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1" r:id="rId6"/>
    <p:sldId id="264" r:id="rId7"/>
    <p:sldId id="266" r:id="rId8"/>
    <p:sldId id="265" r:id="rId9"/>
    <p:sldId id="267" r:id="rId10"/>
    <p:sldId id="268" r:id="rId11"/>
    <p:sldId id="263" r:id="rId12"/>
    <p:sldId id="269" r:id="rId13"/>
    <p:sldId id="270" r:id="rId14"/>
    <p:sldId id="281" r:id="rId15"/>
    <p:sldId id="272" r:id="rId16"/>
    <p:sldId id="290" r:id="rId17"/>
    <p:sldId id="291" r:id="rId18"/>
    <p:sldId id="273" r:id="rId19"/>
    <p:sldId id="278" r:id="rId20"/>
    <p:sldId id="279" r:id="rId21"/>
    <p:sldId id="275" r:id="rId22"/>
    <p:sldId id="276" r:id="rId23"/>
    <p:sldId id="274" r:id="rId24"/>
    <p:sldId id="280" r:id="rId25"/>
    <p:sldId id="277" r:id="rId26"/>
    <p:sldId id="282" r:id="rId27"/>
    <p:sldId id="283" r:id="rId28"/>
    <p:sldId id="285" r:id="rId29"/>
    <p:sldId id="286" r:id="rId30"/>
    <p:sldId id="287" r:id="rId31"/>
    <p:sldId id="284" r:id="rId32"/>
    <p:sldId id="288"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showGuides="1">
      <p:cViewPr varScale="1">
        <p:scale>
          <a:sx n="84" d="100"/>
          <a:sy n="84" d="100"/>
        </p:scale>
        <p:origin x="705" y="5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DA28A1-64C5-471B-BBE8-2839B6B7F6F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id="{8E9709F9-C2E2-4EF4-9AFA-67F78DF714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id="{452F3E5A-BB5A-4971-A583-4779A8991F5E}"/>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5" name="Нижний колонтитул 4">
            <a:extLst>
              <a:ext uri="{FF2B5EF4-FFF2-40B4-BE49-F238E27FC236}">
                <a16:creationId xmlns:a16="http://schemas.microsoft.com/office/drawing/2014/main" id="{9D7D53B7-812D-4280-966B-F1C2930D3DF4}"/>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C250B8E3-96C0-43FC-AD76-77C031168E60}"/>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122023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4A5A9F-4FBD-447C-B965-1B49B7F03296}"/>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8ABFEE3A-6D97-4A6E-B1A5-C10BB2A83E8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901BA9D6-1AE3-4A10-B15F-819AFB067B41}"/>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5" name="Нижний колонтитул 4">
            <a:extLst>
              <a:ext uri="{FF2B5EF4-FFF2-40B4-BE49-F238E27FC236}">
                <a16:creationId xmlns:a16="http://schemas.microsoft.com/office/drawing/2014/main" id="{FAA3F65C-483E-4347-80FA-C4D31B1447E5}"/>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DA0B89D2-A153-44EF-8AAE-6756A627D208}"/>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191668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1B114D2-28C2-40B5-8493-A02DC34CB4F3}"/>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7D044040-50F2-4F62-AA88-588810D76E4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1EBCA727-2029-42F1-A8C3-C874D5E405BD}"/>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5" name="Нижний колонтитул 4">
            <a:extLst>
              <a:ext uri="{FF2B5EF4-FFF2-40B4-BE49-F238E27FC236}">
                <a16:creationId xmlns:a16="http://schemas.microsoft.com/office/drawing/2014/main" id="{AC92B08C-FA76-4AD3-9B4F-57386B6F2744}"/>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B86C080B-639E-4549-919B-31CF2F6FBCD9}"/>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251157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D838A6-BE3D-4A3F-9DA5-0A1EE4870856}"/>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C3DB8989-6C0D-4EA1-8A34-17D1AAF8721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2A07E11C-108A-4F54-B2E9-2D9BCEEDAB60}"/>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5" name="Нижний колонтитул 4">
            <a:extLst>
              <a:ext uri="{FF2B5EF4-FFF2-40B4-BE49-F238E27FC236}">
                <a16:creationId xmlns:a16="http://schemas.microsoft.com/office/drawing/2014/main" id="{BBB8F77E-4E7B-4291-8D2E-3781043E87A7}"/>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93C5835C-C638-47A5-AF65-37D803737EC8}"/>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1700281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724DA7-A14F-4F5A-BCDF-A558E523838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id="{CED7EC96-ED94-4926-AE06-E769027ACA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1CEE1BD-2FEE-4F7C-87CC-A4720D9D86DE}"/>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5" name="Нижний колонтитул 4">
            <a:extLst>
              <a:ext uri="{FF2B5EF4-FFF2-40B4-BE49-F238E27FC236}">
                <a16:creationId xmlns:a16="http://schemas.microsoft.com/office/drawing/2014/main" id="{2385ECC5-195C-4C42-9FC0-6BAD903B7C8A}"/>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4BDC8CC2-B081-4D70-B21B-7C285C366A98}"/>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255842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6F68BA-7061-4C7D-9BC7-8AC4CDE1A8B5}"/>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D7FEC2CA-640E-492D-9ACC-ACE6F22C91E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id="{889803EF-F0B5-4E38-A162-79E80482DFD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F62AD7D5-54E0-417B-9B9E-8689F9A10875}"/>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6" name="Нижний колонтитул 5">
            <a:extLst>
              <a:ext uri="{FF2B5EF4-FFF2-40B4-BE49-F238E27FC236}">
                <a16:creationId xmlns:a16="http://schemas.microsoft.com/office/drawing/2014/main" id="{C843D2CD-BC2B-4F7C-8A2B-6150687F65C3}"/>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D09B6E37-831B-4937-A6B9-8E9A2B007C53}"/>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1154767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FE17BA-AB29-4419-AE74-D2749CC2F6B8}"/>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id="{BAFDD937-3378-4AD9-A3C1-C2442B4FE2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3F657D5-A6F9-4974-8D75-ACADA411570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id="{6FA648DA-A5BD-449D-B3FB-DC65911336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C9FF5A5-87CE-4379-8A3D-7F2BD416E6A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01A49024-A2AC-463A-89EC-19DFE1990A05}"/>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8" name="Нижний колонтитул 7">
            <a:extLst>
              <a:ext uri="{FF2B5EF4-FFF2-40B4-BE49-F238E27FC236}">
                <a16:creationId xmlns:a16="http://schemas.microsoft.com/office/drawing/2014/main" id="{5F2C1F6A-2041-4B3B-920D-15B314AFAFC8}"/>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id="{B56ED5ED-A595-478E-ADB9-7CFE0D144497}"/>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146128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BD54C8-FEF7-40CC-8BB7-5294A48E5C27}"/>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id="{7375C6D0-9655-46D8-A5FF-F92032A694BB}"/>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4" name="Нижний колонтитул 3">
            <a:extLst>
              <a:ext uri="{FF2B5EF4-FFF2-40B4-BE49-F238E27FC236}">
                <a16:creationId xmlns:a16="http://schemas.microsoft.com/office/drawing/2014/main" id="{CB83FF32-7842-4865-98CB-C7A85E9DFD37}"/>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44F9E744-1191-4CCA-A360-F31A4B7886E4}"/>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322637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8E407EA-4A03-49EA-A539-AF9420E004E1}"/>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3" name="Нижний колонтитул 2">
            <a:extLst>
              <a:ext uri="{FF2B5EF4-FFF2-40B4-BE49-F238E27FC236}">
                <a16:creationId xmlns:a16="http://schemas.microsoft.com/office/drawing/2014/main" id="{1CBE2D0F-A5D8-4BDD-8465-5F1E46C406D8}"/>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id="{62C65FE2-607D-48C6-BFB6-F80707F6C7F2}"/>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373820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1AA62B-9F2F-4AED-B7A3-D4711DA10EA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id="{DA0AB89F-481A-4DA2-8167-880AC17F7C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id="{FC5FB883-FC93-4BF5-A296-B7BA62AD3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4A44171-B4D5-414C-AA69-22746CF6BD72}"/>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6" name="Нижний колонтитул 5">
            <a:extLst>
              <a:ext uri="{FF2B5EF4-FFF2-40B4-BE49-F238E27FC236}">
                <a16:creationId xmlns:a16="http://schemas.microsoft.com/office/drawing/2014/main" id="{4F0CDBF1-FD44-42D9-982E-A60EE6CD98C6}"/>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1B013935-F832-4BF5-BE51-72063937E018}"/>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358540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353A48-364A-49B1-858A-F8C4095B82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id="{EB90FA6D-A0A1-44E3-BBCF-9342A2F8D0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id="{3CC01B42-A5F9-4AA9-95BD-0E6DF955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2E1EFE0-7F0D-4D2E-80AE-CCD8BB8CA51A}"/>
              </a:ext>
            </a:extLst>
          </p:cNvPr>
          <p:cNvSpPr>
            <a:spLocks noGrp="1"/>
          </p:cNvSpPr>
          <p:nvPr>
            <p:ph type="dt" sz="half" idx="10"/>
          </p:nvPr>
        </p:nvSpPr>
        <p:spPr/>
        <p:txBody>
          <a:bodyPr/>
          <a:lstStyle/>
          <a:p>
            <a:fld id="{DDA532A4-76CC-4711-982F-BF4583CBCB84}" type="datetimeFigureOut">
              <a:rPr lang="en-US" smtClean="0"/>
              <a:t>6/17/2020</a:t>
            </a:fld>
            <a:endParaRPr lang="en-US"/>
          </a:p>
        </p:txBody>
      </p:sp>
      <p:sp>
        <p:nvSpPr>
          <p:cNvPr id="6" name="Нижний колонтитул 5">
            <a:extLst>
              <a:ext uri="{FF2B5EF4-FFF2-40B4-BE49-F238E27FC236}">
                <a16:creationId xmlns:a16="http://schemas.microsoft.com/office/drawing/2014/main" id="{7C203C91-A146-4871-A994-5611B6946BA9}"/>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748EE144-D858-4163-B2C3-360FD9A10DE8}"/>
              </a:ext>
            </a:extLst>
          </p:cNvPr>
          <p:cNvSpPr>
            <a:spLocks noGrp="1"/>
          </p:cNvSpPr>
          <p:nvPr>
            <p:ph type="sldNum" sz="quarter" idx="12"/>
          </p:nvPr>
        </p:nvSpPr>
        <p:spPr/>
        <p:txBody>
          <a:bodyPr/>
          <a:lstStyle/>
          <a:p>
            <a:fld id="{DE035DDF-724D-40ED-8908-6DD06EDF7F44}" type="slidenum">
              <a:rPr lang="en-US" smtClean="0"/>
              <a:t>‹#›</a:t>
            </a:fld>
            <a:endParaRPr lang="en-US"/>
          </a:p>
        </p:txBody>
      </p:sp>
    </p:spTree>
    <p:extLst>
      <p:ext uri="{BB962C8B-B14F-4D97-AF65-F5344CB8AC3E}">
        <p14:creationId xmlns:p14="http://schemas.microsoft.com/office/powerpoint/2010/main" val="1545848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12E616-5FB9-4108-85FE-9827DD818A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id="{17039474-7526-43D1-9A0E-693E3EF43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94B2EFF1-B2C9-450B-A126-CFFFCF4C04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532A4-76CC-4711-982F-BF4583CBCB84}" type="datetimeFigureOut">
              <a:rPr lang="en-US" smtClean="0"/>
              <a:t>6/17/2020</a:t>
            </a:fld>
            <a:endParaRPr lang="en-US"/>
          </a:p>
        </p:txBody>
      </p:sp>
      <p:sp>
        <p:nvSpPr>
          <p:cNvPr id="5" name="Нижний колонтитул 4">
            <a:extLst>
              <a:ext uri="{FF2B5EF4-FFF2-40B4-BE49-F238E27FC236}">
                <a16:creationId xmlns:a16="http://schemas.microsoft.com/office/drawing/2014/main" id="{EF058113-1B96-40B5-BEFA-B8D7B72707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id="{4B4FDA43-7C2A-4E84-9B4D-C17943CD52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35DDF-724D-40ED-8908-6DD06EDF7F44}" type="slidenum">
              <a:rPr lang="en-US" smtClean="0"/>
              <a:t>‹#›</a:t>
            </a:fld>
            <a:endParaRPr lang="en-US"/>
          </a:p>
        </p:txBody>
      </p:sp>
    </p:spTree>
    <p:extLst>
      <p:ext uri="{BB962C8B-B14F-4D97-AF65-F5344CB8AC3E}">
        <p14:creationId xmlns:p14="http://schemas.microsoft.com/office/powerpoint/2010/main" val="179247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4ABDA5-9655-4877-B27C-58F02101F13B}"/>
              </a:ext>
            </a:extLst>
          </p:cNvPr>
          <p:cNvSpPr>
            <a:spLocks noGrp="1"/>
          </p:cNvSpPr>
          <p:nvPr>
            <p:ph type="ctrTitle"/>
          </p:nvPr>
        </p:nvSpPr>
        <p:spPr/>
        <p:txBody>
          <a:bodyPr>
            <a:noAutofit/>
          </a:bodyPr>
          <a:lstStyle/>
          <a:p>
            <a:r>
              <a:rPr lang="ru-RU" sz="4400" dirty="0" err="1"/>
              <a:t>Лингвоспецифичные</a:t>
            </a:r>
            <a:r>
              <a:rPr lang="ru-RU" sz="4400" dirty="0"/>
              <a:t> слова в зеркале перевода: </a:t>
            </a:r>
            <a:r>
              <a:rPr lang="ru-RU" sz="4400" i="1" dirty="0"/>
              <a:t>тоска</a:t>
            </a:r>
            <a:br>
              <a:rPr lang="ru-RU" sz="4400" dirty="0"/>
            </a:br>
            <a:r>
              <a:rPr lang="en-US" sz="4400" dirty="0"/>
              <a:t>Language-specific words in the light of translation: the Russian </a:t>
            </a:r>
            <a:r>
              <a:rPr lang="en-US" sz="4400" i="1" dirty="0" err="1"/>
              <a:t>toska</a:t>
            </a:r>
            <a:endParaRPr lang="en-US" sz="4400" dirty="0"/>
          </a:p>
        </p:txBody>
      </p:sp>
      <p:sp>
        <p:nvSpPr>
          <p:cNvPr id="3" name="Подзаголовок 2">
            <a:extLst>
              <a:ext uri="{FF2B5EF4-FFF2-40B4-BE49-F238E27FC236}">
                <a16:creationId xmlns:a16="http://schemas.microsoft.com/office/drawing/2014/main" id="{4FCAB4C7-5010-40FD-995E-F5F258AED7B9}"/>
              </a:ext>
            </a:extLst>
          </p:cNvPr>
          <p:cNvSpPr>
            <a:spLocks noGrp="1"/>
          </p:cNvSpPr>
          <p:nvPr>
            <p:ph type="subTitle" idx="1"/>
          </p:nvPr>
        </p:nvSpPr>
        <p:spPr/>
        <p:txBody>
          <a:bodyPr/>
          <a:lstStyle/>
          <a:p>
            <a:r>
              <a:rPr lang="ru-RU" dirty="0"/>
              <a:t>Алексей Шмелев </a:t>
            </a:r>
            <a:r>
              <a:rPr lang="en-US" dirty="0"/>
              <a:t>– Alexei Shmelev</a:t>
            </a:r>
            <a:endParaRPr lang="ru-RU" dirty="0"/>
          </a:p>
          <a:p>
            <a:r>
              <a:rPr lang="ru-RU" dirty="0"/>
              <a:t>Диалог-2020</a:t>
            </a:r>
            <a:r>
              <a:rPr lang="en-US" dirty="0"/>
              <a:t> – Dialogue-2020</a:t>
            </a:r>
            <a:endParaRPr lang="ru-RU" dirty="0"/>
          </a:p>
          <a:p>
            <a:r>
              <a:rPr lang="ru-RU" dirty="0"/>
              <a:t>18 июня 2020</a:t>
            </a:r>
            <a:r>
              <a:rPr lang="en-US" dirty="0"/>
              <a:t> – June 18, 2020</a:t>
            </a:r>
          </a:p>
        </p:txBody>
      </p:sp>
    </p:spTree>
    <p:extLst>
      <p:ext uri="{BB962C8B-B14F-4D97-AF65-F5344CB8AC3E}">
        <p14:creationId xmlns:p14="http://schemas.microsoft.com/office/powerpoint/2010/main" val="2661696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fontScale="92500" lnSpcReduction="20000"/>
          </a:bodyPr>
          <a:lstStyle/>
          <a:p>
            <a:r>
              <a:rPr lang="en-US" i="1" dirty="0"/>
              <a:t>Restlessness</a:t>
            </a:r>
            <a:r>
              <a:rPr lang="en-US" dirty="0"/>
              <a:t>:</a:t>
            </a:r>
          </a:p>
          <a:p>
            <a:pPr lvl="1"/>
            <a:r>
              <a:rPr lang="ru-RU" dirty="0"/>
              <a:t>Раскольников сидел, смотрел неподвижно, не отрываясь; мысль его переходила в грезы, в созерцание; он ни о чем не думал, но какая-то </a:t>
            </a:r>
            <a:r>
              <a:rPr lang="ru-RU" u="sng" dirty="0"/>
              <a:t>тоска</a:t>
            </a:r>
            <a:r>
              <a:rPr lang="ru-RU" dirty="0"/>
              <a:t> волновала его и мучила.	</a:t>
            </a:r>
            <a:r>
              <a:rPr lang="en-US" dirty="0"/>
              <a:t>Raskolnikov sat gazing, his thoughts passed into day-dreams, into contemplation; he thought of nothing, but a vague </a:t>
            </a:r>
            <a:r>
              <a:rPr lang="en-US" u="sng" dirty="0"/>
              <a:t>restlessness</a:t>
            </a:r>
            <a:r>
              <a:rPr lang="en-US" dirty="0"/>
              <a:t> excited and troubled him. [</a:t>
            </a:r>
            <a:r>
              <a:rPr lang="en-US" dirty="0" err="1"/>
              <a:t>Fedor</a:t>
            </a:r>
            <a:r>
              <a:rPr lang="en-US" dirty="0"/>
              <a:t> Dostoevsky. Crime and Punishment (Constance Garnett, 1914)]</a:t>
            </a:r>
          </a:p>
          <a:p>
            <a:r>
              <a:rPr lang="en-US" i="1" dirty="0"/>
              <a:t>Misgivings</a:t>
            </a:r>
            <a:r>
              <a:rPr lang="en-US" dirty="0"/>
              <a:t>:</a:t>
            </a:r>
          </a:p>
          <a:p>
            <a:pPr lvl="1"/>
            <a:r>
              <a:rPr lang="ru-RU" dirty="0"/>
              <a:t>В эту самую минуту Амалия Ивановна, уже окончательно обиженная тем, что во всем разговоре она не принимала ни малейшего участия и что ее даже совсем не слушают, вдруг рискнула на последнюю попытку и, с потаенною </a:t>
            </a:r>
            <a:r>
              <a:rPr lang="ru-RU" u="sng" dirty="0"/>
              <a:t>тоской</a:t>
            </a:r>
            <a:r>
              <a:rPr lang="ru-RU" dirty="0"/>
              <a:t>, осмелилась сообщить Катерине Ивановне одно чрезвычайно дельное и глубокомысленное замечание…	</a:t>
            </a:r>
            <a:r>
              <a:rPr lang="en-US" dirty="0"/>
              <a:t>At that moment, Amalia Ivanovna, deeply aggrieved at taking no part in the conversation, and not being listened to, made one last effort, and with secret </a:t>
            </a:r>
            <a:r>
              <a:rPr lang="en-US" u="sng" dirty="0"/>
              <a:t>misgivings</a:t>
            </a:r>
            <a:r>
              <a:rPr lang="en-US" dirty="0"/>
              <a:t> ventured on an exceedingly deep and weighty observation… [</a:t>
            </a:r>
            <a:r>
              <a:rPr lang="en-US" dirty="0" err="1"/>
              <a:t>Fedor</a:t>
            </a:r>
            <a:r>
              <a:rPr lang="en-US" dirty="0"/>
              <a:t> Dostoevsky. Crime and Punishment (Constance Garnett, 1914)]</a:t>
            </a:r>
          </a:p>
          <a:p>
            <a:endParaRPr lang="en-US" dirty="0"/>
          </a:p>
        </p:txBody>
      </p:sp>
    </p:spTree>
    <p:extLst>
      <p:ext uri="{BB962C8B-B14F-4D97-AF65-F5344CB8AC3E}">
        <p14:creationId xmlns:p14="http://schemas.microsoft.com/office/powerpoint/2010/main" val="86462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fontScale="92500" lnSpcReduction="20000"/>
          </a:bodyPr>
          <a:lstStyle/>
          <a:p>
            <a:r>
              <a:rPr lang="en-US" dirty="0"/>
              <a:t>The novel </a:t>
            </a:r>
            <a:r>
              <a:rPr lang="en-US" i="1" dirty="0"/>
              <a:t>Demons</a:t>
            </a:r>
            <a:r>
              <a:rPr lang="en-US" dirty="0"/>
              <a:t> is also represented in the RNC by Garnett’s translation (under the title </a:t>
            </a:r>
            <a:r>
              <a:rPr lang="en-US" i="1" dirty="0"/>
              <a:t>The Possessed, or The Devils</a:t>
            </a:r>
            <a:r>
              <a:rPr lang="en-US" dirty="0"/>
              <a:t>), which contains a similar variance of translations.</a:t>
            </a:r>
          </a:p>
          <a:p>
            <a:r>
              <a:rPr lang="en-US" dirty="0"/>
              <a:t>The words </a:t>
            </a:r>
            <a:r>
              <a:rPr lang="en-US" i="1" dirty="0"/>
              <a:t>yearning</a:t>
            </a:r>
            <a:r>
              <a:rPr lang="en-US" dirty="0"/>
              <a:t> and, most often, </a:t>
            </a:r>
            <a:r>
              <a:rPr lang="en-US" i="1" dirty="0"/>
              <a:t>distress</a:t>
            </a:r>
            <a:r>
              <a:rPr lang="en-US" dirty="0"/>
              <a:t> are repeatedly used as translations, yet other equivalents also occur: </a:t>
            </a:r>
            <a:r>
              <a:rPr lang="en-US" i="1" dirty="0"/>
              <a:t>trouble</a:t>
            </a:r>
            <a:r>
              <a:rPr lang="en-US" dirty="0"/>
              <a:t>, </a:t>
            </a:r>
            <a:r>
              <a:rPr lang="en-US" i="1" dirty="0"/>
              <a:t>anguish</a:t>
            </a:r>
            <a:r>
              <a:rPr lang="en-US" dirty="0"/>
              <a:t>, </a:t>
            </a:r>
            <a:r>
              <a:rPr lang="en-US" i="1" dirty="0"/>
              <a:t>misery</a:t>
            </a:r>
            <a:r>
              <a:rPr lang="en-US" dirty="0"/>
              <a:t>.</a:t>
            </a:r>
          </a:p>
          <a:p>
            <a:r>
              <a:rPr lang="en-US" dirty="0"/>
              <a:t>In the novel </a:t>
            </a:r>
            <a:r>
              <a:rPr lang="en-US" i="1" dirty="0"/>
              <a:t>The Possessed </a:t>
            </a:r>
            <a:r>
              <a:rPr lang="en-US" dirty="0"/>
              <a:t>the word </a:t>
            </a:r>
            <a:r>
              <a:rPr lang="en-US" i="1" dirty="0" err="1"/>
              <a:t>тоска</a:t>
            </a:r>
            <a:r>
              <a:rPr lang="en-US" dirty="0"/>
              <a:t> is sometimes used with the non-standard meaning ‘grief, suffering’ (as in the phrase </a:t>
            </a:r>
            <a:r>
              <a:rPr lang="en-US" i="1" dirty="0"/>
              <a:t>в </a:t>
            </a:r>
            <a:r>
              <a:rPr lang="en-US" i="1" dirty="0" err="1"/>
              <a:t>эту</a:t>
            </a:r>
            <a:r>
              <a:rPr lang="en-US" i="1" dirty="0"/>
              <a:t> </a:t>
            </a:r>
            <a:r>
              <a:rPr lang="en-US" i="1" dirty="0" err="1"/>
              <a:t>несчастную</a:t>
            </a:r>
            <a:r>
              <a:rPr lang="en-US" i="1" dirty="0"/>
              <a:t> </a:t>
            </a:r>
            <a:r>
              <a:rPr lang="en-US" i="1" dirty="0" err="1"/>
              <a:t>неделю</a:t>
            </a:r>
            <a:r>
              <a:rPr lang="en-US" i="1" dirty="0"/>
              <a:t> я </a:t>
            </a:r>
            <a:r>
              <a:rPr lang="en-US" i="1" dirty="0" err="1"/>
              <a:t>вынес</a:t>
            </a:r>
            <a:r>
              <a:rPr lang="en-US" i="1" dirty="0"/>
              <a:t> </a:t>
            </a:r>
            <a:r>
              <a:rPr lang="en-US" i="1" dirty="0" err="1"/>
              <a:t>много</a:t>
            </a:r>
            <a:r>
              <a:rPr lang="en-US" i="1" dirty="0"/>
              <a:t> </a:t>
            </a:r>
            <a:r>
              <a:rPr lang="en-US" i="1" dirty="0" err="1"/>
              <a:t>тоски</a:t>
            </a:r>
            <a:r>
              <a:rPr lang="en-US" dirty="0"/>
              <a:t> that Garnett translates as </a:t>
            </a:r>
            <a:r>
              <a:rPr lang="en-US" i="1" dirty="0"/>
              <a:t>I suffered a great deal during that unhappy week</a:t>
            </a:r>
            <a:r>
              <a:rPr lang="en-US" dirty="0"/>
              <a:t>).</a:t>
            </a:r>
          </a:p>
          <a:p>
            <a:r>
              <a:rPr lang="en-US" dirty="0"/>
              <a:t>This leads to such translations as </a:t>
            </a:r>
            <a:r>
              <a:rPr lang="en-US" i="1" dirty="0"/>
              <a:t>grief</a:t>
            </a:r>
            <a:r>
              <a:rPr lang="en-US" dirty="0"/>
              <a:t> and </a:t>
            </a:r>
            <a:r>
              <a:rPr lang="en-US" i="1" dirty="0"/>
              <a:t>woe</a:t>
            </a:r>
            <a:r>
              <a:rPr lang="en-US" dirty="0"/>
              <a:t>.</a:t>
            </a:r>
          </a:p>
          <a:p>
            <a:r>
              <a:rPr lang="en-US" dirty="0"/>
              <a:t>For the collocation </a:t>
            </a:r>
            <a:r>
              <a:rPr lang="en-US" i="1" dirty="0" err="1"/>
              <a:t>байроновская</a:t>
            </a:r>
            <a:r>
              <a:rPr lang="en-US" i="1" dirty="0"/>
              <a:t> </a:t>
            </a:r>
            <a:r>
              <a:rPr lang="en-US" i="1" dirty="0" err="1"/>
              <a:t>тоска</a:t>
            </a:r>
            <a:r>
              <a:rPr lang="en-US" dirty="0"/>
              <a:t>, which occurs in </a:t>
            </a:r>
            <a:r>
              <a:rPr lang="en-US" i="1" dirty="0"/>
              <a:t>The Possessed</a:t>
            </a:r>
            <a:r>
              <a:rPr lang="en-US" dirty="0"/>
              <a:t>, the translation is </a:t>
            </a:r>
            <a:r>
              <a:rPr lang="en-US" i="1" dirty="0"/>
              <a:t>Byronic spleen</a:t>
            </a:r>
            <a:r>
              <a:rPr lang="en-US" dirty="0"/>
              <a:t>, as expected.</a:t>
            </a:r>
          </a:p>
        </p:txBody>
      </p:sp>
    </p:spTree>
    <p:extLst>
      <p:ext uri="{BB962C8B-B14F-4D97-AF65-F5344CB8AC3E}">
        <p14:creationId xmlns:p14="http://schemas.microsoft.com/office/powerpoint/2010/main" val="284641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31431D-C604-4ACE-9579-E7443D6640CD}"/>
              </a:ext>
            </a:extLst>
          </p:cNvPr>
          <p:cNvSpPr>
            <a:spLocks noGrp="1"/>
          </p:cNvSpPr>
          <p:nvPr>
            <p:ph type="title"/>
          </p:nvPr>
        </p:nvSpPr>
        <p:spPr/>
        <p:txBody>
          <a:bodyPr/>
          <a:lstStyle/>
          <a:p>
            <a:r>
              <a:rPr lang="en-US" dirty="0"/>
              <a:t>Translations of </a:t>
            </a:r>
            <a:r>
              <a:rPr lang="ru-RU" i="1" dirty="0"/>
              <a:t>тоска</a:t>
            </a:r>
            <a:r>
              <a:rPr lang="en-US" dirty="0"/>
              <a:t> (Constance </a:t>
            </a:r>
            <a:r>
              <a:rPr lang="en-US" dirty="0" err="1"/>
              <a:t>Gatnett</a:t>
            </a:r>
            <a:r>
              <a:rPr lang="en-US" dirty="0"/>
              <a:t>)</a:t>
            </a:r>
          </a:p>
        </p:txBody>
      </p:sp>
      <p:sp>
        <p:nvSpPr>
          <p:cNvPr id="3" name="Объект 2">
            <a:extLst>
              <a:ext uri="{FF2B5EF4-FFF2-40B4-BE49-F238E27FC236}">
                <a16:creationId xmlns:a16="http://schemas.microsoft.com/office/drawing/2014/main" id="{FD4F3B97-508E-4826-8826-0F155A27B0BB}"/>
              </a:ext>
            </a:extLst>
          </p:cNvPr>
          <p:cNvSpPr>
            <a:spLocks noGrp="1"/>
          </p:cNvSpPr>
          <p:nvPr>
            <p:ph idx="1"/>
          </p:nvPr>
        </p:nvSpPr>
        <p:spPr/>
        <p:txBody>
          <a:bodyPr>
            <a:normAutofit fontScale="92500" lnSpcReduction="10000"/>
          </a:bodyPr>
          <a:lstStyle/>
          <a:p>
            <a:pPr marL="0" indent="0">
              <a:buNone/>
            </a:pPr>
            <a:r>
              <a:rPr lang="en-US" dirty="0"/>
              <a:t>In a nutshell, </a:t>
            </a:r>
            <a:r>
              <a:rPr lang="en-US" i="1" dirty="0" err="1"/>
              <a:t>тоска</a:t>
            </a:r>
            <a:r>
              <a:rPr lang="en-US" dirty="0"/>
              <a:t> means that a person wants something without knowing exactly what. At the same time, s/he has a feeling that it cannot be attained and feels bad as a result. In different cases, one of these aspects may predominate: the desire for something (</a:t>
            </a:r>
            <a:r>
              <a:rPr lang="en-US" i="1" dirty="0"/>
              <a:t>yearning</a:t>
            </a:r>
            <a:r>
              <a:rPr lang="en-US" dirty="0"/>
              <a:t>), the lack of a precise idea of what it is (this aspect is absent in Constance Garnett’s translations, as a rule), the impossibility of attaining it, and the ensuing feeling that something bad has happened or is happening now (this aspect predominates in most translation equivalents used by Garnett).</a:t>
            </a:r>
            <a:endParaRPr lang="ru-RU" dirty="0"/>
          </a:p>
          <a:p>
            <a:r>
              <a:rPr lang="en-US" u="sng" dirty="0" err="1"/>
              <a:t>Тоска</a:t>
            </a:r>
            <a:r>
              <a:rPr lang="en-US" u="sng" dirty="0"/>
              <a:t> </a:t>
            </a:r>
            <a:r>
              <a:rPr lang="en-US" u="sng" dirty="0" err="1"/>
              <a:t>до</a:t>
            </a:r>
            <a:r>
              <a:rPr lang="en-US" u="sng" dirty="0"/>
              <a:t> </a:t>
            </a:r>
            <a:r>
              <a:rPr lang="en-US" u="sng" dirty="0" err="1"/>
              <a:t>тошноты</a:t>
            </a:r>
            <a:r>
              <a:rPr lang="en-US" dirty="0"/>
              <a:t>, а </a:t>
            </a:r>
            <a:r>
              <a:rPr lang="en-US" dirty="0" err="1"/>
              <a:t>определить</a:t>
            </a:r>
            <a:r>
              <a:rPr lang="en-US" dirty="0"/>
              <a:t> </a:t>
            </a:r>
            <a:r>
              <a:rPr lang="en-US" dirty="0" err="1"/>
              <a:t>не</a:t>
            </a:r>
            <a:r>
              <a:rPr lang="en-US" dirty="0"/>
              <a:t> в </a:t>
            </a:r>
            <a:r>
              <a:rPr lang="en-US" dirty="0" err="1"/>
              <a:t>силах</a:t>
            </a:r>
            <a:r>
              <a:rPr lang="en-US" dirty="0"/>
              <a:t>, </a:t>
            </a:r>
            <a:r>
              <a:rPr lang="en-US" dirty="0" err="1"/>
              <a:t>чего</a:t>
            </a:r>
            <a:r>
              <a:rPr lang="en-US" dirty="0"/>
              <a:t> </a:t>
            </a:r>
            <a:r>
              <a:rPr lang="en-US" dirty="0" err="1"/>
              <a:t>хочу</a:t>
            </a:r>
            <a:r>
              <a:rPr lang="en-US" dirty="0"/>
              <a:t>. – </a:t>
            </a:r>
            <a:r>
              <a:rPr lang="en-US" u="sng" dirty="0"/>
              <a:t>I feel sick with depression</a:t>
            </a:r>
            <a:r>
              <a:rPr lang="en-US" dirty="0"/>
              <a:t> and yet I can't tell what I want.</a:t>
            </a:r>
          </a:p>
          <a:p>
            <a:pPr marL="0" indent="0">
              <a:buNone/>
            </a:pPr>
            <a:r>
              <a:rPr lang="en-US" dirty="0"/>
              <a:t>A clear predominance of the component ‘the subject wants something very much yet does not know what exactly’.</a:t>
            </a:r>
          </a:p>
        </p:txBody>
      </p:sp>
    </p:spTree>
    <p:extLst>
      <p:ext uri="{BB962C8B-B14F-4D97-AF65-F5344CB8AC3E}">
        <p14:creationId xmlns:p14="http://schemas.microsoft.com/office/powerpoint/2010/main" val="4290365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6483BE-0BDA-414B-B155-05EAA86007AD}"/>
              </a:ext>
            </a:extLst>
          </p:cNvPr>
          <p:cNvSpPr>
            <a:spLocks noGrp="1"/>
          </p:cNvSpPr>
          <p:nvPr>
            <p:ph type="title"/>
          </p:nvPr>
        </p:nvSpPr>
        <p:spPr/>
        <p:txBody>
          <a:bodyPr/>
          <a:lstStyle/>
          <a:p>
            <a:r>
              <a:rPr lang="en-US" i="1" dirty="0"/>
              <a:t>The Brothers Karamazov</a:t>
            </a:r>
            <a:r>
              <a:rPr lang="en-US" dirty="0"/>
              <a:t>: Garnett overuses </a:t>
            </a:r>
            <a:r>
              <a:rPr lang="en-US" i="1" dirty="0"/>
              <a:t>depression </a:t>
            </a:r>
            <a:r>
              <a:rPr lang="en-US" dirty="0"/>
              <a:t>it in her translation</a:t>
            </a:r>
          </a:p>
        </p:txBody>
      </p:sp>
      <p:sp>
        <p:nvSpPr>
          <p:cNvPr id="3" name="Объект 2">
            <a:extLst>
              <a:ext uri="{FF2B5EF4-FFF2-40B4-BE49-F238E27FC236}">
                <a16:creationId xmlns:a16="http://schemas.microsoft.com/office/drawing/2014/main" id="{FF527C2C-85BE-434F-A1D3-8B8F0D8D9239}"/>
              </a:ext>
            </a:extLst>
          </p:cNvPr>
          <p:cNvSpPr>
            <a:spLocks noGrp="1"/>
          </p:cNvSpPr>
          <p:nvPr>
            <p:ph idx="1"/>
          </p:nvPr>
        </p:nvSpPr>
        <p:spPr/>
        <p:txBody>
          <a:bodyPr>
            <a:normAutofit fontScale="92500" lnSpcReduction="10000"/>
          </a:bodyPr>
          <a:lstStyle/>
          <a:p>
            <a:r>
              <a:rPr lang="ru-RU" dirty="0"/>
              <a:t>Но странное дело, на него напала вдруг </a:t>
            </a:r>
            <a:r>
              <a:rPr lang="ru-RU" u="sng" dirty="0"/>
              <a:t>тоска</a:t>
            </a:r>
            <a:r>
              <a:rPr lang="ru-RU" dirty="0"/>
              <a:t> нестерпимая и, главное, с каждым шагом, по мере приближения к дому, всё более и более нараставшая. Не в </a:t>
            </a:r>
            <a:r>
              <a:rPr lang="ru-RU" u="sng" dirty="0"/>
              <a:t>тоске</a:t>
            </a:r>
            <a:r>
              <a:rPr lang="ru-RU" dirty="0"/>
              <a:t> была странность, а в том, что Иван Федорович никак не мог определить, в чем </a:t>
            </a:r>
            <a:r>
              <a:rPr lang="ru-RU" u="sng" dirty="0"/>
              <a:t>тоска</a:t>
            </a:r>
            <a:r>
              <a:rPr lang="ru-RU" dirty="0"/>
              <a:t> состояла. </a:t>
            </a:r>
            <a:r>
              <a:rPr lang="ru-RU" u="sng" dirty="0"/>
              <a:t>Тосковать</a:t>
            </a:r>
            <a:r>
              <a:rPr lang="ru-RU" dirty="0"/>
              <a:t> ему случалось часто и прежде, и не диво бы, что пришла она в такую минуту, когда он завтра же, порвав вдруг со всем, что его сюда привлекло, готовился вновь повернуть круто в сторону и вступить на новый, совершенно неведомый путь, и опять совсем </a:t>
            </a:r>
            <a:r>
              <a:rPr lang="ru-RU" u="sng" dirty="0"/>
              <a:t>одиноким</a:t>
            </a:r>
            <a:r>
              <a:rPr lang="ru-RU" dirty="0"/>
              <a:t>, как прежде, </a:t>
            </a:r>
            <a:r>
              <a:rPr lang="ru-RU" u="sng" dirty="0"/>
              <a:t>много надеясь, но не зная на что, многого, слишком многого ожидая от жизни, но ничего не умея сам определить ни в ожиданиях, ни даже в желаниях своих</a:t>
            </a:r>
            <a:r>
              <a:rPr lang="ru-RU" dirty="0"/>
              <a:t>.  И все-таки в эту минуту, хотя </a:t>
            </a:r>
            <a:r>
              <a:rPr lang="ru-RU" u="sng" dirty="0"/>
              <a:t>тоска нового и неведомого</a:t>
            </a:r>
            <a:r>
              <a:rPr lang="ru-RU" dirty="0"/>
              <a:t> действительно была в душе его, мучило его вовсе не то.</a:t>
            </a:r>
            <a:endParaRPr lang="en-US" dirty="0"/>
          </a:p>
          <a:p>
            <a:endParaRPr lang="en-US" dirty="0"/>
          </a:p>
          <a:p>
            <a:endParaRPr lang="en-US" dirty="0"/>
          </a:p>
        </p:txBody>
      </p:sp>
    </p:spTree>
    <p:extLst>
      <p:ext uri="{BB962C8B-B14F-4D97-AF65-F5344CB8AC3E}">
        <p14:creationId xmlns:p14="http://schemas.microsoft.com/office/powerpoint/2010/main" val="1222437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6483BE-0BDA-414B-B155-05EAA86007AD}"/>
              </a:ext>
            </a:extLst>
          </p:cNvPr>
          <p:cNvSpPr>
            <a:spLocks noGrp="1"/>
          </p:cNvSpPr>
          <p:nvPr>
            <p:ph type="title"/>
          </p:nvPr>
        </p:nvSpPr>
        <p:spPr/>
        <p:txBody>
          <a:bodyPr/>
          <a:lstStyle/>
          <a:p>
            <a:r>
              <a:rPr lang="en-US" i="1" dirty="0"/>
              <a:t>The Brothers Karamazov</a:t>
            </a:r>
            <a:r>
              <a:rPr lang="en-US" dirty="0"/>
              <a:t>: Garnett overuses </a:t>
            </a:r>
            <a:r>
              <a:rPr lang="en-US" i="1" dirty="0"/>
              <a:t>depression </a:t>
            </a:r>
            <a:r>
              <a:rPr lang="en-US" dirty="0"/>
              <a:t>it in her translation</a:t>
            </a:r>
          </a:p>
        </p:txBody>
      </p:sp>
      <p:sp>
        <p:nvSpPr>
          <p:cNvPr id="3" name="Объект 2">
            <a:extLst>
              <a:ext uri="{FF2B5EF4-FFF2-40B4-BE49-F238E27FC236}">
                <a16:creationId xmlns:a16="http://schemas.microsoft.com/office/drawing/2014/main" id="{FF527C2C-85BE-434F-A1D3-8B8F0D8D9239}"/>
              </a:ext>
            </a:extLst>
          </p:cNvPr>
          <p:cNvSpPr>
            <a:spLocks noGrp="1"/>
          </p:cNvSpPr>
          <p:nvPr>
            <p:ph idx="1"/>
          </p:nvPr>
        </p:nvSpPr>
        <p:spPr/>
        <p:txBody>
          <a:bodyPr>
            <a:normAutofit fontScale="85000" lnSpcReduction="20000"/>
          </a:bodyPr>
          <a:lstStyle/>
          <a:p>
            <a:r>
              <a:rPr lang="en-US" dirty="0"/>
              <a:t>But</a:t>
            </a:r>
            <a:r>
              <a:rPr lang="ru-RU" dirty="0"/>
              <a:t>, </a:t>
            </a:r>
            <a:r>
              <a:rPr lang="en-US" dirty="0"/>
              <a:t>strange to say</a:t>
            </a:r>
            <a:r>
              <a:rPr lang="ru-RU" dirty="0"/>
              <a:t>, </a:t>
            </a:r>
            <a:r>
              <a:rPr lang="en-US" dirty="0"/>
              <a:t>he was overcome by insufferable </a:t>
            </a:r>
            <a:r>
              <a:rPr lang="en-US" u="sng" dirty="0"/>
              <a:t>depression</a:t>
            </a:r>
            <a:r>
              <a:rPr lang="ru-RU" dirty="0"/>
              <a:t>, </a:t>
            </a:r>
            <a:r>
              <a:rPr lang="en-US" dirty="0"/>
              <a:t>which grew greater at every step he took towards the house</a:t>
            </a:r>
            <a:r>
              <a:rPr lang="ru-RU" dirty="0"/>
              <a:t>. </a:t>
            </a:r>
            <a:r>
              <a:rPr lang="en-US" dirty="0"/>
              <a:t>There was nothing strange in his being </a:t>
            </a:r>
            <a:r>
              <a:rPr lang="en-US" u="sng" dirty="0"/>
              <a:t>depressed</a:t>
            </a:r>
            <a:r>
              <a:rPr lang="en-US" dirty="0"/>
              <a:t>; what was strange was that Ivan could not have said what was the cause of it. He had often been </a:t>
            </a:r>
            <a:r>
              <a:rPr lang="en-US" u="sng" dirty="0"/>
              <a:t>depressed</a:t>
            </a:r>
            <a:r>
              <a:rPr lang="en-US" dirty="0"/>
              <a:t> before, and there was nothing surprising at his feeling so at such a moment, when he had broken off with everything that had brought him here, and was preparing that day to make a new start and enter upon a new, unknown future. He would again be as </a:t>
            </a:r>
            <a:r>
              <a:rPr lang="en-US" u="sng" dirty="0"/>
              <a:t>solitary</a:t>
            </a:r>
            <a:r>
              <a:rPr lang="en-US" dirty="0"/>
              <a:t> as ever, and </a:t>
            </a:r>
            <a:r>
              <a:rPr lang="en-US" u="sng" dirty="0"/>
              <a:t>though he had great hopes, and great —too great—expectations from life, he could not have given any definite account of his hopes, his expectations, or even his desires</a:t>
            </a:r>
            <a:r>
              <a:rPr lang="en-US" dirty="0"/>
              <a:t>. Yet at that moment, though </a:t>
            </a:r>
            <a:r>
              <a:rPr lang="en-US" u="sng" dirty="0"/>
              <a:t>the apprehension of the new and unknown</a:t>
            </a:r>
            <a:r>
              <a:rPr lang="en-US" dirty="0"/>
              <a:t> certainly found place in his heart, what was worrying him was something quite different.</a:t>
            </a:r>
            <a:endParaRPr lang="ru-RU" dirty="0"/>
          </a:p>
          <a:p>
            <a:r>
              <a:rPr lang="ru-RU" i="1" dirty="0"/>
              <a:t>Тоска</a:t>
            </a:r>
            <a:r>
              <a:rPr lang="en-US" dirty="0"/>
              <a:t> points to a strong desire, while </a:t>
            </a:r>
            <a:r>
              <a:rPr lang="en-US" i="1" dirty="0"/>
              <a:t>depression</a:t>
            </a:r>
            <a:r>
              <a:rPr lang="en-US" dirty="0"/>
              <a:t>, as Anna </a:t>
            </a:r>
            <a:r>
              <a:rPr lang="en-US" dirty="0" err="1"/>
              <a:t>Wierzbicka</a:t>
            </a:r>
            <a:r>
              <a:rPr lang="en-US" dirty="0"/>
              <a:t> (1999: 309) notes, presupposes that all desires have already waned (‘one is already past wanting,’ as she puts it).</a:t>
            </a:r>
          </a:p>
          <a:p>
            <a:endParaRPr lang="en-US" dirty="0"/>
          </a:p>
          <a:p>
            <a:endParaRPr lang="en-US" dirty="0"/>
          </a:p>
          <a:p>
            <a:endParaRPr lang="en-US" dirty="0"/>
          </a:p>
        </p:txBody>
      </p:sp>
    </p:spTree>
    <p:extLst>
      <p:ext uri="{BB962C8B-B14F-4D97-AF65-F5344CB8AC3E}">
        <p14:creationId xmlns:p14="http://schemas.microsoft.com/office/powerpoint/2010/main" val="67912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5785D0-896E-4955-9604-3069EC23688E}"/>
              </a:ext>
            </a:extLst>
          </p:cNvPr>
          <p:cNvSpPr>
            <a:spLocks noGrp="1"/>
          </p:cNvSpPr>
          <p:nvPr>
            <p:ph type="title"/>
          </p:nvPr>
        </p:nvSpPr>
        <p:spPr/>
        <p:txBody>
          <a:bodyPr/>
          <a:lstStyle/>
          <a:p>
            <a:r>
              <a:rPr lang="en-US" dirty="0"/>
              <a:t>The variation of translations as an indicator of language specificity</a:t>
            </a:r>
          </a:p>
        </p:txBody>
      </p:sp>
      <p:sp>
        <p:nvSpPr>
          <p:cNvPr id="3" name="Объект 2">
            <a:extLst>
              <a:ext uri="{FF2B5EF4-FFF2-40B4-BE49-F238E27FC236}">
                <a16:creationId xmlns:a16="http://schemas.microsoft.com/office/drawing/2014/main" id="{0E9CBD3A-9CDA-474D-B465-3A2DAED5053B}"/>
              </a:ext>
            </a:extLst>
          </p:cNvPr>
          <p:cNvSpPr>
            <a:spLocks noGrp="1"/>
          </p:cNvSpPr>
          <p:nvPr>
            <p:ph idx="1"/>
          </p:nvPr>
        </p:nvSpPr>
        <p:spPr/>
        <p:txBody>
          <a:bodyPr>
            <a:normAutofit fontScale="92500" lnSpcReduction="10000"/>
          </a:bodyPr>
          <a:lstStyle/>
          <a:p>
            <a:r>
              <a:rPr lang="en-US" dirty="0"/>
              <a:t>Of course, one may say that Garnett’s translations are far from perfect and even contain numerous calques. However, this does not contradict the thesis that the variation of translations serves as an indicator of language specificity. Indeed, the presence of calques may show that the translator is taking the form approach, at least in part. If one and the same linguistic expression is, nevertheless, translated in different ways, one can conclude that there is no clear equivalent to the original expression in the target language and thus that it is language specific at least with respect to the target language. </a:t>
            </a:r>
          </a:p>
          <a:p>
            <a:r>
              <a:rPr lang="en-US" dirty="0"/>
              <a:t>A study of translations of other Russian texts made by different translators shows an even greater variance of equivalents: </a:t>
            </a:r>
            <a:r>
              <a:rPr lang="en-US" i="1" dirty="0"/>
              <a:t>sadness</a:t>
            </a:r>
            <a:r>
              <a:rPr lang="en-US" dirty="0"/>
              <a:t>, </a:t>
            </a:r>
            <a:r>
              <a:rPr lang="en-US" i="1" dirty="0"/>
              <a:t>yearning</a:t>
            </a:r>
            <a:r>
              <a:rPr lang="en-US" dirty="0"/>
              <a:t>, </a:t>
            </a:r>
            <a:r>
              <a:rPr lang="en-US" i="1" dirty="0"/>
              <a:t>depression</a:t>
            </a:r>
            <a:r>
              <a:rPr lang="en-US" dirty="0"/>
              <a:t>, </a:t>
            </a:r>
            <a:r>
              <a:rPr lang="en-US" i="1" dirty="0"/>
              <a:t>restlessness</a:t>
            </a:r>
            <a:r>
              <a:rPr lang="en-US" dirty="0"/>
              <a:t>, </a:t>
            </a:r>
            <a:r>
              <a:rPr lang="en-US" i="1" dirty="0"/>
              <a:t>wretchedness</a:t>
            </a:r>
            <a:r>
              <a:rPr lang="en-US" dirty="0"/>
              <a:t>, </a:t>
            </a:r>
            <a:r>
              <a:rPr lang="en-US" i="1" dirty="0"/>
              <a:t>despondency</a:t>
            </a:r>
            <a:r>
              <a:rPr lang="en-US" dirty="0"/>
              <a:t>, </a:t>
            </a:r>
            <a:r>
              <a:rPr lang="en-US" i="1" dirty="0"/>
              <a:t>anguish</a:t>
            </a:r>
            <a:r>
              <a:rPr lang="en-US" dirty="0"/>
              <a:t>, </a:t>
            </a:r>
            <a:r>
              <a:rPr lang="en-US" i="1" dirty="0"/>
              <a:t>misery</a:t>
            </a:r>
            <a:r>
              <a:rPr lang="en-US" dirty="0"/>
              <a:t>, </a:t>
            </a:r>
            <a:r>
              <a:rPr lang="en-US" i="1" dirty="0"/>
              <a:t>distress</a:t>
            </a:r>
            <a:r>
              <a:rPr lang="en-US" dirty="0"/>
              <a:t>, </a:t>
            </a:r>
            <a:r>
              <a:rPr lang="en-US" i="1" dirty="0"/>
              <a:t>dismay</a:t>
            </a:r>
            <a:r>
              <a:rPr lang="en-US" dirty="0"/>
              <a:t>, </a:t>
            </a:r>
            <a:r>
              <a:rPr lang="en-US" i="1" dirty="0"/>
              <a:t>dejection</a:t>
            </a:r>
            <a:r>
              <a:rPr lang="en-US" dirty="0"/>
              <a:t>, etc.</a:t>
            </a:r>
          </a:p>
        </p:txBody>
      </p:sp>
    </p:spTree>
    <p:extLst>
      <p:ext uri="{BB962C8B-B14F-4D97-AF65-F5344CB8AC3E}">
        <p14:creationId xmlns:p14="http://schemas.microsoft.com/office/powerpoint/2010/main" val="471178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44C94C-CEDC-4441-A884-18E3A27AB16F}"/>
              </a:ext>
            </a:extLst>
          </p:cNvPr>
          <p:cNvSpPr>
            <a:spLocks noGrp="1"/>
          </p:cNvSpPr>
          <p:nvPr>
            <p:ph type="title"/>
          </p:nvPr>
        </p:nvSpPr>
        <p:spPr/>
        <p:txBody>
          <a:bodyPr/>
          <a:lstStyle/>
          <a:p>
            <a:r>
              <a:rPr lang="en-US" dirty="0"/>
              <a:t>Cancer Ward</a:t>
            </a:r>
          </a:p>
        </p:txBody>
      </p:sp>
      <p:sp>
        <p:nvSpPr>
          <p:cNvPr id="3" name="Объект 2">
            <a:extLst>
              <a:ext uri="{FF2B5EF4-FFF2-40B4-BE49-F238E27FC236}">
                <a16:creationId xmlns:a16="http://schemas.microsoft.com/office/drawing/2014/main" id="{BA143A93-5745-40C5-9832-DACA80124422}"/>
              </a:ext>
            </a:extLst>
          </p:cNvPr>
          <p:cNvSpPr>
            <a:spLocks noGrp="1"/>
          </p:cNvSpPr>
          <p:nvPr>
            <p:ph idx="1"/>
          </p:nvPr>
        </p:nvSpPr>
        <p:spPr/>
        <p:txBody>
          <a:bodyPr>
            <a:normAutofit fontScale="85000" lnSpcReduction="10000"/>
          </a:bodyPr>
          <a:lstStyle/>
          <a:p>
            <a:pPr lvl="0"/>
            <a:r>
              <a:rPr lang="ru-RU" dirty="0"/>
              <a:t>…</a:t>
            </a:r>
            <a:r>
              <a:rPr lang="ru-RU" u="sng" dirty="0"/>
              <a:t>Тоска</a:t>
            </a:r>
            <a:r>
              <a:rPr lang="ru-RU" dirty="0"/>
              <a:t> отразилась на его лице… </a:t>
            </a:r>
            <a:r>
              <a:rPr lang="en-US" dirty="0"/>
              <a:t>(17) — His face probably revealed his </a:t>
            </a:r>
            <a:r>
              <a:rPr lang="en-US" u="sng" dirty="0"/>
              <a:t>melancholy state</a:t>
            </a:r>
            <a:r>
              <a:rPr lang="en-US" dirty="0"/>
              <a:t>…</a:t>
            </a:r>
          </a:p>
          <a:p>
            <a:pPr lvl="0"/>
            <a:r>
              <a:rPr lang="ru-RU" dirty="0"/>
              <a:t>И это сознание делаемой ошибки, обидного промедления, наложенное на его </a:t>
            </a:r>
            <a:r>
              <a:rPr lang="ru-RU" u="sng" dirty="0"/>
              <a:t>тоску</a:t>
            </a:r>
            <a:r>
              <a:rPr lang="ru-RU" dirty="0"/>
              <a:t> от опухоли, так защемило сердце Павла Николаевича… </a:t>
            </a:r>
            <a:r>
              <a:rPr lang="en-US" dirty="0"/>
              <a:t>(20) — Resentment at the delay and the realization of having made a mistake, on top of the </a:t>
            </a:r>
            <a:r>
              <a:rPr lang="en-US" u="sng" dirty="0"/>
              <a:t>misery</a:t>
            </a:r>
            <a:r>
              <a:rPr lang="en-US" dirty="0"/>
              <a:t> of his </a:t>
            </a:r>
            <a:r>
              <a:rPr lang="en-US" dirty="0" err="1"/>
              <a:t>tumour</a:t>
            </a:r>
            <a:r>
              <a:rPr lang="en-US" dirty="0"/>
              <a:t>, so stabbed at Pavel Nikolayevich's heart…</a:t>
            </a:r>
          </a:p>
          <a:p>
            <a:pPr lvl="0"/>
            <a:r>
              <a:rPr lang="ru-RU" dirty="0"/>
              <a:t>Его разрывало от негодования и </a:t>
            </a:r>
            <a:r>
              <a:rPr lang="ru-RU" u="sng" dirty="0"/>
              <a:t>тоски</a:t>
            </a:r>
            <a:r>
              <a:rPr lang="ru-RU" dirty="0"/>
              <a:t>, что он поддался и лёг в эту клинику. </a:t>
            </a:r>
            <a:r>
              <a:rPr lang="en-US" dirty="0"/>
              <a:t>(25) — He was exploding with indignation and </a:t>
            </a:r>
            <a:r>
              <a:rPr lang="en-US" u="sng" dirty="0"/>
              <a:t>anguish</a:t>
            </a:r>
            <a:r>
              <a:rPr lang="en-US" dirty="0"/>
              <a:t> at the thought of how he had weakly agreed to enter this clinic.</a:t>
            </a:r>
          </a:p>
          <a:p>
            <a:pPr lvl="0"/>
            <a:r>
              <a:rPr lang="ru-RU" dirty="0"/>
              <a:t>Ефрем в своей бинтовой, как броневой, обмотке, с некрутящейся головой, не топал по проходу, не нагонял </a:t>
            </a:r>
            <a:r>
              <a:rPr lang="ru-RU" u="sng" dirty="0"/>
              <a:t>тоски</a:t>
            </a:r>
            <a:r>
              <a:rPr lang="ru-RU" dirty="0"/>
              <a:t>… </a:t>
            </a:r>
            <a:r>
              <a:rPr lang="en-US" dirty="0"/>
              <a:t>(44) — </a:t>
            </a:r>
            <a:r>
              <a:rPr lang="en-US" dirty="0" err="1"/>
              <a:t>Yefrem</a:t>
            </a:r>
            <a:r>
              <a:rPr lang="en-US" dirty="0"/>
              <a:t>, his bandage encasing him like a suit of </a:t>
            </a:r>
            <a:r>
              <a:rPr lang="en-US" dirty="0" err="1"/>
              <a:t>armour</a:t>
            </a:r>
            <a:r>
              <a:rPr lang="en-US" dirty="0"/>
              <a:t>, his head immobilized, was no longer stomping along the corridor spreading </a:t>
            </a:r>
            <a:r>
              <a:rPr lang="en-US" u="sng" dirty="0"/>
              <a:t>gloom</a:t>
            </a:r>
            <a:r>
              <a:rPr lang="en-US" dirty="0"/>
              <a:t>.</a:t>
            </a:r>
          </a:p>
        </p:txBody>
      </p:sp>
    </p:spTree>
    <p:extLst>
      <p:ext uri="{BB962C8B-B14F-4D97-AF65-F5344CB8AC3E}">
        <p14:creationId xmlns:p14="http://schemas.microsoft.com/office/powerpoint/2010/main" val="1517592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44C94C-CEDC-4441-A884-18E3A27AB16F}"/>
              </a:ext>
            </a:extLst>
          </p:cNvPr>
          <p:cNvSpPr>
            <a:spLocks noGrp="1"/>
          </p:cNvSpPr>
          <p:nvPr>
            <p:ph type="title"/>
          </p:nvPr>
        </p:nvSpPr>
        <p:spPr/>
        <p:txBody>
          <a:bodyPr/>
          <a:lstStyle/>
          <a:p>
            <a:r>
              <a:rPr lang="en-US" dirty="0"/>
              <a:t>Cancer Ward</a:t>
            </a:r>
          </a:p>
        </p:txBody>
      </p:sp>
      <p:sp>
        <p:nvSpPr>
          <p:cNvPr id="3" name="Объект 2">
            <a:extLst>
              <a:ext uri="{FF2B5EF4-FFF2-40B4-BE49-F238E27FC236}">
                <a16:creationId xmlns:a16="http://schemas.microsoft.com/office/drawing/2014/main" id="{BA143A93-5745-40C5-9832-DACA80124422}"/>
              </a:ext>
            </a:extLst>
          </p:cNvPr>
          <p:cNvSpPr>
            <a:spLocks noGrp="1"/>
          </p:cNvSpPr>
          <p:nvPr>
            <p:ph idx="1"/>
          </p:nvPr>
        </p:nvSpPr>
        <p:spPr/>
        <p:txBody>
          <a:bodyPr>
            <a:normAutofit fontScale="77500" lnSpcReduction="20000"/>
          </a:bodyPr>
          <a:lstStyle/>
          <a:p>
            <a:pPr lvl="0"/>
            <a:r>
              <a:rPr lang="ru-RU" dirty="0"/>
              <a:t>За окном пробелился пасмурный неподвижный день, как вчера, как позавчера, ещё больше нагнетая </a:t>
            </a:r>
            <a:r>
              <a:rPr lang="ru-RU" u="sng" dirty="0"/>
              <a:t>тоску</a:t>
            </a:r>
            <a:r>
              <a:rPr lang="ru-RU" dirty="0"/>
              <a:t>. </a:t>
            </a:r>
            <a:r>
              <a:rPr lang="en-US" dirty="0"/>
              <a:t>(153) — Outside the dull, windless day dawned white, like frosted glass, just as it had yesterday and the day before, increasing the </a:t>
            </a:r>
            <a:r>
              <a:rPr lang="en-US" u="sng" dirty="0"/>
              <a:t>melancholy</a:t>
            </a:r>
            <a:r>
              <a:rPr lang="en-US" dirty="0"/>
              <a:t>.</a:t>
            </a:r>
          </a:p>
          <a:p>
            <a:pPr lvl="0"/>
            <a:r>
              <a:rPr lang="ru-RU" dirty="0"/>
              <a:t>Павел Николаевич хотел ещё больше подбодриться перед вторым уколом и решил теперь доломать Ефрема, чтоб тот не нагонял здесь и дальше </a:t>
            </a:r>
            <a:r>
              <a:rPr lang="ru-RU" u="sng" dirty="0"/>
              <a:t>тоски</a:t>
            </a:r>
            <a:r>
              <a:rPr lang="ru-RU" dirty="0"/>
              <a:t>. </a:t>
            </a:r>
            <a:r>
              <a:rPr lang="en-US" dirty="0"/>
              <a:t>(175) — But Pavel Nikolayevich &lt;…&gt; wanted to bolster himself up before his second injection, and decided to break </a:t>
            </a:r>
            <a:r>
              <a:rPr lang="en-US" dirty="0" err="1"/>
              <a:t>Yefrem</a:t>
            </a:r>
            <a:r>
              <a:rPr lang="en-US" dirty="0"/>
              <a:t> once and for all, to stop him spreading </a:t>
            </a:r>
            <a:r>
              <a:rPr lang="en-US" u="sng" dirty="0"/>
              <a:t>gloom and despondency</a:t>
            </a:r>
            <a:r>
              <a:rPr lang="en-US" dirty="0"/>
              <a:t>.</a:t>
            </a:r>
          </a:p>
          <a:p>
            <a:pPr lvl="0"/>
            <a:r>
              <a:rPr lang="en-US" dirty="0"/>
              <a:t>[</a:t>
            </a:r>
            <a:r>
              <a:rPr lang="ru-RU" dirty="0"/>
              <a:t>Максим Чалый:</a:t>
            </a:r>
            <a:r>
              <a:rPr lang="en-US" dirty="0"/>
              <a:t>]</a:t>
            </a:r>
            <a:r>
              <a:rPr lang="ru-RU" dirty="0"/>
              <a:t> «Кто меньше толкует — тот меньше </a:t>
            </a:r>
            <a:r>
              <a:rPr lang="ru-RU" u="sng" dirty="0"/>
              <a:t>тоскует</a:t>
            </a:r>
            <a:r>
              <a:rPr lang="ru-RU" dirty="0"/>
              <a:t>» (263), —</a:t>
            </a:r>
            <a:r>
              <a:rPr lang="en-US" i="1" dirty="0"/>
              <a:t>Less talk, less </a:t>
            </a:r>
            <a:r>
              <a:rPr lang="en-US" i="1" u="sng" dirty="0"/>
              <a:t>pain</a:t>
            </a:r>
            <a:r>
              <a:rPr lang="en-US" dirty="0"/>
              <a:t>.</a:t>
            </a:r>
          </a:p>
          <a:p>
            <a:pPr lvl="0"/>
            <a:r>
              <a:rPr lang="ru-RU" dirty="0"/>
              <a:t>Истинно по-русски пренебрег Павел Николаевич и недавними страхами, и запретами, и зароками, и только хотелось ему </a:t>
            </a:r>
            <a:r>
              <a:rPr lang="ru-RU" u="sng" dirty="0"/>
              <a:t>тоску</a:t>
            </a:r>
            <a:r>
              <a:rPr lang="ru-RU" dirty="0"/>
              <a:t> с души сплеснуть да чувствовать теплоту. </a:t>
            </a:r>
            <a:r>
              <a:rPr lang="en-US" dirty="0"/>
              <a:t>(271) — Like a true Russian Pavel Nikolayevich now scorned his former fears, reservations and vows. All he wanted was to swill the </a:t>
            </a:r>
            <a:r>
              <a:rPr lang="en-US" u="sng" dirty="0"/>
              <a:t>despair</a:t>
            </a:r>
            <a:r>
              <a:rPr lang="en-US" dirty="0"/>
              <a:t> out of his soul and to feel a little warmth.</a:t>
            </a:r>
          </a:p>
        </p:txBody>
      </p:sp>
    </p:spTree>
    <p:extLst>
      <p:ext uri="{BB962C8B-B14F-4D97-AF65-F5344CB8AC3E}">
        <p14:creationId xmlns:p14="http://schemas.microsoft.com/office/powerpoint/2010/main" val="116869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AE44E3-A825-42DA-B885-B01AE7650DD1}"/>
              </a:ext>
            </a:extLst>
          </p:cNvPr>
          <p:cNvSpPr>
            <a:spLocks noGrp="1"/>
          </p:cNvSpPr>
          <p:nvPr>
            <p:ph type="title"/>
          </p:nvPr>
        </p:nvSpPr>
        <p:spPr/>
        <p:txBody>
          <a:bodyPr>
            <a:normAutofit fontScale="90000"/>
          </a:bodyPr>
          <a:lstStyle/>
          <a:p>
            <a:r>
              <a:rPr lang="en-US" dirty="0"/>
              <a:t>Richard </a:t>
            </a:r>
            <a:r>
              <a:rPr lang="en-US" dirty="0" err="1"/>
              <a:t>Pevear</a:t>
            </a:r>
            <a:r>
              <a:rPr lang="en-US" dirty="0"/>
              <a:t> and Larissa </a:t>
            </a:r>
            <a:r>
              <a:rPr lang="en-US" dirty="0" err="1"/>
              <a:t>Volokhonsky’s</a:t>
            </a:r>
            <a:r>
              <a:rPr lang="en-US" dirty="0"/>
              <a:t> approach to translation: radical “form strategy”</a:t>
            </a:r>
          </a:p>
        </p:txBody>
      </p:sp>
      <p:sp>
        <p:nvSpPr>
          <p:cNvPr id="3" name="Объект 2">
            <a:extLst>
              <a:ext uri="{FF2B5EF4-FFF2-40B4-BE49-F238E27FC236}">
                <a16:creationId xmlns:a16="http://schemas.microsoft.com/office/drawing/2014/main" id="{670CA271-885C-489B-AB89-1ADA770CD008}"/>
              </a:ext>
            </a:extLst>
          </p:cNvPr>
          <p:cNvSpPr>
            <a:spLocks noGrp="1"/>
          </p:cNvSpPr>
          <p:nvPr>
            <p:ph idx="1"/>
          </p:nvPr>
        </p:nvSpPr>
        <p:spPr/>
        <p:txBody>
          <a:bodyPr>
            <a:normAutofit fontScale="92500" lnSpcReduction="10000"/>
          </a:bodyPr>
          <a:lstStyle/>
          <a:p>
            <a:r>
              <a:rPr lang="en-US" dirty="0"/>
              <a:t>The word </a:t>
            </a:r>
            <a:r>
              <a:rPr lang="en-US" i="1" dirty="0" err="1"/>
              <a:t>тоска</a:t>
            </a:r>
            <a:r>
              <a:rPr lang="en-US" dirty="0"/>
              <a:t> is one of the key words of Mikhail </a:t>
            </a:r>
            <a:r>
              <a:rPr lang="en-US" dirty="0" err="1"/>
              <a:t>Bulgakov’s</a:t>
            </a:r>
            <a:r>
              <a:rPr lang="en-US" dirty="0"/>
              <a:t> </a:t>
            </a:r>
            <a:r>
              <a:rPr lang="en-US" i="1" dirty="0"/>
              <a:t>The Master and Margaret</a:t>
            </a:r>
            <a:r>
              <a:rPr lang="en-US" dirty="0"/>
              <a:t> (with 17 occurrences)</a:t>
            </a:r>
          </a:p>
          <a:p>
            <a:r>
              <a:rPr lang="en-US" dirty="0"/>
              <a:t>Richard </a:t>
            </a:r>
            <a:r>
              <a:rPr lang="en-US" dirty="0" err="1"/>
              <a:t>Pevear</a:t>
            </a:r>
            <a:r>
              <a:rPr lang="en-US" dirty="0"/>
              <a:t> and Larissa </a:t>
            </a:r>
            <a:r>
              <a:rPr lang="en-US" dirty="0" err="1"/>
              <a:t>Volokhonsky’s</a:t>
            </a:r>
            <a:r>
              <a:rPr lang="en-US" dirty="0"/>
              <a:t> translation of this novel (also included in the RNC):</a:t>
            </a:r>
          </a:p>
          <a:p>
            <a:r>
              <a:rPr lang="en-US" dirty="0"/>
              <a:t>sticking to the form approach, they consistently render it as </a:t>
            </a:r>
            <a:r>
              <a:rPr lang="en-US" i="1" dirty="0"/>
              <a:t>anguish</a:t>
            </a:r>
            <a:r>
              <a:rPr lang="en-US" dirty="0"/>
              <a:t>, although its meaning clearly shifts in some cases.</a:t>
            </a:r>
            <a:endParaRPr lang="ru-RU" dirty="0"/>
          </a:p>
          <a:p>
            <a:r>
              <a:rPr lang="ru-RU" dirty="0"/>
              <a:t>Все та же непонятная </a:t>
            </a:r>
            <a:r>
              <a:rPr lang="ru-RU" u="sng" dirty="0"/>
              <a:t>тоска</a:t>
            </a:r>
            <a:r>
              <a:rPr lang="ru-RU" dirty="0"/>
              <a:t>, что уже приходила на балконе, пронизала все его существо.	</a:t>
            </a:r>
            <a:r>
              <a:rPr lang="en-US" dirty="0"/>
              <a:t>The same incomprehensible </a:t>
            </a:r>
            <a:r>
              <a:rPr lang="en-US" u="sng" dirty="0"/>
              <a:t>anguish</a:t>
            </a:r>
            <a:r>
              <a:rPr lang="en-US" dirty="0"/>
              <a:t> that had already visited him on the balcony pierced his whole being.</a:t>
            </a:r>
          </a:p>
          <a:p>
            <a:r>
              <a:rPr lang="ru-RU" dirty="0"/>
              <a:t>Она улетела, а </a:t>
            </a:r>
            <a:r>
              <a:rPr lang="ru-RU" u="sng" dirty="0"/>
              <a:t>тоска</a:t>
            </a:r>
            <a:r>
              <a:rPr lang="ru-RU" dirty="0"/>
              <a:t> осталась необъясненной…	</a:t>
            </a:r>
            <a:r>
              <a:rPr lang="en-US" dirty="0"/>
              <a:t>It flew off, and the </a:t>
            </a:r>
            <a:r>
              <a:rPr lang="en-US" u="sng" dirty="0"/>
              <a:t>anguish</a:t>
            </a:r>
            <a:r>
              <a:rPr lang="en-US" dirty="0"/>
              <a:t> remained unexplained…</a:t>
            </a:r>
          </a:p>
        </p:txBody>
      </p:sp>
    </p:spTree>
    <p:extLst>
      <p:ext uri="{BB962C8B-B14F-4D97-AF65-F5344CB8AC3E}">
        <p14:creationId xmlns:p14="http://schemas.microsoft.com/office/powerpoint/2010/main" val="1478525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B8D30A-ECF7-44E1-9352-8E236B2607BD}"/>
              </a:ext>
            </a:extLst>
          </p:cNvPr>
          <p:cNvSpPr>
            <a:spLocks noGrp="1"/>
          </p:cNvSpPr>
          <p:nvPr>
            <p:ph type="title"/>
          </p:nvPr>
        </p:nvSpPr>
        <p:spPr/>
        <p:txBody>
          <a:bodyPr>
            <a:normAutofit fontScale="90000"/>
          </a:bodyPr>
          <a:lstStyle/>
          <a:p>
            <a:r>
              <a:rPr lang="en-US" dirty="0"/>
              <a:t>Richard </a:t>
            </a:r>
            <a:r>
              <a:rPr lang="en-US" dirty="0" err="1"/>
              <a:t>Pevear</a:t>
            </a:r>
            <a:r>
              <a:rPr lang="en-US" dirty="0"/>
              <a:t> and Larissa </a:t>
            </a:r>
            <a:r>
              <a:rPr lang="en-US" dirty="0" err="1"/>
              <a:t>Volokhonsky’s</a:t>
            </a:r>
            <a:r>
              <a:rPr lang="en-US" dirty="0"/>
              <a:t> approach to translation: radical “form strategy”</a:t>
            </a:r>
          </a:p>
        </p:txBody>
      </p:sp>
      <p:sp>
        <p:nvSpPr>
          <p:cNvPr id="3" name="Объект 2">
            <a:extLst>
              <a:ext uri="{FF2B5EF4-FFF2-40B4-BE49-F238E27FC236}">
                <a16:creationId xmlns:a16="http://schemas.microsoft.com/office/drawing/2014/main" id="{B387D53F-F71C-43AE-B317-1BC5BAA22A1D}"/>
              </a:ext>
            </a:extLst>
          </p:cNvPr>
          <p:cNvSpPr>
            <a:spLocks noGrp="1"/>
          </p:cNvSpPr>
          <p:nvPr>
            <p:ph idx="1"/>
          </p:nvPr>
        </p:nvSpPr>
        <p:spPr/>
        <p:txBody>
          <a:bodyPr>
            <a:normAutofit fontScale="92500" lnSpcReduction="10000"/>
          </a:bodyPr>
          <a:lstStyle/>
          <a:p>
            <a:pPr lvl="0"/>
            <a:r>
              <a:rPr lang="ru-RU" dirty="0"/>
              <a:t>― То-то фамилия! ― в </a:t>
            </a:r>
            <a:r>
              <a:rPr lang="ru-RU" u="sng" dirty="0"/>
              <a:t>тоске</a:t>
            </a:r>
            <a:r>
              <a:rPr lang="ru-RU" dirty="0"/>
              <a:t> крикнул Иван, ― кабы я знал фамилию!	</a:t>
            </a:r>
            <a:r>
              <a:rPr lang="en-US" dirty="0"/>
              <a:t>That's just it―his name! ' Ivan cried in </a:t>
            </a:r>
            <a:r>
              <a:rPr lang="en-US" u="sng" dirty="0"/>
              <a:t>anguish</a:t>
            </a:r>
            <a:r>
              <a:rPr lang="en-US" dirty="0"/>
              <a:t>. 'If only I knew his name!</a:t>
            </a:r>
          </a:p>
          <a:p>
            <a:pPr lvl="0"/>
            <a:r>
              <a:rPr lang="ru-RU" dirty="0"/>
              <a:t>…бессмертие почему-то вызывало нестерпимую </a:t>
            </a:r>
            <a:r>
              <a:rPr lang="ru-RU" u="sng" dirty="0"/>
              <a:t>тоску</a:t>
            </a:r>
            <a:r>
              <a:rPr lang="ru-RU" dirty="0"/>
              <a:t>. </a:t>
            </a:r>
            <a:r>
              <a:rPr lang="en-US" dirty="0"/>
              <a:t>[</a:t>
            </a:r>
            <a:r>
              <a:rPr lang="ru-RU" dirty="0"/>
              <a:t>М</a:t>
            </a:r>
            <a:r>
              <a:rPr lang="en-US" dirty="0"/>
              <a:t>.</a:t>
            </a:r>
            <a:r>
              <a:rPr lang="ru-RU" dirty="0"/>
              <a:t>А</a:t>
            </a:r>
            <a:r>
              <a:rPr lang="en-US" dirty="0"/>
              <a:t>. </a:t>
            </a:r>
            <a:r>
              <a:rPr lang="ru-RU" dirty="0"/>
              <a:t>Булгаков</a:t>
            </a:r>
            <a:r>
              <a:rPr lang="en-US" dirty="0"/>
              <a:t>.]	…immortality for some reason provoked unendurable </a:t>
            </a:r>
            <a:r>
              <a:rPr lang="en-US" u="sng" dirty="0"/>
              <a:t>anguish</a:t>
            </a:r>
            <a:r>
              <a:rPr lang="en-US" dirty="0"/>
              <a:t>. </a:t>
            </a:r>
          </a:p>
          <a:p>
            <a:pPr lvl="0"/>
            <a:r>
              <a:rPr lang="ru-RU" u="sng" dirty="0"/>
              <a:t>Тоска</a:t>
            </a:r>
            <a:r>
              <a:rPr lang="ru-RU" dirty="0"/>
              <a:t> начала покидать Ивана тотчас после укола…	</a:t>
            </a:r>
            <a:r>
              <a:rPr lang="en-US" u="sng" dirty="0"/>
              <a:t>Anguish</a:t>
            </a:r>
            <a:r>
              <a:rPr lang="en-US" dirty="0"/>
              <a:t> had begun to leave Ivan right after the injection…</a:t>
            </a:r>
            <a:endParaRPr lang="ru-RU" dirty="0"/>
          </a:p>
          <a:p>
            <a:r>
              <a:rPr lang="ru-RU" dirty="0"/>
              <a:t>…в </a:t>
            </a:r>
            <a:r>
              <a:rPr lang="ru-RU" u="sng" dirty="0"/>
              <a:t>тоске</a:t>
            </a:r>
            <a:r>
              <a:rPr lang="ru-RU" dirty="0"/>
              <a:t> заломил руки, глядя на луну, вспоминая горькую, последнюю в жизни осеннюю ночь</a:t>
            </a:r>
            <a:r>
              <a:rPr lang="en-US" dirty="0"/>
              <a:t>, </a:t>
            </a:r>
            <a:r>
              <a:rPr lang="ru-RU" dirty="0"/>
              <a:t>полоску света из</a:t>
            </a:r>
            <a:r>
              <a:rPr lang="en-US" dirty="0"/>
              <a:t>-</a:t>
            </a:r>
            <a:r>
              <a:rPr lang="ru-RU" dirty="0"/>
              <a:t>под двери в подвале и развившиеся волосы</a:t>
            </a:r>
            <a:r>
              <a:rPr lang="en-US" dirty="0"/>
              <a:t>.	…wrung his hands in </a:t>
            </a:r>
            <a:r>
              <a:rPr lang="en-US" u="sng" dirty="0"/>
              <a:t>anguish</a:t>
            </a:r>
            <a:r>
              <a:rPr lang="en-US" dirty="0"/>
              <a:t>, looking at the moon, remembering the last bitter autumn night of his life, a strip of light under the basement door, and uncurled hair.</a:t>
            </a:r>
          </a:p>
        </p:txBody>
      </p:sp>
    </p:spTree>
    <p:extLst>
      <p:ext uri="{BB962C8B-B14F-4D97-AF65-F5344CB8AC3E}">
        <p14:creationId xmlns:p14="http://schemas.microsoft.com/office/powerpoint/2010/main" val="307464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39F163-10D4-46EC-B91C-92605EB41049}"/>
              </a:ext>
            </a:extLst>
          </p:cNvPr>
          <p:cNvSpPr>
            <a:spLocks noGrp="1"/>
          </p:cNvSpPr>
          <p:nvPr>
            <p:ph type="title"/>
          </p:nvPr>
        </p:nvSpPr>
        <p:spPr/>
        <p:txBody>
          <a:bodyPr/>
          <a:lstStyle/>
          <a:p>
            <a:r>
              <a:rPr lang="en-US" dirty="0"/>
              <a:t>Introductory remarks</a:t>
            </a:r>
          </a:p>
        </p:txBody>
      </p:sp>
      <p:sp>
        <p:nvSpPr>
          <p:cNvPr id="3" name="Объект 2">
            <a:extLst>
              <a:ext uri="{FF2B5EF4-FFF2-40B4-BE49-F238E27FC236}">
                <a16:creationId xmlns:a16="http://schemas.microsoft.com/office/drawing/2014/main" id="{C9A4266F-4C42-4448-AE6B-675507E892F9}"/>
              </a:ext>
            </a:extLst>
          </p:cNvPr>
          <p:cNvSpPr>
            <a:spLocks noGrp="1"/>
          </p:cNvSpPr>
          <p:nvPr>
            <p:ph idx="1"/>
          </p:nvPr>
        </p:nvSpPr>
        <p:spPr/>
        <p:txBody>
          <a:bodyPr>
            <a:normAutofit/>
          </a:bodyPr>
          <a:lstStyle/>
          <a:p>
            <a:r>
              <a:rPr lang="en-US" dirty="0"/>
              <a:t>The explication in the Natural Semantic Metalanguage:</a:t>
            </a:r>
          </a:p>
          <a:p>
            <a:r>
              <a:rPr lang="en-US" i="1" dirty="0" err="1"/>
              <a:t>toska</a:t>
            </a:r>
            <a:endParaRPr lang="en-US" dirty="0"/>
          </a:p>
          <a:p>
            <a:r>
              <a:rPr lang="en-US" dirty="0"/>
              <a:t>X thinks something like this</a:t>
            </a:r>
          </a:p>
          <a:p>
            <a:r>
              <a:rPr lang="en-US" dirty="0"/>
              <a:t>	I want something good to happen</a:t>
            </a:r>
          </a:p>
          <a:p>
            <a:r>
              <a:rPr lang="en-US" dirty="0"/>
              <a:t>	I don’t know what</a:t>
            </a:r>
          </a:p>
          <a:p>
            <a:r>
              <a:rPr lang="en-US" dirty="0"/>
              <a:t>	I know: it cannot happen</a:t>
            </a:r>
          </a:p>
          <a:p>
            <a:r>
              <a:rPr lang="en-US" dirty="0"/>
              <a:t>Because of this, X feels something</a:t>
            </a:r>
          </a:p>
          <a:p>
            <a:pPr marL="457200" lvl="1" indent="0">
              <a:buNone/>
            </a:pPr>
            <a:r>
              <a:rPr lang="en-US" dirty="0"/>
              <a:t>		(</a:t>
            </a:r>
            <a:r>
              <a:rPr lang="en-US" dirty="0" err="1"/>
              <a:t>Wierzbicka</a:t>
            </a:r>
            <a:r>
              <a:rPr lang="en-US" dirty="0"/>
              <a:t> 1992: 172)</a:t>
            </a:r>
          </a:p>
          <a:p>
            <a:endParaRPr lang="en-US" dirty="0"/>
          </a:p>
        </p:txBody>
      </p:sp>
    </p:spTree>
    <p:extLst>
      <p:ext uri="{BB962C8B-B14F-4D97-AF65-F5344CB8AC3E}">
        <p14:creationId xmlns:p14="http://schemas.microsoft.com/office/powerpoint/2010/main" val="135476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B8D30A-ECF7-44E1-9352-8E236B2607BD}"/>
              </a:ext>
            </a:extLst>
          </p:cNvPr>
          <p:cNvSpPr>
            <a:spLocks noGrp="1"/>
          </p:cNvSpPr>
          <p:nvPr>
            <p:ph type="title"/>
          </p:nvPr>
        </p:nvSpPr>
        <p:spPr/>
        <p:txBody>
          <a:bodyPr>
            <a:normAutofit fontScale="90000"/>
          </a:bodyPr>
          <a:lstStyle/>
          <a:p>
            <a:r>
              <a:rPr lang="en-US" dirty="0"/>
              <a:t>Richard </a:t>
            </a:r>
            <a:r>
              <a:rPr lang="en-US" dirty="0" err="1"/>
              <a:t>Pevear</a:t>
            </a:r>
            <a:r>
              <a:rPr lang="en-US" dirty="0"/>
              <a:t> and Larissa </a:t>
            </a:r>
            <a:r>
              <a:rPr lang="en-US" dirty="0" err="1"/>
              <a:t>Volokhonsky’s</a:t>
            </a:r>
            <a:r>
              <a:rPr lang="en-US" dirty="0"/>
              <a:t> approach to translation: radical “form strategy”</a:t>
            </a:r>
          </a:p>
        </p:txBody>
      </p:sp>
      <p:sp>
        <p:nvSpPr>
          <p:cNvPr id="3" name="Объект 2">
            <a:extLst>
              <a:ext uri="{FF2B5EF4-FFF2-40B4-BE49-F238E27FC236}">
                <a16:creationId xmlns:a16="http://schemas.microsoft.com/office/drawing/2014/main" id="{B387D53F-F71C-43AE-B317-1BC5BAA22A1D}"/>
              </a:ext>
            </a:extLst>
          </p:cNvPr>
          <p:cNvSpPr>
            <a:spLocks noGrp="1"/>
          </p:cNvSpPr>
          <p:nvPr>
            <p:ph idx="1"/>
          </p:nvPr>
        </p:nvSpPr>
        <p:spPr/>
        <p:txBody>
          <a:bodyPr>
            <a:normAutofit lnSpcReduction="10000"/>
          </a:bodyPr>
          <a:lstStyle/>
          <a:p>
            <a:r>
              <a:rPr lang="en-US" dirty="0"/>
              <a:t>…</a:t>
            </a:r>
            <a:r>
              <a:rPr lang="ru-RU" dirty="0"/>
              <a:t>лег на брюхо и с каким</a:t>
            </a:r>
            <a:r>
              <a:rPr lang="en-US" dirty="0"/>
              <a:t>-</a:t>
            </a:r>
            <a:r>
              <a:rPr lang="ru-RU" dirty="0"/>
              <a:t>то выражением </a:t>
            </a:r>
            <a:r>
              <a:rPr lang="ru-RU" u="sng" dirty="0"/>
              <a:t>тоски</a:t>
            </a:r>
            <a:r>
              <a:rPr lang="ru-RU" dirty="0"/>
              <a:t> и в то же время ярости в глазах пополз к разбитому окну</a:t>
            </a:r>
            <a:r>
              <a:rPr lang="en-US" dirty="0"/>
              <a:t>.	…crouched on his belly and, with some sort of look of </a:t>
            </a:r>
            <a:r>
              <a:rPr lang="en-US" u="sng" dirty="0"/>
              <a:t>anguish</a:t>
            </a:r>
            <a:r>
              <a:rPr lang="en-US" dirty="0"/>
              <a:t> and at the same time of rage in his eyes, crawled towards the broken window.</a:t>
            </a:r>
          </a:p>
          <a:p>
            <a:r>
              <a:rPr lang="ru-RU" dirty="0"/>
              <a:t>Сидящий ничего не ответил на это и с какою-то </a:t>
            </a:r>
            <a:r>
              <a:rPr lang="ru-RU" u="sng" dirty="0"/>
              <a:t>тоской</a:t>
            </a:r>
            <a:r>
              <a:rPr lang="ru-RU" dirty="0"/>
              <a:t> поглядел в окно.	</a:t>
            </a:r>
            <a:r>
              <a:rPr lang="en-US" dirty="0"/>
              <a:t>The seated man made no reply to this and looked with a certain </a:t>
            </a:r>
            <a:r>
              <a:rPr lang="en-US" u="sng" dirty="0"/>
              <a:t>anguish</a:t>
            </a:r>
            <a:r>
              <a:rPr lang="en-US" dirty="0"/>
              <a:t> out the window.</a:t>
            </a:r>
            <a:endParaRPr lang="ru-RU" dirty="0"/>
          </a:p>
          <a:p>
            <a:pPr marL="0" indent="0">
              <a:buNone/>
            </a:pPr>
            <a:r>
              <a:rPr lang="en-US" dirty="0"/>
              <a:t>The word </a:t>
            </a:r>
            <a:r>
              <a:rPr lang="en-US" i="1" dirty="0"/>
              <a:t>anguish</a:t>
            </a:r>
            <a:r>
              <a:rPr lang="en-US" dirty="0"/>
              <a:t> is a fairly imprecise equivalent of </a:t>
            </a:r>
            <a:r>
              <a:rPr lang="en-US" i="1" dirty="0" err="1"/>
              <a:t>тоска</a:t>
            </a:r>
            <a:r>
              <a:rPr lang="en-US" dirty="0"/>
              <a:t>. It is no coincidence that in the English-Russian sub-corpus of the RNC, Russian translators seldom translate </a:t>
            </a:r>
            <a:r>
              <a:rPr lang="en-US" i="1" dirty="0"/>
              <a:t>anguish</a:t>
            </a:r>
            <a:r>
              <a:rPr lang="en-US" dirty="0"/>
              <a:t> by </a:t>
            </a:r>
            <a:r>
              <a:rPr lang="en-US" i="1" dirty="0" err="1"/>
              <a:t>тоска</a:t>
            </a:r>
            <a:r>
              <a:rPr lang="en-US" dirty="0"/>
              <a:t>, preferring words with the connotation ‘pain, torment, suffering’.</a:t>
            </a:r>
          </a:p>
        </p:txBody>
      </p:sp>
    </p:spTree>
    <p:extLst>
      <p:ext uri="{BB962C8B-B14F-4D97-AF65-F5344CB8AC3E}">
        <p14:creationId xmlns:p14="http://schemas.microsoft.com/office/powerpoint/2010/main" val="3723576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AE44E3-A825-42DA-B885-B01AE7650DD1}"/>
              </a:ext>
            </a:extLst>
          </p:cNvPr>
          <p:cNvSpPr>
            <a:spLocks noGrp="1"/>
          </p:cNvSpPr>
          <p:nvPr>
            <p:ph type="title"/>
          </p:nvPr>
        </p:nvSpPr>
        <p:spPr/>
        <p:txBody>
          <a:bodyPr>
            <a:normAutofit fontScale="90000"/>
          </a:bodyPr>
          <a:lstStyle/>
          <a:p>
            <a:r>
              <a:rPr lang="en-US" dirty="0"/>
              <a:t>Richard </a:t>
            </a:r>
            <a:r>
              <a:rPr lang="en-US" dirty="0" err="1"/>
              <a:t>Pevear</a:t>
            </a:r>
            <a:r>
              <a:rPr lang="en-US" dirty="0"/>
              <a:t> and Larissa </a:t>
            </a:r>
            <a:r>
              <a:rPr lang="en-US" dirty="0" err="1"/>
              <a:t>Volokhonsky’s</a:t>
            </a:r>
            <a:r>
              <a:rPr lang="en-US" dirty="0"/>
              <a:t> approach to translation: radical “form strategy”</a:t>
            </a:r>
          </a:p>
        </p:txBody>
      </p:sp>
      <p:sp>
        <p:nvSpPr>
          <p:cNvPr id="3" name="Объект 2">
            <a:extLst>
              <a:ext uri="{FF2B5EF4-FFF2-40B4-BE49-F238E27FC236}">
                <a16:creationId xmlns:a16="http://schemas.microsoft.com/office/drawing/2014/main" id="{670CA271-885C-489B-AB89-1ADA770CD008}"/>
              </a:ext>
            </a:extLst>
          </p:cNvPr>
          <p:cNvSpPr>
            <a:spLocks noGrp="1"/>
          </p:cNvSpPr>
          <p:nvPr>
            <p:ph idx="1"/>
          </p:nvPr>
        </p:nvSpPr>
        <p:spPr/>
        <p:txBody>
          <a:bodyPr>
            <a:normAutofit fontScale="92500" lnSpcReduction="10000"/>
          </a:bodyPr>
          <a:lstStyle/>
          <a:p>
            <a:pPr marL="0" indent="0">
              <a:buNone/>
            </a:pPr>
            <a:r>
              <a:rPr lang="en-US" i="1" dirty="0"/>
              <a:t>Crime and Punishment</a:t>
            </a:r>
            <a:r>
              <a:rPr lang="en-US" dirty="0"/>
              <a:t> (22 occurrences of </a:t>
            </a:r>
            <a:r>
              <a:rPr lang="ru-RU" i="1" dirty="0"/>
              <a:t>тоска</a:t>
            </a:r>
            <a:r>
              <a:rPr lang="en-US" dirty="0"/>
              <a:t>)</a:t>
            </a:r>
          </a:p>
          <a:p>
            <a:pPr marL="0" indent="0">
              <a:buNone/>
            </a:pPr>
            <a:r>
              <a:rPr lang="en-US" dirty="0"/>
              <a:t>Richard </a:t>
            </a:r>
            <a:r>
              <a:rPr lang="en-US" dirty="0" err="1"/>
              <a:t>Pevear</a:t>
            </a:r>
            <a:r>
              <a:rPr lang="en-US" dirty="0"/>
              <a:t> and Larissa </a:t>
            </a:r>
            <a:r>
              <a:rPr lang="en-US" dirty="0" err="1"/>
              <a:t>Volokhonsky’s</a:t>
            </a:r>
            <a:r>
              <a:rPr lang="en-US" dirty="0"/>
              <a:t> translation of this novel (not included in the RNC): again, they consistently render it as </a:t>
            </a:r>
            <a:r>
              <a:rPr lang="en-US" i="1" dirty="0"/>
              <a:t>anguish</a:t>
            </a:r>
            <a:r>
              <a:rPr lang="en-US" dirty="0"/>
              <a:t>.</a:t>
            </a:r>
          </a:p>
          <a:p>
            <a:r>
              <a:rPr lang="ru-RU" dirty="0"/>
              <a:t>он не знал</a:t>
            </a:r>
            <a:r>
              <a:rPr lang="en-US" dirty="0"/>
              <a:t>, </a:t>
            </a:r>
            <a:r>
              <a:rPr lang="ru-RU" dirty="0"/>
              <a:t>куда деться от </a:t>
            </a:r>
            <a:r>
              <a:rPr lang="ru-RU" u="sng" dirty="0"/>
              <a:t>тоски</a:t>
            </a:r>
            <a:r>
              <a:rPr lang="ru-RU" dirty="0"/>
              <a:t> своей</a:t>
            </a:r>
            <a:r>
              <a:rPr lang="en-US" dirty="0"/>
              <a:t> – he did not know where to flee from his </a:t>
            </a:r>
            <a:r>
              <a:rPr lang="en-US" u="sng" dirty="0"/>
              <a:t>anguish</a:t>
            </a:r>
            <a:endParaRPr lang="en-US" dirty="0"/>
          </a:p>
          <a:p>
            <a:r>
              <a:rPr lang="ru-RU" dirty="0"/>
              <a:t>Он так устал от целого месяца этой сосредоточенной </a:t>
            </a:r>
            <a:r>
              <a:rPr lang="ru-RU" u="sng" dirty="0"/>
              <a:t>тоски</a:t>
            </a:r>
            <a:r>
              <a:rPr lang="ru-RU" dirty="0"/>
              <a:t> своей и мрачного возбуждения</a:t>
            </a:r>
            <a:r>
              <a:rPr lang="en-US" dirty="0"/>
              <a:t>… – After a whole month of this concentrated </a:t>
            </a:r>
            <a:r>
              <a:rPr lang="en-US" u="sng" dirty="0"/>
              <a:t>anguish</a:t>
            </a:r>
            <a:r>
              <a:rPr lang="en-US" dirty="0"/>
              <a:t>, this gloomy excitement of his, he was so tired out…</a:t>
            </a:r>
            <a:endParaRPr lang="ru-RU" dirty="0"/>
          </a:p>
          <a:p>
            <a:r>
              <a:rPr lang="en-US" dirty="0"/>
              <a:t>… </a:t>
            </a:r>
            <a:r>
              <a:rPr lang="ru-RU" dirty="0"/>
              <a:t>он был в беспокойстве</a:t>
            </a:r>
            <a:r>
              <a:rPr lang="en-US" dirty="0"/>
              <a:t>, </a:t>
            </a:r>
            <a:r>
              <a:rPr lang="ru-RU" dirty="0"/>
              <a:t>ерошил волосы и подпирал иногда</a:t>
            </a:r>
            <a:r>
              <a:rPr lang="en-US" dirty="0"/>
              <a:t>, </a:t>
            </a:r>
            <a:r>
              <a:rPr lang="ru-RU" dirty="0"/>
              <a:t>в </a:t>
            </a:r>
            <a:r>
              <a:rPr lang="ru-RU" i="1" dirty="0"/>
              <a:t>тоске</a:t>
            </a:r>
            <a:r>
              <a:rPr lang="en-US" dirty="0"/>
              <a:t>, </a:t>
            </a:r>
            <a:r>
              <a:rPr lang="ru-RU" dirty="0"/>
              <a:t>обеими руками голову</a:t>
            </a:r>
            <a:r>
              <a:rPr lang="en-US" dirty="0"/>
              <a:t>… – …he was agitated, kept ruffling his hair, and every once in a while leaned his head on his hands in </a:t>
            </a:r>
            <a:r>
              <a:rPr lang="en-US" u="sng" dirty="0"/>
              <a:t>anguish</a:t>
            </a:r>
            <a:endParaRPr lang="en-US" dirty="0"/>
          </a:p>
        </p:txBody>
      </p:sp>
    </p:spTree>
    <p:extLst>
      <p:ext uri="{BB962C8B-B14F-4D97-AF65-F5344CB8AC3E}">
        <p14:creationId xmlns:p14="http://schemas.microsoft.com/office/powerpoint/2010/main" val="1514843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AE44E3-A825-42DA-B885-B01AE7650DD1}"/>
              </a:ext>
            </a:extLst>
          </p:cNvPr>
          <p:cNvSpPr>
            <a:spLocks noGrp="1"/>
          </p:cNvSpPr>
          <p:nvPr>
            <p:ph type="title"/>
          </p:nvPr>
        </p:nvSpPr>
        <p:spPr/>
        <p:txBody>
          <a:bodyPr>
            <a:normAutofit fontScale="90000"/>
          </a:bodyPr>
          <a:lstStyle/>
          <a:p>
            <a:r>
              <a:rPr lang="en-US" dirty="0"/>
              <a:t>Richard </a:t>
            </a:r>
            <a:r>
              <a:rPr lang="en-US" dirty="0" err="1"/>
              <a:t>Pevear</a:t>
            </a:r>
            <a:r>
              <a:rPr lang="en-US" dirty="0"/>
              <a:t> and Larissa </a:t>
            </a:r>
            <a:r>
              <a:rPr lang="en-US" dirty="0" err="1"/>
              <a:t>Volokhonsky’s</a:t>
            </a:r>
            <a:r>
              <a:rPr lang="en-US" dirty="0"/>
              <a:t> approach to translation: radical “form strategy”</a:t>
            </a:r>
          </a:p>
        </p:txBody>
      </p:sp>
      <p:sp>
        <p:nvSpPr>
          <p:cNvPr id="3" name="Объект 2">
            <a:extLst>
              <a:ext uri="{FF2B5EF4-FFF2-40B4-BE49-F238E27FC236}">
                <a16:creationId xmlns:a16="http://schemas.microsoft.com/office/drawing/2014/main" id="{670CA271-885C-489B-AB89-1ADA770CD008}"/>
              </a:ext>
            </a:extLst>
          </p:cNvPr>
          <p:cNvSpPr>
            <a:spLocks noGrp="1"/>
          </p:cNvSpPr>
          <p:nvPr>
            <p:ph idx="1"/>
          </p:nvPr>
        </p:nvSpPr>
        <p:spPr/>
        <p:txBody>
          <a:bodyPr>
            <a:normAutofit/>
          </a:bodyPr>
          <a:lstStyle/>
          <a:p>
            <a:pPr lvl="0"/>
            <a:r>
              <a:rPr lang="ru-RU" dirty="0" err="1"/>
              <a:t>Давным</a:t>
            </a:r>
            <a:r>
              <a:rPr lang="en-US" dirty="0"/>
              <a:t>-</a:t>
            </a:r>
            <a:r>
              <a:rPr lang="ru-RU" dirty="0"/>
              <a:t>давно как зародилась в нем вся эта теперешняя </a:t>
            </a:r>
            <a:r>
              <a:rPr lang="ru-RU" u="sng" dirty="0"/>
              <a:t>тоска</a:t>
            </a:r>
            <a:r>
              <a:rPr lang="en-US" dirty="0"/>
              <a:t>… – Long, long ago this present </a:t>
            </a:r>
            <a:r>
              <a:rPr lang="en-US" u="sng" dirty="0"/>
              <a:t>anguish</a:t>
            </a:r>
            <a:r>
              <a:rPr lang="en-US" dirty="0"/>
              <a:t> had been born in him…</a:t>
            </a:r>
          </a:p>
          <a:p>
            <a:pPr lvl="0"/>
            <a:r>
              <a:rPr lang="ru-RU" dirty="0"/>
              <a:t>целые полчаса бродил в </a:t>
            </a:r>
            <a:r>
              <a:rPr lang="ru-RU" u="sng" dirty="0"/>
              <a:t>тоске</a:t>
            </a:r>
            <a:r>
              <a:rPr lang="ru-RU" dirty="0"/>
              <a:t> и тревоге</a:t>
            </a:r>
            <a:r>
              <a:rPr lang="en-US" dirty="0"/>
              <a:t> – he have wandered for a whole half an hour in </a:t>
            </a:r>
            <a:r>
              <a:rPr lang="en-US" u="sng" dirty="0"/>
              <a:t>anguish</a:t>
            </a:r>
            <a:r>
              <a:rPr lang="en-US" dirty="0"/>
              <a:t> and anxiety</a:t>
            </a:r>
          </a:p>
          <a:p>
            <a:pPr lvl="0"/>
            <a:r>
              <a:rPr lang="ru-RU" u="sng" dirty="0"/>
              <a:t>Тоска</a:t>
            </a:r>
            <a:r>
              <a:rPr lang="ru-RU" dirty="0"/>
              <a:t> проглянула в лице Лужина</a:t>
            </a:r>
            <a:r>
              <a:rPr lang="en-US" dirty="0"/>
              <a:t>. – </a:t>
            </a:r>
            <a:r>
              <a:rPr lang="en-US" u="sng" dirty="0"/>
              <a:t>Anguish</a:t>
            </a:r>
            <a:r>
              <a:rPr lang="en-US" dirty="0"/>
              <a:t> flitted across </a:t>
            </a:r>
            <a:r>
              <a:rPr lang="en-US" dirty="0" err="1"/>
              <a:t>Luzhin’s</a:t>
            </a:r>
            <a:r>
              <a:rPr lang="en-US" dirty="0"/>
              <a:t> face.</a:t>
            </a:r>
          </a:p>
          <a:p>
            <a:pPr lvl="0"/>
            <a:r>
              <a:rPr lang="ru-RU" dirty="0"/>
              <a:t>с нетерпением и </a:t>
            </a:r>
            <a:r>
              <a:rPr lang="ru-RU" u="sng" dirty="0"/>
              <a:t>тоской</a:t>
            </a:r>
            <a:r>
              <a:rPr lang="ru-RU" dirty="0"/>
              <a:t> поглядел на Настасью</a:t>
            </a:r>
            <a:r>
              <a:rPr lang="en-US" dirty="0"/>
              <a:t> – looked at </a:t>
            </a:r>
            <a:r>
              <a:rPr lang="en-US" dirty="0" err="1"/>
              <a:t>Nastasya</a:t>
            </a:r>
            <a:r>
              <a:rPr lang="en-US" dirty="0"/>
              <a:t> with impatience and </a:t>
            </a:r>
            <a:r>
              <a:rPr lang="en-US" u="sng" dirty="0"/>
              <a:t>anguish</a:t>
            </a:r>
            <a:endParaRPr lang="en-US" dirty="0"/>
          </a:p>
          <a:p>
            <a:pPr lvl="0"/>
            <a:r>
              <a:rPr lang="en-US" dirty="0" err="1"/>
              <a:t>Даже</a:t>
            </a:r>
            <a:r>
              <a:rPr lang="en-US" dirty="0"/>
              <a:t> </a:t>
            </a:r>
            <a:r>
              <a:rPr lang="en-US" u="sng" dirty="0" err="1"/>
              <a:t>тоска</a:t>
            </a:r>
            <a:r>
              <a:rPr lang="en-US" dirty="0"/>
              <a:t> </a:t>
            </a:r>
            <a:r>
              <a:rPr lang="en-US" dirty="0" err="1"/>
              <a:t>прошла</a:t>
            </a:r>
            <a:r>
              <a:rPr lang="en-US" dirty="0"/>
              <a:t>… – Even his </a:t>
            </a:r>
            <a:r>
              <a:rPr lang="en-US" u="sng" dirty="0"/>
              <a:t>anguish</a:t>
            </a:r>
            <a:r>
              <a:rPr lang="en-US" dirty="0"/>
              <a:t> had gone…</a:t>
            </a:r>
          </a:p>
          <a:p>
            <a:endParaRPr lang="en-US" dirty="0"/>
          </a:p>
        </p:txBody>
      </p:sp>
    </p:spTree>
    <p:extLst>
      <p:ext uri="{BB962C8B-B14F-4D97-AF65-F5344CB8AC3E}">
        <p14:creationId xmlns:p14="http://schemas.microsoft.com/office/powerpoint/2010/main" val="460807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ACFF6F-18B4-4606-87DE-23115F3B08A7}"/>
              </a:ext>
            </a:extLst>
          </p:cNvPr>
          <p:cNvSpPr>
            <a:spLocks noGrp="1"/>
          </p:cNvSpPr>
          <p:nvPr>
            <p:ph type="title"/>
          </p:nvPr>
        </p:nvSpPr>
        <p:spPr/>
        <p:txBody>
          <a:bodyPr/>
          <a:lstStyle/>
          <a:p>
            <a:r>
              <a:rPr lang="en-US" dirty="0"/>
              <a:t>Garnett following the form strategy</a:t>
            </a:r>
          </a:p>
        </p:txBody>
      </p:sp>
      <p:sp>
        <p:nvSpPr>
          <p:cNvPr id="3" name="Объект 2">
            <a:extLst>
              <a:ext uri="{FF2B5EF4-FFF2-40B4-BE49-F238E27FC236}">
                <a16:creationId xmlns:a16="http://schemas.microsoft.com/office/drawing/2014/main" id="{03E0F073-E8F4-413E-B64E-992DE98D958A}"/>
              </a:ext>
            </a:extLst>
          </p:cNvPr>
          <p:cNvSpPr>
            <a:spLocks noGrp="1"/>
          </p:cNvSpPr>
          <p:nvPr>
            <p:ph idx="1"/>
          </p:nvPr>
        </p:nvSpPr>
        <p:spPr/>
        <p:txBody>
          <a:bodyPr>
            <a:normAutofit/>
          </a:bodyPr>
          <a:lstStyle/>
          <a:p>
            <a:r>
              <a:rPr lang="en-US" dirty="0"/>
              <a:t>In one of her translations, Garnett renders the word </a:t>
            </a:r>
            <a:r>
              <a:rPr lang="en-US" i="1" dirty="0" err="1"/>
              <a:t>тоска</a:t>
            </a:r>
            <a:r>
              <a:rPr lang="en-US" dirty="0"/>
              <a:t> the same throughout. Chekhov’s short story </a:t>
            </a:r>
            <a:r>
              <a:rPr lang="en-US" i="1" dirty="0" err="1"/>
              <a:t>Тоска</a:t>
            </a:r>
            <a:r>
              <a:rPr lang="en-US" dirty="0"/>
              <a:t> (included in the RNC). Here, this emotion is at the center of attention Chekhov’s short story </a:t>
            </a:r>
            <a:r>
              <a:rPr lang="en-US" i="1" dirty="0" err="1"/>
              <a:t>Тоска</a:t>
            </a:r>
            <a:r>
              <a:rPr lang="en-US" dirty="0"/>
              <a:t> (included in the RNC). In this short work, the word occurs six times, not counting the title), and a variation of translations would have disrupted the author’s intentions. Garnett translated the story’s title as </a:t>
            </a:r>
            <a:r>
              <a:rPr lang="en-US" i="1" dirty="0"/>
              <a:t>Misery</a:t>
            </a:r>
            <a:r>
              <a:rPr lang="en-US" dirty="0"/>
              <a:t>, and this also the translation that she gives in five cases out of six. In the remaining case, she slightly changes the syntactic structure and uses the related adjective </a:t>
            </a:r>
            <a:r>
              <a:rPr lang="en-US" i="1" dirty="0"/>
              <a:t>miserable</a:t>
            </a:r>
            <a:r>
              <a:rPr lang="en-US" dirty="0"/>
              <a:t>.</a:t>
            </a:r>
          </a:p>
          <a:p>
            <a:endParaRPr lang="en-US" dirty="0"/>
          </a:p>
        </p:txBody>
      </p:sp>
    </p:spTree>
    <p:extLst>
      <p:ext uri="{BB962C8B-B14F-4D97-AF65-F5344CB8AC3E}">
        <p14:creationId xmlns:p14="http://schemas.microsoft.com/office/powerpoint/2010/main" val="2161696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ACFF6F-18B4-4606-87DE-23115F3B08A7}"/>
              </a:ext>
            </a:extLst>
          </p:cNvPr>
          <p:cNvSpPr>
            <a:spLocks noGrp="1"/>
          </p:cNvSpPr>
          <p:nvPr>
            <p:ph type="title"/>
          </p:nvPr>
        </p:nvSpPr>
        <p:spPr/>
        <p:txBody>
          <a:bodyPr/>
          <a:lstStyle/>
          <a:p>
            <a:r>
              <a:rPr lang="en-US" dirty="0"/>
              <a:t>Garnett following the form strategy</a:t>
            </a:r>
          </a:p>
        </p:txBody>
      </p:sp>
      <p:sp>
        <p:nvSpPr>
          <p:cNvPr id="3" name="Объект 2">
            <a:extLst>
              <a:ext uri="{FF2B5EF4-FFF2-40B4-BE49-F238E27FC236}">
                <a16:creationId xmlns:a16="http://schemas.microsoft.com/office/drawing/2014/main" id="{03E0F073-E8F4-413E-B64E-992DE98D958A}"/>
              </a:ext>
            </a:extLst>
          </p:cNvPr>
          <p:cNvSpPr>
            <a:spLocks noGrp="1"/>
          </p:cNvSpPr>
          <p:nvPr>
            <p:ph idx="1"/>
          </p:nvPr>
        </p:nvSpPr>
        <p:spPr/>
        <p:txBody>
          <a:bodyPr>
            <a:normAutofit/>
          </a:bodyPr>
          <a:lstStyle/>
          <a:p>
            <a:r>
              <a:rPr lang="en-US" dirty="0"/>
              <a:t>However, as we have seen, certain shifts also occur when translators take the meaning approach.</a:t>
            </a:r>
            <a:endParaRPr lang="ru-RU" dirty="0"/>
          </a:p>
          <a:p>
            <a:r>
              <a:rPr lang="en-US" dirty="0"/>
              <a:t>In each individual case, they have to decide (assuming that they correctly understand the original text) what implicit aspects of meaning can be sacrificed and what aspects are important for the meaning of the phrase or the text as a whole.</a:t>
            </a:r>
            <a:endParaRPr lang="ru-RU" dirty="0"/>
          </a:p>
          <a:p>
            <a:r>
              <a:rPr lang="en-US" dirty="0"/>
              <a:t>These shifts often help to see where the specificity of the language-specific expression lies.</a:t>
            </a:r>
          </a:p>
        </p:txBody>
      </p:sp>
    </p:spTree>
    <p:extLst>
      <p:ext uri="{BB962C8B-B14F-4D97-AF65-F5344CB8AC3E}">
        <p14:creationId xmlns:p14="http://schemas.microsoft.com/office/powerpoint/2010/main" val="529231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B8C54C-A965-415A-923B-6658E611C439}"/>
              </a:ext>
            </a:extLst>
          </p:cNvPr>
          <p:cNvSpPr>
            <a:spLocks noGrp="1"/>
          </p:cNvSpPr>
          <p:nvPr>
            <p:ph type="title"/>
          </p:nvPr>
        </p:nvSpPr>
        <p:spPr/>
        <p:txBody>
          <a:bodyPr/>
          <a:lstStyle/>
          <a:p>
            <a:r>
              <a:rPr lang="ru-RU" i="1" dirty="0"/>
              <a:t>Тоска</a:t>
            </a:r>
            <a:r>
              <a:rPr lang="ru-RU" dirty="0"/>
              <a:t> </a:t>
            </a:r>
            <a:r>
              <a:rPr lang="en-US" dirty="0"/>
              <a:t>in Russian translated texts</a:t>
            </a:r>
          </a:p>
        </p:txBody>
      </p:sp>
      <p:sp>
        <p:nvSpPr>
          <p:cNvPr id="3" name="Объект 2">
            <a:extLst>
              <a:ext uri="{FF2B5EF4-FFF2-40B4-BE49-F238E27FC236}">
                <a16:creationId xmlns:a16="http://schemas.microsoft.com/office/drawing/2014/main" id="{E9ABE3D0-D740-4482-825A-9FEB45855EFC}"/>
              </a:ext>
            </a:extLst>
          </p:cNvPr>
          <p:cNvSpPr>
            <a:spLocks noGrp="1"/>
          </p:cNvSpPr>
          <p:nvPr>
            <p:ph idx="1"/>
          </p:nvPr>
        </p:nvSpPr>
        <p:spPr/>
        <p:txBody>
          <a:bodyPr>
            <a:normAutofit fontScale="92500" lnSpcReduction="20000"/>
          </a:bodyPr>
          <a:lstStyle/>
          <a:p>
            <a:r>
              <a:rPr lang="en-US" dirty="0"/>
              <a:t>It turns out that </a:t>
            </a:r>
            <a:r>
              <a:rPr lang="ru-RU" i="1" dirty="0"/>
              <a:t>тоска</a:t>
            </a:r>
            <a:r>
              <a:rPr lang="en-US" dirty="0"/>
              <a:t> is not all that rare in Russian translations in Russian translated texts.</a:t>
            </a:r>
          </a:p>
          <a:p>
            <a:r>
              <a:rPr lang="en-US" dirty="0"/>
              <a:t>This naturally leads us to ask about the factors that are responsible for the appearance of the word </a:t>
            </a:r>
            <a:r>
              <a:rPr lang="en-US" i="1" dirty="0" err="1"/>
              <a:t>тоска</a:t>
            </a:r>
            <a:r>
              <a:rPr lang="en-US" dirty="0"/>
              <a:t> in Russian translations, as we know that the English language has no word or expression for which this word would be a precise equivalent. </a:t>
            </a:r>
          </a:p>
          <a:p>
            <a:r>
              <a:rPr lang="en-US" dirty="0"/>
              <a:t>The list of words and expressions that are translated as </a:t>
            </a:r>
            <a:r>
              <a:rPr lang="en-US" i="1" dirty="0" err="1"/>
              <a:t>тоска</a:t>
            </a:r>
            <a:r>
              <a:rPr lang="en-US" dirty="0"/>
              <a:t> partially coincides with the list of English translations of this Russian word: </a:t>
            </a:r>
            <a:r>
              <a:rPr lang="en-US" i="1" dirty="0"/>
              <a:t>distress</a:t>
            </a:r>
            <a:r>
              <a:rPr lang="en-US" dirty="0"/>
              <a:t>, </a:t>
            </a:r>
            <a:r>
              <a:rPr lang="en-US" i="1" dirty="0"/>
              <a:t>depression</a:t>
            </a:r>
            <a:r>
              <a:rPr lang="en-US" dirty="0"/>
              <a:t>, </a:t>
            </a:r>
            <a:r>
              <a:rPr lang="en-US" i="1" dirty="0"/>
              <a:t>despair</a:t>
            </a:r>
            <a:r>
              <a:rPr lang="en-US" dirty="0"/>
              <a:t>, </a:t>
            </a:r>
            <a:r>
              <a:rPr lang="en-US" i="1" dirty="0"/>
              <a:t>anguish</a:t>
            </a:r>
            <a:r>
              <a:rPr lang="en-US" dirty="0"/>
              <a:t>, </a:t>
            </a:r>
            <a:r>
              <a:rPr lang="en-US" i="1" dirty="0"/>
              <a:t>grief</a:t>
            </a:r>
            <a:r>
              <a:rPr lang="en-US" dirty="0"/>
              <a:t>, </a:t>
            </a:r>
            <a:r>
              <a:rPr lang="en-US" i="1" dirty="0"/>
              <a:t>agony, </a:t>
            </a:r>
            <a:r>
              <a:rPr lang="en-US" dirty="0"/>
              <a:t>etc., as well as </a:t>
            </a:r>
            <a:r>
              <a:rPr lang="en-US" i="1" dirty="0"/>
              <a:t>sadness</a:t>
            </a:r>
            <a:r>
              <a:rPr lang="en-US" dirty="0"/>
              <a:t>; however, the word </a:t>
            </a:r>
            <a:r>
              <a:rPr lang="en-US" i="1" dirty="0" err="1"/>
              <a:t>тоска</a:t>
            </a:r>
            <a:r>
              <a:rPr lang="en-US" dirty="0"/>
              <a:t> often corresponds to other words as well.</a:t>
            </a:r>
          </a:p>
          <a:p>
            <a:r>
              <a:rPr lang="en-US"/>
              <a:t>Some </a:t>
            </a:r>
            <a:r>
              <a:rPr lang="en-US" dirty="0"/>
              <a:t>translators regularly use it to translate the word </a:t>
            </a:r>
            <a:r>
              <a:rPr lang="en-US" i="1" dirty="0"/>
              <a:t>melancholy</a:t>
            </a:r>
            <a:r>
              <a:rPr lang="en-US" dirty="0"/>
              <a:t> (which also occurs in English translations of Russian texts, yet more often as the equivalent of </a:t>
            </a:r>
            <a:r>
              <a:rPr lang="en-US" i="1" dirty="0" err="1"/>
              <a:t>грусть</a:t>
            </a:r>
            <a:r>
              <a:rPr lang="en-US" dirty="0"/>
              <a:t>, </a:t>
            </a:r>
            <a:r>
              <a:rPr lang="en-US" i="1" dirty="0" err="1"/>
              <a:t>печаль</a:t>
            </a:r>
            <a:r>
              <a:rPr lang="en-US" dirty="0"/>
              <a:t> or even </a:t>
            </a:r>
            <a:r>
              <a:rPr lang="en-US" i="1" dirty="0" err="1"/>
              <a:t>меланхолия</a:t>
            </a:r>
            <a:r>
              <a:rPr lang="en-US" dirty="0"/>
              <a:t>).</a:t>
            </a:r>
          </a:p>
        </p:txBody>
      </p:sp>
    </p:spTree>
    <p:extLst>
      <p:ext uri="{BB962C8B-B14F-4D97-AF65-F5344CB8AC3E}">
        <p14:creationId xmlns:p14="http://schemas.microsoft.com/office/powerpoint/2010/main" val="3475182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D7532C-2C62-4FAA-97C3-71E5BA4A2598}"/>
              </a:ext>
            </a:extLst>
          </p:cNvPr>
          <p:cNvSpPr>
            <a:spLocks noGrp="1"/>
          </p:cNvSpPr>
          <p:nvPr>
            <p:ph type="title"/>
          </p:nvPr>
        </p:nvSpPr>
        <p:spPr/>
        <p:txBody>
          <a:bodyPr/>
          <a:lstStyle/>
          <a:p>
            <a:r>
              <a:rPr lang="ru-RU" i="1" dirty="0"/>
              <a:t>Тоска</a:t>
            </a:r>
            <a:r>
              <a:rPr lang="ru-RU" dirty="0"/>
              <a:t> </a:t>
            </a:r>
            <a:r>
              <a:rPr lang="en-US" dirty="0"/>
              <a:t>in Russian translated texts</a:t>
            </a:r>
          </a:p>
        </p:txBody>
      </p:sp>
      <p:sp>
        <p:nvSpPr>
          <p:cNvPr id="3" name="Объект 2">
            <a:extLst>
              <a:ext uri="{FF2B5EF4-FFF2-40B4-BE49-F238E27FC236}">
                <a16:creationId xmlns:a16="http://schemas.microsoft.com/office/drawing/2014/main" id="{653C9389-EFD2-456F-AAC2-C8559CF12520}"/>
              </a:ext>
            </a:extLst>
          </p:cNvPr>
          <p:cNvSpPr>
            <a:spLocks noGrp="1"/>
          </p:cNvSpPr>
          <p:nvPr>
            <p:ph idx="1"/>
          </p:nvPr>
        </p:nvSpPr>
        <p:spPr/>
        <p:txBody>
          <a:bodyPr>
            <a:normAutofit fontScale="85000" lnSpcReduction="20000"/>
          </a:bodyPr>
          <a:lstStyle/>
          <a:p>
            <a:pPr marL="0" indent="0">
              <a:buNone/>
            </a:pPr>
            <a:r>
              <a:rPr lang="en-US" dirty="0"/>
              <a:t>The study of the incentives that lead Russian translators to use the word </a:t>
            </a:r>
            <a:r>
              <a:rPr lang="en-US" i="1" dirty="0" err="1"/>
              <a:t>тоска</a:t>
            </a:r>
            <a:r>
              <a:rPr lang="en-US" dirty="0"/>
              <a:t> often reveals important aspects of the semantics of this word; indeed, the most important aspect is often the overall context in which one speaks about this emotion.</a:t>
            </a:r>
          </a:p>
          <a:p>
            <a:pPr marL="0" indent="0">
              <a:buNone/>
            </a:pPr>
            <a:r>
              <a:rPr lang="en-US" dirty="0"/>
              <a:t>The word </a:t>
            </a:r>
            <a:r>
              <a:rPr lang="en-US" i="1" dirty="0" err="1"/>
              <a:t>тоска</a:t>
            </a:r>
            <a:r>
              <a:rPr lang="en-US" dirty="0"/>
              <a:t> often appears when the original speaks about a strong desire for something. It can be used as an equivalent not only of the word </a:t>
            </a:r>
            <a:r>
              <a:rPr lang="en-US" i="1" dirty="0"/>
              <a:t>yearning</a:t>
            </a:r>
            <a:r>
              <a:rPr lang="en-US" dirty="0"/>
              <a:t> but also of the word </a:t>
            </a:r>
            <a:r>
              <a:rPr lang="en-US" i="1" dirty="0"/>
              <a:t>longing</a:t>
            </a:r>
            <a:r>
              <a:rPr lang="en-US" dirty="0"/>
              <a:t>:</a:t>
            </a:r>
          </a:p>
          <a:p>
            <a:r>
              <a:rPr lang="en-US" dirty="0"/>
              <a:t>the world of </a:t>
            </a:r>
            <a:r>
              <a:rPr lang="en-US" u="sng" dirty="0"/>
              <a:t>longing</a:t>
            </a:r>
            <a:r>
              <a:rPr lang="en-US" dirty="0"/>
              <a:t> and baffled common-sense – </a:t>
            </a:r>
            <a:r>
              <a:rPr lang="ru-RU" dirty="0"/>
              <a:t>мир настойчивой </a:t>
            </a:r>
            <a:r>
              <a:rPr lang="ru-RU" u="sng" dirty="0"/>
              <a:t>тоски</a:t>
            </a:r>
            <a:r>
              <a:rPr lang="ru-RU" dirty="0"/>
              <a:t> и недоумевающего рассудка</a:t>
            </a:r>
          </a:p>
          <a:p>
            <a:pPr marL="0" indent="0">
              <a:buNone/>
            </a:pPr>
            <a:r>
              <a:rPr lang="en-US" dirty="0"/>
              <a:t>The object of desire is sometimes well defined, yet this is not the most typical context of the usage of the word </a:t>
            </a:r>
            <a:r>
              <a:rPr lang="en-US" i="1" dirty="0" err="1"/>
              <a:t>тоска</a:t>
            </a:r>
            <a:r>
              <a:rPr lang="en-US" dirty="0"/>
              <a:t> in translation:</a:t>
            </a:r>
          </a:p>
          <a:p>
            <a:r>
              <a:rPr lang="en-US" dirty="0"/>
              <a:t>I don't think I ever in my life, before or since, felt I </a:t>
            </a:r>
            <a:r>
              <a:rPr lang="en-US" u="sng" dirty="0"/>
              <a:t>wanted</a:t>
            </a:r>
            <a:r>
              <a:rPr lang="en-US" dirty="0"/>
              <a:t> mustard as badly as I felt I wanted it then. –  </a:t>
            </a:r>
            <a:r>
              <a:rPr lang="ru-RU" dirty="0"/>
              <a:t>Никогда в жизни, ни прежде, ни потом, я не испытывал такой </a:t>
            </a:r>
            <a:r>
              <a:rPr lang="ru-RU" u="sng" dirty="0"/>
              <a:t>тоски</a:t>
            </a:r>
            <a:r>
              <a:rPr lang="ru-RU" dirty="0"/>
              <a:t> по горчице, как в ту минуту</a:t>
            </a:r>
            <a:r>
              <a:rPr lang="en-US" dirty="0"/>
              <a:t>.</a:t>
            </a:r>
          </a:p>
        </p:txBody>
      </p:sp>
    </p:spTree>
    <p:extLst>
      <p:ext uri="{BB962C8B-B14F-4D97-AF65-F5344CB8AC3E}">
        <p14:creationId xmlns:p14="http://schemas.microsoft.com/office/powerpoint/2010/main" val="3106253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D7532C-2C62-4FAA-97C3-71E5BA4A2598}"/>
              </a:ext>
            </a:extLst>
          </p:cNvPr>
          <p:cNvSpPr>
            <a:spLocks noGrp="1"/>
          </p:cNvSpPr>
          <p:nvPr>
            <p:ph type="title"/>
          </p:nvPr>
        </p:nvSpPr>
        <p:spPr/>
        <p:txBody>
          <a:bodyPr/>
          <a:lstStyle/>
          <a:p>
            <a:r>
              <a:rPr lang="ru-RU" i="1" dirty="0"/>
              <a:t>Тоска</a:t>
            </a:r>
            <a:r>
              <a:rPr lang="ru-RU" dirty="0"/>
              <a:t> </a:t>
            </a:r>
            <a:r>
              <a:rPr lang="en-US" dirty="0"/>
              <a:t>in Russian translated texts</a:t>
            </a:r>
          </a:p>
        </p:txBody>
      </p:sp>
      <p:sp>
        <p:nvSpPr>
          <p:cNvPr id="3" name="Объект 2">
            <a:extLst>
              <a:ext uri="{FF2B5EF4-FFF2-40B4-BE49-F238E27FC236}">
                <a16:creationId xmlns:a16="http://schemas.microsoft.com/office/drawing/2014/main" id="{653C9389-EFD2-456F-AAC2-C8559CF12520}"/>
              </a:ext>
            </a:extLst>
          </p:cNvPr>
          <p:cNvSpPr>
            <a:spLocks noGrp="1"/>
          </p:cNvSpPr>
          <p:nvPr>
            <p:ph idx="1"/>
          </p:nvPr>
        </p:nvSpPr>
        <p:spPr/>
        <p:txBody>
          <a:bodyPr>
            <a:normAutofit fontScale="77500" lnSpcReduction="20000"/>
          </a:bodyPr>
          <a:lstStyle/>
          <a:p>
            <a:pPr marL="0" indent="0">
              <a:buNone/>
            </a:pPr>
            <a:r>
              <a:rPr lang="en-US" dirty="0"/>
              <a:t>The word </a:t>
            </a:r>
            <a:r>
              <a:rPr lang="en-US" i="1" dirty="0" err="1"/>
              <a:t>тоска</a:t>
            </a:r>
            <a:r>
              <a:rPr lang="en-US" dirty="0"/>
              <a:t> is most often used when the desire is vague and poorly defined (the subject has trouble saying what he wants exactly). This is the most common context of the use of the word </a:t>
            </a:r>
            <a:r>
              <a:rPr lang="en-US" i="1" dirty="0" err="1"/>
              <a:t>тоска</a:t>
            </a:r>
            <a:r>
              <a:rPr lang="en-US" dirty="0"/>
              <a:t> in translation:</a:t>
            </a:r>
          </a:p>
          <a:p>
            <a:pPr lvl="0"/>
            <a:r>
              <a:rPr lang="en-US" dirty="0"/>
              <a:t>A sort of </a:t>
            </a:r>
            <a:r>
              <a:rPr lang="en-US" u="sng" dirty="0"/>
              <a:t>undefined longing</a:t>
            </a:r>
            <a:r>
              <a:rPr lang="en-US" dirty="0"/>
              <a:t> crept upon them. –  </a:t>
            </a:r>
            <a:r>
              <a:rPr lang="en-US" dirty="0" err="1"/>
              <a:t>Какая-то</a:t>
            </a:r>
            <a:r>
              <a:rPr lang="en-US" dirty="0"/>
              <a:t> </a:t>
            </a:r>
            <a:r>
              <a:rPr lang="en-US" u="sng" dirty="0" err="1"/>
              <a:t>смутная</a:t>
            </a:r>
            <a:r>
              <a:rPr lang="en-US" u="sng" dirty="0"/>
              <a:t> </a:t>
            </a:r>
            <a:r>
              <a:rPr lang="en-US" u="sng" dirty="0" err="1"/>
              <a:t>тоска</a:t>
            </a:r>
            <a:r>
              <a:rPr lang="en-US" dirty="0"/>
              <a:t> </a:t>
            </a:r>
            <a:r>
              <a:rPr lang="en-US" dirty="0" err="1"/>
              <a:t>напала</a:t>
            </a:r>
            <a:r>
              <a:rPr lang="en-US" dirty="0"/>
              <a:t> </a:t>
            </a:r>
            <a:r>
              <a:rPr lang="en-US" dirty="0" err="1"/>
              <a:t>на</a:t>
            </a:r>
            <a:r>
              <a:rPr lang="en-US" dirty="0"/>
              <a:t> </a:t>
            </a:r>
            <a:r>
              <a:rPr lang="en-US" dirty="0" err="1"/>
              <a:t>них</a:t>
            </a:r>
            <a:r>
              <a:rPr lang="en-US" dirty="0"/>
              <a:t>.</a:t>
            </a:r>
          </a:p>
          <a:p>
            <a:r>
              <a:rPr lang="en-US" dirty="0"/>
              <a:t>It caused him to feel a vague, sweet gladness, and he was aware of wild </a:t>
            </a:r>
            <a:r>
              <a:rPr lang="en-US" u="sng" dirty="0"/>
              <a:t>yearnings</a:t>
            </a:r>
            <a:r>
              <a:rPr lang="en-US" dirty="0"/>
              <a:t> and stirrings </a:t>
            </a:r>
            <a:r>
              <a:rPr lang="en-US" u="sng" dirty="0"/>
              <a:t>for he knew not what</a:t>
            </a:r>
            <a:r>
              <a:rPr lang="en-US" dirty="0"/>
              <a:t>. –  </a:t>
            </a:r>
            <a:r>
              <a:rPr lang="en-US" dirty="0" err="1"/>
              <a:t>Бэк</a:t>
            </a:r>
            <a:r>
              <a:rPr lang="en-US" dirty="0"/>
              <a:t> </a:t>
            </a:r>
            <a:r>
              <a:rPr lang="en-US" dirty="0" err="1"/>
              <a:t>испытывал</a:t>
            </a:r>
            <a:r>
              <a:rPr lang="en-US" dirty="0"/>
              <a:t> </a:t>
            </a:r>
            <a:r>
              <a:rPr lang="en-US" dirty="0" err="1"/>
              <a:t>какую-то</a:t>
            </a:r>
            <a:r>
              <a:rPr lang="en-US" dirty="0"/>
              <a:t> </a:t>
            </a:r>
            <a:r>
              <a:rPr lang="en-US" dirty="0" err="1"/>
              <a:t>смутную</a:t>
            </a:r>
            <a:r>
              <a:rPr lang="en-US" dirty="0"/>
              <a:t> </a:t>
            </a:r>
            <a:r>
              <a:rPr lang="en-US" dirty="0" err="1"/>
              <a:t>радость</a:t>
            </a:r>
            <a:r>
              <a:rPr lang="en-US" dirty="0"/>
              <a:t>, и </a:t>
            </a:r>
            <a:r>
              <a:rPr lang="en-US" dirty="0" err="1"/>
              <a:t>беспокойство</a:t>
            </a:r>
            <a:r>
              <a:rPr lang="en-US" dirty="0"/>
              <a:t>, и </a:t>
            </a:r>
            <a:r>
              <a:rPr lang="en-US" dirty="0" err="1"/>
              <a:t>буйную</a:t>
            </a:r>
            <a:r>
              <a:rPr lang="en-US" dirty="0"/>
              <a:t> </a:t>
            </a:r>
            <a:r>
              <a:rPr lang="en-US" u="sng" dirty="0" err="1"/>
              <a:t>тоску</a:t>
            </a:r>
            <a:r>
              <a:rPr lang="en-US" dirty="0"/>
              <a:t> </a:t>
            </a:r>
            <a:r>
              <a:rPr lang="en-US" u="sng" dirty="0" err="1"/>
              <a:t>неведомо</a:t>
            </a:r>
            <a:r>
              <a:rPr lang="en-US" u="sng" dirty="0"/>
              <a:t> о </a:t>
            </a:r>
            <a:r>
              <a:rPr lang="en-US" u="sng" dirty="0" err="1"/>
              <a:t>чем</a:t>
            </a:r>
            <a:r>
              <a:rPr lang="en-US" dirty="0"/>
              <a:t>.</a:t>
            </a:r>
          </a:p>
          <a:p>
            <a:pPr marL="0" indent="0">
              <a:buNone/>
            </a:pPr>
            <a:r>
              <a:rPr lang="en-US" dirty="0"/>
              <a:t>In certain cases, the object of desire turns out to be variable, while the feeling of </a:t>
            </a:r>
            <a:r>
              <a:rPr lang="en-US" i="1" dirty="0" err="1"/>
              <a:t>тоска</a:t>
            </a:r>
            <a:r>
              <a:rPr lang="en-US" dirty="0"/>
              <a:t> stays constant:</a:t>
            </a:r>
          </a:p>
          <a:p>
            <a:pPr lvl="0"/>
            <a:r>
              <a:rPr lang="en-US" dirty="0"/>
              <a:t>She </a:t>
            </a:r>
            <a:r>
              <a:rPr lang="en-US" u="sng" dirty="0"/>
              <a:t>longed</a:t>
            </a:r>
            <a:r>
              <a:rPr lang="en-US" dirty="0"/>
              <a:t> and </a:t>
            </a:r>
            <a:r>
              <a:rPr lang="en-US" u="sng" dirty="0"/>
              <a:t>longed</a:t>
            </a:r>
            <a:r>
              <a:rPr lang="en-US" dirty="0"/>
              <a:t> and </a:t>
            </a:r>
            <a:r>
              <a:rPr lang="en-US" u="sng" dirty="0"/>
              <a:t>longed</a:t>
            </a:r>
            <a:r>
              <a:rPr lang="en-US" dirty="0"/>
              <a:t>. It was now for the old cottage room in Columbia City, now the mansion upon the Shore Drive, now the fine dress of some lady, now the elegance of some scene. –  </a:t>
            </a:r>
            <a:r>
              <a:rPr lang="en-US" dirty="0" err="1"/>
              <a:t>Ее</a:t>
            </a:r>
            <a:r>
              <a:rPr lang="en-US" dirty="0"/>
              <a:t> </a:t>
            </a:r>
            <a:r>
              <a:rPr lang="en-US" dirty="0" err="1"/>
              <a:t>снедала</a:t>
            </a:r>
            <a:r>
              <a:rPr lang="en-US" dirty="0"/>
              <a:t> </a:t>
            </a:r>
            <a:r>
              <a:rPr lang="en-US" u="sng" dirty="0" err="1"/>
              <a:t>тоска</a:t>
            </a:r>
            <a:r>
              <a:rPr lang="en-US" dirty="0"/>
              <a:t>, </a:t>
            </a:r>
            <a:r>
              <a:rPr lang="en-US" u="sng" dirty="0" err="1"/>
              <a:t>тоска</a:t>
            </a:r>
            <a:r>
              <a:rPr lang="en-US" dirty="0"/>
              <a:t>, </a:t>
            </a:r>
            <a:r>
              <a:rPr lang="en-US" u="sng" dirty="0" err="1"/>
              <a:t>тоска</a:t>
            </a:r>
            <a:r>
              <a:rPr lang="en-US" dirty="0"/>
              <a:t>. </a:t>
            </a:r>
            <a:r>
              <a:rPr lang="ru-RU" dirty="0"/>
              <a:t>Она </a:t>
            </a:r>
            <a:r>
              <a:rPr lang="ru-RU" u="sng" dirty="0"/>
              <a:t>тосковала</a:t>
            </a:r>
            <a:r>
              <a:rPr lang="ru-RU" dirty="0"/>
              <a:t> то по старому домику в Колумбии-сити, то по особнякам на набережной, то по изысканному платью, замеченному на какой-то даме, то по красивому пейзажу, бросившемуся ей в глаза днем.</a:t>
            </a:r>
            <a:endParaRPr lang="en-US" dirty="0"/>
          </a:p>
          <a:p>
            <a:pPr marL="0" indent="0">
              <a:buNone/>
            </a:pPr>
            <a:endParaRPr lang="en-US" dirty="0"/>
          </a:p>
        </p:txBody>
      </p:sp>
    </p:spTree>
    <p:extLst>
      <p:ext uri="{BB962C8B-B14F-4D97-AF65-F5344CB8AC3E}">
        <p14:creationId xmlns:p14="http://schemas.microsoft.com/office/powerpoint/2010/main" val="2985856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D7532C-2C62-4FAA-97C3-71E5BA4A2598}"/>
              </a:ext>
            </a:extLst>
          </p:cNvPr>
          <p:cNvSpPr>
            <a:spLocks noGrp="1"/>
          </p:cNvSpPr>
          <p:nvPr>
            <p:ph type="title"/>
          </p:nvPr>
        </p:nvSpPr>
        <p:spPr/>
        <p:txBody>
          <a:bodyPr/>
          <a:lstStyle/>
          <a:p>
            <a:r>
              <a:rPr lang="ru-RU" i="1" dirty="0"/>
              <a:t>Тоска</a:t>
            </a:r>
            <a:r>
              <a:rPr lang="ru-RU" dirty="0"/>
              <a:t> </a:t>
            </a:r>
            <a:r>
              <a:rPr lang="en-US" dirty="0"/>
              <a:t>in Russian translated texts</a:t>
            </a:r>
          </a:p>
        </p:txBody>
      </p:sp>
      <p:sp>
        <p:nvSpPr>
          <p:cNvPr id="3" name="Объект 2">
            <a:extLst>
              <a:ext uri="{FF2B5EF4-FFF2-40B4-BE49-F238E27FC236}">
                <a16:creationId xmlns:a16="http://schemas.microsoft.com/office/drawing/2014/main" id="{653C9389-EFD2-456F-AAC2-C8559CF12520}"/>
              </a:ext>
            </a:extLst>
          </p:cNvPr>
          <p:cNvSpPr>
            <a:spLocks noGrp="1"/>
          </p:cNvSpPr>
          <p:nvPr>
            <p:ph idx="1"/>
          </p:nvPr>
        </p:nvSpPr>
        <p:spPr/>
        <p:txBody>
          <a:bodyPr>
            <a:normAutofit lnSpcReduction="10000"/>
          </a:bodyPr>
          <a:lstStyle/>
          <a:p>
            <a:r>
              <a:rPr lang="en-US" dirty="0"/>
              <a:t>This emotion is sometimes not even explicitly designated in the English original, which uses descriptive constructions such as </a:t>
            </a:r>
            <a:r>
              <a:rPr lang="en-US" i="1" dirty="0"/>
              <a:t>broken heart</a:t>
            </a:r>
            <a:r>
              <a:rPr lang="en-US" dirty="0"/>
              <a:t>, </a:t>
            </a:r>
            <a:r>
              <a:rPr lang="en-US" i="1" dirty="0"/>
              <a:t>sinking heart</a:t>
            </a:r>
            <a:r>
              <a:rPr lang="en-US" dirty="0"/>
              <a:t> or </a:t>
            </a:r>
            <a:r>
              <a:rPr lang="en-US" i="1" dirty="0"/>
              <a:t>sinking of heart</a:t>
            </a:r>
            <a:r>
              <a:rPr lang="en-US" dirty="0"/>
              <a:t>:</a:t>
            </a:r>
          </a:p>
          <a:p>
            <a:pPr lvl="1"/>
            <a:r>
              <a:rPr lang="en-US" dirty="0"/>
              <a:t>Jane will die of a </a:t>
            </a:r>
            <a:r>
              <a:rPr lang="en-US" u="sng" dirty="0"/>
              <a:t>broken heart</a:t>
            </a:r>
            <a:r>
              <a:rPr lang="en-US" dirty="0"/>
              <a:t> – </a:t>
            </a:r>
            <a:r>
              <a:rPr lang="en-US" dirty="0" err="1"/>
              <a:t>Джейн</a:t>
            </a:r>
            <a:r>
              <a:rPr lang="en-US" dirty="0"/>
              <a:t> </a:t>
            </a:r>
            <a:r>
              <a:rPr lang="en-US" dirty="0" err="1"/>
              <a:t>умрет</a:t>
            </a:r>
            <a:r>
              <a:rPr lang="en-US" dirty="0"/>
              <a:t> </a:t>
            </a:r>
            <a:r>
              <a:rPr lang="en-US" dirty="0" err="1"/>
              <a:t>от</a:t>
            </a:r>
            <a:r>
              <a:rPr lang="en-US" dirty="0"/>
              <a:t> </a:t>
            </a:r>
            <a:r>
              <a:rPr lang="en-US" u="sng" dirty="0" err="1"/>
              <a:t>тоски</a:t>
            </a:r>
            <a:r>
              <a:rPr lang="en-US" dirty="0"/>
              <a:t> </a:t>
            </a:r>
          </a:p>
          <a:p>
            <a:pPr lvl="1"/>
            <a:r>
              <a:rPr lang="en-US" dirty="0"/>
              <a:t>…I felt a </a:t>
            </a:r>
            <a:r>
              <a:rPr lang="en-US" u="sng" dirty="0"/>
              <a:t>sinking</a:t>
            </a:r>
            <a:r>
              <a:rPr lang="en-US" dirty="0"/>
              <a:t> in my heart. – …</a:t>
            </a:r>
            <a:r>
              <a:rPr lang="en-US" u="sng" dirty="0" err="1"/>
              <a:t>тоска</a:t>
            </a:r>
            <a:r>
              <a:rPr lang="en-US" dirty="0"/>
              <a:t> </a:t>
            </a:r>
            <a:r>
              <a:rPr lang="en-US" dirty="0" err="1"/>
              <a:t>снова</a:t>
            </a:r>
            <a:r>
              <a:rPr lang="en-US" dirty="0"/>
              <a:t> </a:t>
            </a:r>
            <a:r>
              <a:rPr lang="en-US" dirty="0" err="1"/>
              <a:t>сжимала</a:t>
            </a:r>
            <a:r>
              <a:rPr lang="en-US" dirty="0"/>
              <a:t> </a:t>
            </a:r>
            <a:r>
              <a:rPr lang="en-US" dirty="0" err="1"/>
              <a:t>мне</a:t>
            </a:r>
            <a:r>
              <a:rPr lang="en-US" dirty="0"/>
              <a:t> </a:t>
            </a:r>
            <a:r>
              <a:rPr lang="en-US" dirty="0" err="1"/>
              <a:t>сердце</a:t>
            </a:r>
            <a:r>
              <a:rPr lang="en-US" dirty="0"/>
              <a:t>.</a:t>
            </a:r>
          </a:p>
          <a:p>
            <a:r>
              <a:rPr lang="en-US" dirty="0"/>
              <a:t>When the original speaks of a morose or despondent state of mind (e.g., it uses such words as </a:t>
            </a:r>
            <a:r>
              <a:rPr lang="en-US" i="1" dirty="0"/>
              <a:t>gloom</a:t>
            </a:r>
            <a:r>
              <a:rPr lang="en-US" dirty="0"/>
              <a:t>, </a:t>
            </a:r>
            <a:r>
              <a:rPr lang="en-US" i="1" dirty="0"/>
              <a:t>mope</a:t>
            </a:r>
            <a:r>
              <a:rPr lang="en-US" dirty="0"/>
              <a:t> or simply </a:t>
            </a:r>
            <a:r>
              <a:rPr lang="en-US" i="1" dirty="0"/>
              <a:t>excruciating feelings</a:t>
            </a:r>
            <a:r>
              <a:rPr lang="en-US" dirty="0"/>
              <a:t>), translators tend to describe this state with the word </a:t>
            </a:r>
            <a:r>
              <a:rPr lang="en-US" i="1" dirty="0" err="1"/>
              <a:t>тоска</a:t>
            </a:r>
            <a:r>
              <a:rPr lang="en-US" dirty="0"/>
              <a:t>:</a:t>
            </a:r>
          </a:p>
          <a:p>
            <a:pPr lvl="1"/>
            <a:r>
              <a:rPr lang="en-US" dirty="0"/>
              <a:t>The </a:t>
            </a:r>
            <a:r>
              <a:rPr lang="en-US" u="sng" dirty="0"/>
              <a:t>gloom</a:t>
            </a:r>
            <a:r>
              <a:rPr lang="en-US" dirty="0"/>
              <a:t> which had oppressed him on the previous night had disappeared… – </a:t>
            </a:r>
            <a:r>
              <a:rPr lang="en-US" u="sng" dirty="0" err="1"/>
              <a:t>Тоска</a:t>
            </a:r>
            <a:r>
              <a:rPr lang="en-US" dirty="0"/>
              <a:t>, </a:t>
            </a:r>
            <a:r>
              <a:rPr lang="en-US" dirty="0" err="1"/>
              <a:t>угнетавшая</a:t>
            </a:r>
            <a:r>
              <a:rPr lang="en-US" dirty="0"/>
              <a:t> </a:t>
            </a:r>
            <a:r>
              <a:rPr lang="en-US" dirty="0" err="1"/>
              <a:t>его</a:t>
            </a:r>
            <a:r>
              <a:rPr lang="en-US" dirty="0"/>
              <a:t> </a:t>
            </a:r>
            <a:r>
              <a:rPr lang="en-US" dirty="0" err="1"/>
              <a:t>ночью</a:t>
            </a:r>
            <a:r>
              <a:rPr lang="en-US" dirty="0"/>
              <a:t>, </a:t>
            </a:r>
            <a:r>
              <a:rPr lang="en-US" dirty="0" err="1"/>
              <a:t>рассеялась</a:t>
            </a:r>
            <a:r>
              <a:rPr lang="en-US" dirty="0"/>
              <a:t>…</a:t>
            </a:r>
          </a:p>
          <a:p>
            <a:pPr lvl="1"/>
            <a:r>
              <a:rPr lang="en-US" dirty="0"/>
              <a:t>I gazed on it with </a:t>
            </a:r>
            <a:r>
              <a:rPr lang="en-US" u="sng" dirty="0"/>
              <a:t>gloom and pain</a:t>
            </a:r>
            <a:r>
              <a:rPr lang="ru-RU" dirty="0"/>
              <a:t>. – Я смотрела на него с </a:t>
            </a:r>
            <a:r>
              <a:rPr lang="ru-RU" u="sng" dirty="0"/>
              <a:t>невыразимой тоской</a:t>
            </a:r>
            <a:r>
              <a:rPr lang="ru-RU" dirty="0"/>
              <a:t>.</a:t>
            </a:r>
            <a:endParaRPr lang="en-US" dirty="0"/>
          </a:p>
          <a:p>
            <a:endParaRPr lang="en-US" dirty="0"/>
          </a:p>
        </p:txBody>
      </p:sp>
    </p:spTree>
    <p:extLst>
      <p:ext uri="{BB962C8B-B14F-4D97-AF65-F5344CB8AC3E}">
        <p14:creationId xmlns:p14="http://schemas.microsoft.com/office/powerpoint/2010/main" val="2588947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BDC898-FDA2-47EB-B0FF-7BDC9EC2B0F7}"/>
              </a:ext>
            </a:extLst>
          </p:cNvPr>
          <p:cNvSpPr>
            <a:spLocks noGrp="1"/>
          </p:cNvSpPr>
          <p:nvPr>
            <p:ph type="title"/>
          </p:nvPr>
        </p:nvSpPr>
        <p:spPr/>
        <p:txBody>
          <a:bodyPr/>
          <a:lstStyle/>
          <a:p>
            <a:r>
              <a:rPr lang="ru-RU" i="1" dirty="0"/>
              <a:t>Тоска</a:t>
            </a:r>
            <a:r>
              <a:rPr lang="ru-RU" dirty="0"/>
              <a:t> </a:t>
            </a:r>
            <a:r>
              <a:rPr lang="en-US" dirty="0"/>
              <a:t>in Russian translated texts</a:t>
            </a:r>
          </a:p>
        </p:txBody>
      </p:sp>
      <p:sp>
        <p:nvSpPr>
          <p:cNvPr id="3" name="Объект 2">
            <a:extLst>
              <a:ext uri="{FF2B5EF4-FFF2-40B4-BE49-F238E27FC236}">
                <a16:creationId xmlns:a16="http://schemas.microsoft.com/office/drawing/2014/main" id="{29B15621-DF92-4D10-BF5F-7C64CED269D1}"/>
              </a:ext>
            </a:extLst>
          </p:cNvPr>
          <p:cNvSpPr>
            <a:spLocks noGrp="1"/>
          </p:cNvSpPr>
          <p:nvPr>
            <p:ph idx="1"/>
          </p:nvPr>
        </p:nvSpPr>
        <p:spPr/>
        <p:txBody>
          <a:bodyPr>
            <a:normAutofit fontScale="92500" lnSpcReduction="10000"/>
          </a:bodyPr>
          <a:lstStyle/>
          <a:p>
            <a:r>
              <a:rPr lang="en-US" dirty="0"/>
              <a:t>In general, when the original describes some bad feelings, Russian translators often use the word </a:t>
            </a:r>
            <a:r>
              <a:rPr lang="en-US" i="1" dirty="0" err="1"/>
              <a:t>тоска</a:t>
            </a:r>
            <a:r>
              <a:rPr lang="en-US" dirty="0"/>
              <a:t>. The latter often appears when the original speaks of a subject’s unsatisfied desire. This desire may be vague and not well understood and, in any case, it usually cannot be satisfied. We see that this largely conforms to the description of the semantics of the word </a:t>
            </a:r>
            <a:r>
              <a:rPr lang="en-US" i="1" dirty="0" err="1"/>
              <a:t>тоска</a:t>
            </a:r>
            <a:r>
              <a:rPr lang="en-US" dirty="0"/>
              <a:t> given by Anna </a:t>
            </a:r>
            <a:r>
              <a:rPr lang="en-US" dirty="0" err="1"/>
              <a:t>Wierzbicka</a:t>
            </a:r>
            <a:r>
              <a:rPr lang="en-US" dirty="0"/>
              <a:t>. Data from the parallel English-Russian sub-corpus of the RNC show that another aspect may be added to this description: the subject is unable to tell anyone about what he feels. This impossibility may stem from the vague and ill-defined nature of the emotion itself or from the solitude of the subject.</a:t>
            </a:r>
          </a:p>
          <a:p>
            <a:r>
              <a:rPr lang="en-US" dirty="0"/>
              <a:t>In most cases, the choice of the word </a:t>
            </a:r>
            <a:r>
              <a:rPr lang="en-US" i="1" dirty="0" err="1"/>
              <a:t>тоска</a:t>
            </a:r>
            <a:r>
              <a:rPr lang="en-US" dirty="0"/>
              <a:t> is not the sole possible solution. Nevertheless, its usage by translators seems indicative.</a:t>
            </a:r>
          </a:p>
        </p:txBody>
      </p:sp>
    </p:spTree>
    <p:extLst>
      <p:ext uri="{BB962C8B-B14F-4D97-AF65-F5344CB8AC3E}">
        <p14:creationId xmlns:p14="http://schemas.microsoft.com/office/powerpoint/2010/main" val="299383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fontScale="92500" lnSpcReduction="10000"/>
          </a:bodyPr>
          <a:lstStyle/>
          <a:p>
            <a:r>
              <a:rPr lang="en-US" dirty="0"/>
              <a:t>As expected, translations of </a:t>
            </a:r>
            <a:r>
              <a:rPr lang="ru-RU" i="1" dirty="0"/>
              <a:t>тоска</a:t>
            </a:r>
            <a:r>
              <a:rPr lang="en-US" dirty="0"/>
              <a:t> into the principal European languages also vary greatly – often within a single translation: the meaning strategy.</a:t>
            </a:r>
          </a:p>
          <a:p>
            <a:r>
              <a:rPr lang="en-US" dirty="0"/>
              <a:t>Additional evidence for the high language specificity of the word </a:t>
            </a:r>
            <a:r>
              <a:rPr lang="en-US" i="1" dirty="0" err="1"/>
              <a:t>тоска</a:t>
            </a:r>
            <a:r>
              <a:rPr lang="en-US" dirty="0"/>
              <a:t>.</a:t>
            </a:r>
          </a:p>
          <a:p>
            <a:r>
              <a:rPr lang="en-US" dirty="0"/>
              <a:t>English translations in the Russian National Corpus (in particular, Constance Garnett’s translations of Dostoyevsky’s works).</a:t>
            </a:r>
          </a:p>
          <a:p>
            <a:r>
              <a:rPr lang="en-US" i="1" dirty="0"/>
              <a:t>White Nights</a:t>
            </a:r>
            <a:r>
              <a:rPr lang="en-US" dirty="0"/>
              <a:t>: </a:t>
            </a:r>
            <a:r>
              <a:rPr lang="en-US" i="1" dirty="0"/>
              <a:t>despondency</a:t>
            </a:r>
            <a:r>
              <a:rPr lang="en-US" dirty="0"/>
              <a:t>, </a:t>
            </a:r>
            <a:r>
              <a:rPr lang="en-US" i="1" dirty="0"/>
              <a:t>anguish</a:t>
            </a:r>
            <a:r>
              <a:rPr lang="en-US" dirty="0"/>
              <a:t>, </a:t>
            </a:r>
            <a:r>
              <a:rPr lang="en-US" i="1" dirty="0"/>
              <a:t>misery</a:t>
            </a:r>
            <a:r>
              <a:rPr lang="en-US" dirty="0"/>
              <a:t>, </a:t>
            </a:r>
            <a:r>
              <a:rPr lang="en-US" i="1" dirty="0"/>
              <a:t>depression</a:t>
            </a:r>
            <a:r>
              <a:rPr lang="en-US" dirty="0"/>
              <a:t>:</a:t>
            </a:r>
          </a:p>
          <a:p>
            <a:pPr lvl="1"/>
            <a:r>
              <a:rPr lang="ru-RU" dirty="0"/>
              <a:t>С самого утра меня стала мучить какая-то удивительная </a:t>
            </a:r>
            <a:r>
              <a:rPr lang="ru-RU" u="sng" dirty="0"/>
              <a:t>тоска</a:t>
            </a:r>
            <a:r>
              <a:rPr lang="ru-RU" dirty="0"/>
              <a:t>.	</a:t>
            </a:r>
            <a:r>
              <a:rPr lang="en-US" dirty="0"/>
              <a:t>From early morning I had been oppressed by a strange </a:t>
            </a:r>
            <a:r>
              <a:rPr lang="en-US" u="sng" dirty="0"/>
              <a:t>despondency</a:t>
            </a:r>
            <a:r>
              <a:rPr lang="en-US" dirty="0"/>
              <a:t>. [</a:t>
            </a:r>
            <a:r>
              <a:rPr lang="en-US" dirty="0" err="1"/>
              <a:t>Fedor</a:t>
            </a:r>
            <a:r>
              <a:rPr lang="en-US" dirty="0"/>
              <a:t> Dostoevsky. </a:t>
            </a:r>
            <a:r>
              <a:rPr lang="en-US" i="1" dirty="0"/>
              <a:t>White Nights</a:t>
            </a:r>
            <a:r>
              <a:rPr lang="en-US" dirty="0"/>
              <a:t> (Constance Garnett, 1918)]</a:t>
            </a:r>
          </a:p>
          <a:p>
            <a:pPr lvl="1"/>
            <a:r>
              <a:rPr lang="en-US" dirty="0"/>
              <a:t>…</a:t>
            </a:r>
            <a:r>
              <a:rPr lang="ru-RU" dirty="0"/>
              <a:t>на меня иногда находят минуты такой </a:t>
            </a:r>
            <a:r>
              <a:rPr lang="ru-RU" u="sng" dirty="0"/>
              <a:t>тоски</a:t>
            </a:r>
            <a:r>
              <a:rPr lang="en-US" dirty="0"/>
              <a:t>, </a:t>
            </a:r>
            <a:r>
              <a:rPr lang="ru-RU" dirty="0"/>
              <a:t>такой </a:t>
            </a:r>
            <a:r>
              <a:rPr lang="ru-RU" u="sng" dirty="0"/>
              <a:t>тоски</a:t>
            </a:r>
            <a:r>
              <a:rPr lang="en-US" dirty="0"/>
              <a:t>…	…at times such </a:t>
            </a:r>
            <a:r>
              <a:rPr lang="en-US" u="sng" dirty="0"/>
              <a:t>misery</a:t>
            </a:r>
            <a:r>
              <a:rPr lang="en-US" dirty="0"/>
              <a:t> comes over me, such </a:t>
            </a:r>
            <a:r>
              <a:rPr lang="en-US" u="sng" dirty="0"/>
              <a:t>misery</a:t>
            </a:r>
            <a:r>
              <a:rPr lang="en-US" dirty="0"/>
              <a:t>… [</a:t>
            </a:r>
            <a:r>
              <a:rPr lang="en-US" dirty="0" err="1"/>
              <a:t>Fedor</a:t>
            </a:r>
            <a:r>
              <a:rPr lang="en-US" dirty="0"/>
              <a:t> Dostoevsky. White Nights (Constance Garnett, 1918)]</a:t>
            </a:r>
          </a:p>
        </p:txBody>
      </p:sp>
    </p:spTree>
    <p:extLst>
      <p:ext uri="{BB962C8B-B14F-4D97-AF65-F5344CB8AC3E}">
        <p14:creationId xmlns:p14="http://schemas.microsoft.com/office/powerpoint/2010/main" val="1606320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733537-3384-4CAB-90C8-3ABC3B622ACD}"/>
              </a:ext>
            </a:extLst>
          </p:cNvPr>
          <p:cNvSpPr>
            <a:spLocks noGrp="1"/>
          </p:cNvSpPr>
          <p:nvPr>
            <p:ph type="title"/>
          </p:nvPr>
        </p:nvSpPr>
        <p:spPr/>
        <p:txBody>
          <a:bodyPr/>
          <a:lstStyle/>
          <a:p>
            <a:r>
              <a:rPr lang="ru-RU" i="1" dirty="0"/>
              <a:t>Тоска</a:t>
            </a:r>
            <a:r>
              <a:rPr lang="ru-RU" dirty="0"/>
              <a:t> </a:t>
            </a:r>
            <a:r>
              <a:rPr lang="en-US" dirty="0"/>
              <a:t>in Russian translated texts</a:t>
            </a:r>
          </a:p>
        </p:txBody>
      </p:sp>
      <p:sp>
        <p:nvSpPr>
          <p:cNvPr id="3" name="Объект 2">
            <a:extLst>
              <a:ext uri="{FF2B5EF4-FFF2-40B4-BE49-F238E27FC236}">
                <a16:creationId xmlns:a16="http://schemas.microsoft.com/office/drawing/2014/main" id="{7AA82602-E6BE-4A27-87FC-F23F7205FFD3}"/>
              </a:ext>
            </a:extLst>
          </p:cNvPr>
          <p:cNvSpPr>
            <a:spLocks noGrp="1"/>
          </p:cNvSpPr>
          <p:nvPr>
            <p:ph idx="1"/>
          </p:nvPr>
        </p:nvSpPr>
        <p:spPr/>
        <p:txBody>
          <a:bodyPr>
            <a:normAutofit lnSpcReduction="10000"/>
          </a:bodyPr>
          <a:lstStyle/>
          <a:p>
            <a:r>
              <a:rPr lang="en-US" dirty="0"/>
              <a:t>V. Apresyan’s incisive article (2011) conjectures that the closest English equivalent of the Russian word </a:t>
            </a:r>
            <a:r>
              <a:rPr lang="en-US" i="1" dirty="0" err="1"/>
              <a:t>тоска</a:t>
            </a:r>
            <a:r>
              <a:rPr lang="en-US" dirty="0"/>
              <a:t> is </a:t>
            </a:r>
            <a:r>
              <a:rPr lang="en-US" i="1" dirty="0"/>
              <a:t>blues</a:t>
            </a:r>
            <a:r>
              <a:rPr lang="en-US" dirty="0"/>
              <a:t> (it even formulates a semantic invariant of </a:t>
            </a:r>
            <a:r>
              <a:rPr lang="en-US" i="1" dirty="0" err="1"/>
              <a:t>тоска</a:t>
            </a:r>
            <a:r>
              <a:rPr lang="en-US" dirty="0"/>
              <a:t> and </a:t>
            </a:r>
            <a:r>
              <a:rPr lang="en-US" i="1" dirty="0"/>
              <a:t>blues</a:t>
            </a:r>
            <a:r>
              <a:rPr lang="en-US" dirty="0"/>
              <a:t>).</a:t>
            </a:r>
            <a:endParaRPr lang="ru-RU" dirty="0"/>
          </a:p>
          <a:p>
            <a:r>
              <a:rPr lang="en-US" dirty="0"/>
              <a:t>Nevertheless, it is notable that real translations (in particular, the translations included in the RNC) virtually never use the word </a:t>
            </a:r>
            <a:r>
              <a:rPr lang="en-US" i="1" dirty="0"/>
              <a:t>blues</a:t>
            </a:r>
            <a:r>
              <a:rPr lang="en-US" dirty="0"/>
              <a:t> for </a:t>
            </a:r>
            <a:r>
              <a:rPr lang="en-US" i="1" dirty="0" err="1"/>
              <a:t>тоска</a:t>
            </a:r>
            <a:r>
              <a:rPr lang="en-US" dirty="0"/>
              <a:t>, while </a:t>
            </a:r>
            <a:r>
              <a:rPr lang="en-US" i="1" dirty="0"/>
              <a:t>blues, </a:t>
            </a:r>
            <a:r>
              <a:rPr lang="en-US" dirty="0"/>
              <a:t>even when it is an emotion rather than shades of color or a musical genre, is rarely translated as </a:t>
            </a:r>
            <a:r>
              <a:rPr lang="en-US" i="1" dirty="0" err="1"/>
              <a:t>тоска</a:t>
            </a:r>
            <a:r>
              <a:rPr lang="ru-RU" dirty="0"/>
              <a:t>.</a:t>
            </a:r>
          </a:p>
          <a:p>
            <a:r>
              <a:rPr lang="en-US" dirty="0"/>
              <a:t>Nadezhda </a:t>
            </a:r>
            <a:r>
              <a:rPr lang="en-US" dirty="0" err="1"/>
              <a:t>Volpin</a:t>
            </a:r>
            <a:r>
              <a:rPr lang="en-US" dirty="0"/>
              <a:t> in her translation of Galsworthy renders </a:t>
            </a:r>
            <a:r>
              <a:rPr lang="en-US" i="1" dirty="0"/>
              <a:t>blues</a:t>
            </a:r>
            <a:r>
              <a:rPr lang="en-US" dirty="0"/>
              <a:t> by </a:t>
            </a:r>
            <a:r>
              <a:rPr lang="en-US" i="1" dirty="0" err="1"/>
              <a:t>зеленая</a:t>
            </a:r>
            <a:r>
              <a:rPr lang="en-US" i="1" dirty="0"/>
              <a:t> </a:t>
            </a:r>
            <a:r>
              <a:rPr lang="en-US" i="1" dirty="0" err="1"/>
              <a:t>тоска</a:t>
            </a:r>
            <a:r>
              <a:rPr lang="en-US" dirty="0"/>
              <a:t>, changing the color, amusingly enough: </a:t>
            </a:r>
            <a:r>
              <a:rPr lang="en-US" i="1" dirty="0"/>
              <a:t>...this country will give me </a:t>
            </a:r>
            <a:r>
              <a:rPr lang="en-US" i="1" u="sng" dirty="0"/>
              <a:t>the blues</a:t>
            </a:r>
            <a:r>
              <a:rPr lang="en-US" i="1" dirty="0"/>
              <a:t>. - ...</a:t>
            </a:r>
            <a:r>
              <a:rPr lang="en-US" i="1" dirty="0" err="1"/>
              <a:t>эта</a:t>
            </a:r>
            <a:r>
              <a:rPr lang="en-US" i="1" dirty="0"/>
              <a:t> </a:t>
            </a:r>
            <a:r>
              <a:rPr lang="en-US" i="1" dirty="0" err="1"/>
              <a:t>страна</a:t>
            </a:r>
            <a:r>
              <a:rPr lang="en-US" i="1" dirty="0"/>
              <a:t> </a:t>
            </a:r>
            <a:r>
              <a:rPr lang="en-US" i="1" dirty="0" err="1"/>
              <a:t>нагонит</a:t>
            </a:r>
            <a:r>
              <a:rPr lang="en-US" i="1" dirty="0"/>
              <a:t> </a:t>
            </a:r>
            <a:r>
              <a:rPr lang="en-US" i="1" dirty="0" err="1"/>
              <a:t>на</a:t>
            </a:r>
            <a:r>
              <a:rPr lang="en-US" i="1" dirty="0"/>
              <a:t> </a:t>
            </a:r>
            <a:r>
              <a:rPr lang="en-US" i="1" dirty="0" err="1"/>
              <a:t>меня</a:t>
            </a:r>
            <a:r>
              <a:rPr lang="en-US" i="1" dirty="0"/>
              <a:t> </a:t>
            </a:r>
            <a:r>
              <a:rPr lang="en-US" i="1" u="sng" dirty="0" err="1"/>
              <a:t>зеленую</a:t>
            </a:r>
            <a:r>
              <a:rPr lang="en-US" i="1" u="sng" dirty="0"/>
              <a:t> </a:t>
            </a:r>
            <a:r>
              <a:rPr lang="en-US" i="1" u="sng" dirty="0" err="1"/>
              <a:t>тоску</a:t>
            </a:r>
            <a:r>
              <a:rPr lang="en-US" dirty="0"/>
              <a:t>.</a:t>
            </a:r>
          </a:p>
        </p:txBody>
      </p:sp>
    </p:spTree>
    <p:extLst>
      <p:ext uri="{BB962C8B-B14F-4D97-AF65-F5344CB8AC3E}">
        <p14:creationId xmlns:p14="http://schemas.microsoft.com/office/powerpoint/2010/main" val="2791638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D7532C-2C62-4FAA-97C3-71E5BA4A2598}"/>
              </a:ext>
            </a:extLst>
          </p:cNvPr>
          <p:cNvSpPr>
            <a:spLocks noGrp="1"/>
          </p:cNvSpPr>
          <p:nvPr>
            <p:ph type="title"/>
          </p:nvPr>
        </p:nvSpPr>
        <p:spPr/>
        <p:txBody>
          <a:bodyPr/>
          <a:lstStyle/>
          <a:p>
            <a:r>
              <a:rPr lang="ru-RU" i="1" dirty="0"/>
              <a:t>Тоска</a:t>
            </a:r>
            <a:r>
              <a:rPr lang="ru-RU" dirty="0"/>
              <a:t> </a:t>
            </a:r>
            <a:r>
              <a:rPr lang="en-US" dirty="0"/>
              <a:t>in Russian translated texts: loneliness</a:t>
            </a:r>
          </a:p>
        </p:txBody>
      </p:sp>
      <p:sp>
        <p:nvSpPr>
          <p:cNvPr id="3" name="Объект 2">
            <a:extLst>
              <a:ext uri="{FF2B5EF4-FFF2-40B4-BE49-F238E27FC236}">
                <a16:creationId xmlns:a16="http://schemas.microsoft.com/office/drawing/2014/main" id="{653C9389-EFD2-456F-AAC2-C8559CF12520}"/>
              </a:ext>
            </a:extLst>
          </p:cNvPr>
          <p:cNvSpPr>
            <a:spLocks noGrp="1"/>
          </p:cNvSpPr>
          <p:nvPr>
            <p:ph idx="1"/>
          </p:nvPr>
        </p:nvSpPr>
        <p:spPr/>
        <p:txBody>
          <a:bodyPr>
            <a:normAutofit/>
          </a:bodyPr>
          <a:lstStyle/>
          <a:p>
            <a:r>
              <a:rPr lang="en-US" i="1" dirty="0" err="1"/>
              <a:t>Тоска</a:t>
            </a:r>
            <a:r>
              <a:rPr lang="en-US" i="1" dirty="0"/>
              <a:t> </a:t>
            </a:r>
            <a:r>
              <a:rPr lang="en-US" dirty="0"/>
              <a:t>frequently implies that the subject feels lonely:</a:t>
            </a:r>
          </a:p>
          <a:p>
            <a:pPr lvl="1"/>
            <a:r>
              <a:rPr lang="en-US" dirty="0"/>
              <a:t>I felt so </a:t>
            </a:r>
            <a:r>
              <a:rPr lang="en-US" u="sng" dirty="0"/>
              <a:t>lonesome</a:t>
            </a:r>
            <a:r>
              <a:rPr lang="en-US" dirty="0"/>
              <a:t> I most wished I was dead. – </a:t>
            </a:r>
            <a:r>
              <a:rPr lang="en-US" dirty="0" err="1"/>
              <a:t>Такая</a:t>
            </a:r>
            <a:r>
              <a:rPr lang="en-US" dirty="0"/>
              <a:t> </a:t>
            </a:r>
            <a:r>
              <a:rPr lang="en-US" dirty="0" err="1"/>
              <a:t>напала</a:t>
            </a:r>
            <a:r>
              <a:rPr lang="en-US" dirty="0"/>
              <a:t> </a:t>
            </a:r>
            <a:r>
              <a:rPr lang="en-US" u="sng" dirty="0" err="1"/>
              <a:t>тоска</a:t>
            </a:r>
            <a:r>
              <a:rPr lang="en-US" dirty="0"/>
              <a:t>, </a:t>
            </a:r>
            <a:r>
              <a:rPr lang="en-US" dirty="0" err="1"/>
              <a:t>хоть</a:t>
            </a:r>
            <a:r>
              <a:rPr lang="en-US" dirty="0"/>
              <a:t> </a:t>
            </a:r>
            <a:r>
              <a:rPr lang="en-US" dirty="0" err="1"/>
              <a:t>помирай</a:t>
            </a:r>
            <a:r>
              <a:rPr lang="en-US" dirty="0"/>
              <a:t>.</a:t>
            </a:r>
          </a:p>
          <a:p>
            <a:pPr lvl="1"/>
            <a:r>
              <a:rPr lang="en-US" dirty="0"/>
              <a:t>…Dorothy built a splendid fire that warmed her and made her feel less </a:t>
            </a:r>
            <a:r>
              <a:rPr lang="en-US" u="sng" dirty="0"/>
              <a:t>lonely</a:t>
            </a:r>
            <a:r>
              <a:rPr lang="en-US" dirty="0"/>
              <a:t>. – …</a:t>
            </a:r>
            <a:r>
              <a:rPr lang="en-US" dirty="0" err="1"/>
              <a:t>Дороти</a:t>
            </a:r>
            <a:r>
              <a:rPr lang="en-US" dirty="0"/>
              <a:t> </a:t>
            </a:r>
            <a:r>
              <a:rPr lang="en-US" dirty="0" err="1"/>
              <a:t>разожгла</a:t>
            </a:r>
            <a:r>
              <a:rPr lang="en-US" dirty="0"/>
              <a:t> </a:t>
            </a:r>
            <a:r>
              <a:rPr lang="en-US" dirty="0" err="1"/>
              <a:t>большой</a:t>
            </a:r>
            <a:r>
              <a:rPr lang="en-US" dirty="0"/>
              <a:t> </a:t>
            </a:r>
            <a:r>
              <a:rPr lang="en-US" dirty="0" err="1"/>
              <a:t>костер</a:t>
            </a:r>
            <a:r>
              <a:rPr lang="en-US" dirty="0"/>
              <a:t>, </a:t>
            </a:r>
            <a:r>
              <a:rPr lang="en-US" dirty="0" err="1"/>
              <a:t>возле</a:t>
            </a:r>
            <a:r>
              <a:rPr lang="en-US" dirty="0"/>
              <a:t> </a:t>
            </a:r>
            <a:r>
              <a:rPr lang="en-US" dirty="0" err="1"/>
              <a:t>которого</a:t>
            </a:r>
            <a:r>
              <a:rPr lang="en-US" dirty="0"/>
              <a:t> </a:t>
            </a:r>
            <a:r>
              <a:rPr lang="en-US" dirty="0" err="1"/>
              <a:t>быстро</a:t>
            </a:r>
            <a:r>
              <a:rPr lang="en-US" dirty="0"/>
              <a:t> </a:t>
            </a:r>
            <a:r>
              <a:rPr lang="en-US" dirty="0" err="1"/>
              <a:t>согрелась</a:t>
            </a:r>
            <a:r>
              <a:rPr lang="en-US" dirty="0"/>
              <a:t> и </a:t>
            </a:r>
            <a:r>
              <a:rPr lang="en-US" dirty="0" err="1"/>
              <a:t>забыла</a:t>
            </a:r>
            <a:r>
              <a:rPr lang="en-US" dirty="0"/>
              <a:t> </a:t>
            </a:r>
            <a:r>
              <a:rPr lang="en-US" dirty="0" err="1"/>
              <a:t>уже</a:t>
            </a:r>
            <a:r>
              <a:rPr lang="en-US" dirty="0"/>
              <a:t> </a:t>
            </a:r>
            <a:r>
              <a:rPr lang="en-US" dirty="0" err="1"/>
              <a:t>подступившую</a:t>
            </a:r>
            <a:r>
              <a:rPr lang="en-US" dirty="0"/>
              <a:t> к </a:t>
            </a:r>
            <a:r>
              <a:rPr lang="en-US" dirty="0" err="1"/>
              <a:t>сердцу</a:t>
            </a:r>
            <a:r>
              <a:rPr lang="en-US" dirty="0"/>
              <a:t> </a:t>
            </a:r>
            <a:r>
              <a:rPr lang="en-US" u="sng" dirty="0" err="1"/>
              <a:t>тоску</a:t>
            </a:r>
            <a:r>
              <a:rPr lang="en-US" dirty="0"/>
              <a:t>.</a:t>
            </a:r>
          </a:p>
          <a:p>
            <a:pPr lvl="1"/>
            <a:r>
              <a:rPr lang="en-US" dirty="0"/>
              <a:t>He wanted to be alone―to be </a:t>
            </a:r>
            <a:r>
              <a:rPr lang="en-US" u="sng" dirty="0"/>
              <a:t>lonely</a:t>
            </a:r>
            <a:r>
              <a:rPr lang="en-US" dirty="0"/>
              <a:t>. – </a:t>
            </a:r>
            <a:r>
              <a:rPr lang="en-US" dirty="0" err="1"/>
              <a:t>Ему</a:t>
            </a:r>
            <a:r>
              <a:rPr lang="en-US" dirty="0"/>
              <a:t> </a:t>
            </a:r>
            <a:r>
              <a:rPr lang="en-US" dirty="0" err="1"/>
              <a:t>хотелось</a:t>
            </a:r>
            <a:r>
              <a:rPr lang="en-US" dirty="0"/>
              <a:t> </a:t>
            </a:r>
            <a:r>
              <a:rPr lang="en-US" dirty="0" err="1"/>
              <a:t>быть</a:t>
            </a:r>
            <a:r>
              <a:rPr lang="en-US" dirty="0"/>
              <a:t> </a:t>
            </a:r>
            <a:r>
              <a:rPr lang="en-US" dirty="0" err="1"/>
              <a:t>одному</a:t>
            </a:r>
            <a:r>
              <a:rPr lang="en-US" dirty="0"/>
              <a:t>, </a:t>
            </a:r>
            <a:r>
              <a:rPr lang="en-US" dirty="0" err="1"/>
              <a:t>отдаться</a:t>
            </a:r>
            <a:r>
              <a:rPr lang="en-US" dirty="0"/>
              <a:t> </a:t>
            </a:r>
            <a:r>
              <a:rPr lang="en-US" dirty="0" err="1"/>
              <a:t>своей</a:t>
            </a:r>
            <a:r>
              <a:rPr lang="en-US" dirty="0"/>
              <a:t> </a:t>
            </a:r>
            <a:r>
              <a:rPr lang="en-US" u="sng" dirty="0" err="1"/>
              <a:t>тоске</a:t>
            </a:r>
            <a:r>
              <a:rPr lang="en-US" dirty="0"/>
              <a:t>.</a:t>
            </a:r>
          </a:p>
          <a:p>
            <a:pPr lvl="1"/>
            <a:r>
              <a:rPr lang="en-US" dirty="0"/>
              <a:t>During these days he got immensely </a:t>
            </a:r>
            <a:r>
              <a:rPr lang="en-US" u="sng" dirty="0"/>
              <a:t>lonely</a:t>
            </a:r>
            <a:r>
              <a:rPr lang="en-US" dirty="0"/>
              <a:t>. – В </a:t>
            </a:r>
            <a:r>
              <a:rPr lang="en-US" dirty="0" err="1"/>
              <a:t>эти</a:t>
            </a:r>
            <a:r>
              <a:rPr lang="en-US" dirty="0"/>
              <a:t> </a:t>
            </a:r>
            <a:r>
              <a:rPr lang="en-US" dirty="0" err="1"/>
              <a:t>дни</a:t>
            </a:r>
            <a:r>
              <a:rPr lang="en-US" dirty="0"/>
              <a:t> </a:t>
            </a:r>
            <a:r>
              <a:rPr lang="en-US" dirty="0" err="1"/>
              <a:t>его</a:t>
            </a:r>
            <a:r>
              <a:rPr lang="en-US" dirty="0"/>
              <a:t> </a:t>
            </a:r>
            <a:r>
              <a:rPr lang="en-US" dirty="0" err="1"/>
              <a:t>грызла</a:t>
            </a:r>
            <a:r>
              <a:rPr lang="en-US" dirty="0"/>
              <a:t> </a:t>
            </a:r>
            <a:r>
              <a:rPr lang="en-US" u="sng" dirty="0" err="1"/>
              <a:t>тоска</a:t>
            </a:r>
            <a:r>
              <a:rPr lang="en-US" dirty="0"/>
              <a:t>.</a:t>
            </a:r>
          </a:p>
          <a:p>
            <a:pPr lvl="1"/>
            <a:r>
              <a:rPr lang="en-US" dirty="0"/>
              <a:t>But he felt </a:t>
            </a:r>
            <a:r>
              <a:rPr lang="en-US" u="sng" dirty="0"/>
              <a:t>lonely</a:t>
            </a:r>
            <a:r>
              <a:rPr lang="ru-RU" dirty="0"/>
              <a:t>. –  Но на душе у него была </a:t>
            </a:r>
            <a:r>
              <a:rPr lang="ru-RU" u="sng" dirty="0"/>
              <a:t>тоска</a:t>
            </a:r>
            <a:r>
              <a:rPr lang="ru-RU" dirty="0"/>
              <a:t>.</a:t>
            </a:r>
            <a:endParaRPr lang="en-US" dirty="0"/>
          </a:p>
          <a:p>
            <a:pPr lvl="1"/>
            <a:r>
              <a:rPr lang="en-US" dirty="0"/>
              <a:t>fear and </a:t>
            </a:r>
            <a:r>
              <a:rPr lang="en-US" u="sng" dirty="0"/>
              <a:t>loneliness</a:t>
            </a:r>
            <a:r>
              <a:rPr lang="en-US" dirty="0"/>
              <a:t> goaded him. –  </a:t>
            </a:r>
            <a:r>
              <a:rPr lang="en-US" dirty="0" err="1"/>
              <a:t>подстрекнули</a:t>
            </a:r>
            <a:r>
              <a:rPr lang="en-US" dirty="0"/>
              <a:t> </a:t>
            </a:r>
            <a:r>
              <a:rPr lang="en-US" dirty="0" err="1"/>
              <a:t>страх</a:t>
            </a:r>
            <a:r>
              <a:rPr lang="en-US" dirty="0"/>
              <a:t> и </a:t>
            </a:r>
            <a:r>
              <a:rPr lang="en-US" u="sng" dirty="0" err="1"/>
              <a:t>тоска</a:t>
            </a:r>
            <a:r>
              <a:rPr lang="en-US" dirty="0"/>
              <a:t>.</a:t>
            </a:r>
          </a:p>
        </p:txBody>
      </p:sp>
    </p:spTree>
    <p:extLst>
      <p:ext uri="{BB962C8B-B14F-4D97-AF65-F5344CB8AC3E}">
        <p14:creationId xmlns:p14="http://schemas.microsoft.com/office/powerpoint/2010/main" val="2242028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E1AE3A-89DB-46BB-837E-65B125EF8FBA}"/>
              </a:ext>
            </a:extLst>
          </p:cNvPr>
          <p:cNvSpPr>
            <a:spLocks noGrp="1"/>
          </p:cNvSpPr>
          <p:nvPr>
            <p:ph type="title"/>
          </p:nvPr>
        </p:nvSpPr>
        <p:spPr/>
        <p:txBody>
          <a:bodyPr/>
          <a:lstStyle/>
          <a:p>
            <a:r>
              <a:rPr lang="en-US" dirty="0"/>
              <a:t>Conclusion</a:t>
            </a:r>
          </a:p>
        </p:txBody>
      </p:sp>
      <p:sp>
        <p:nvSpPr>
          <p:cNvPr id="3" name="Объект 2">
            <a:extLst>
              <a:ext uri="{FF2B5EF4-FFF2-40B4-BE49-F238E27FC236}">
                <a16:creationId xmlns:a16="http://schemas.microsoft.com/office/drawing/2014/main" id="{5C178D11-AE71-40BC-B816-814EBAB214AF}"/>
              </a:ext>
            </a:extLst>
          </p:cNvPr>
          <p:cNvSpPr>
            <a:spLocks noGrp="1"/>
          </p:cNvSpPr>
          <p:nvPr>
            <p:ph idx="1"/>
          </p:nvPr>
        </p:nvSpPr>
        <p:spPr/>
        <p:txBody>
          <a:bodyPr>
            <a:normAutofit lnSpcReduction="10000"/>
          </a:bodyPr>
          <a:lstStyle/>
          <a:p>
            <a:r>
              <a:rPr lang="en-US" dirty="0"/>
              <a:t>The analysis of the occurrence of such words as </a:t>
            </a:r>
            <a:r>
              <a:rPr lang="en-US" i="1" dirty="0" err="1"/>
              <a:t>тоска</a:t>
            </a:r>
            <a:r>
              <a:rPr lang="en-US" dirty="0"/>
              <a:t> in translated texts helps to verify their descriptions or make the latter more precise when such words appear in the original language and is thus even a more effective research tool than the analysis of the equivalents of these words in the target language.</a:t>
            </a:r>
            <a:endParaRPr lang="ru-RU" dirty="0"/>
          </a:p>
          <a:p>
            <a:r>
              <a:rPr lang="en-US" dirty="0"/>
              <a:t>The appearance of language-specific words in a translation most often results from an unconscious decision of the translator that reflects his spontaneous speech activity.</a:t>
            </a:r>
            <a:endParaRPr lang="ru-RU" dirty="0"/>
          </a:p>
          <a:p>
            <a:r>
              <a:rPr lang="en-US" dirty="0"/>
              <a:t>By studying why a translator uses a given language-specific word, we are often able to uncover some of the latter’s semantic characteristics that went unnoticed during the analysis of original texts.</a:t>
            </a:r>
          </a:p>
        </p:txBody>
      </p:sp>
    </p:spTree>
    <p:extLst>
      <p:ext uri="{BB962C8B-B14F-4D97-AF65-F5344CB8AC3E}">
        <p14:creationId xmlns:p14="http://schemas.microsoft.com/office/powerpoint/2010/main" val="3835003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BC30D6-2E38-45F9-953E-7243CB0B4B76}"/>
              </a:ext>
            </a:extLst>
          </p:cNvPr>
          <p:cNvSpPr>
            <a:spLocks noGrp="1"/>
          </p:cNvSpPr>
          <p:nvPr>
            <p:ph type="title"/>
          </p:nvPr>
        </p:nvSpPr>
        <p:spPr/>
        <p:txBody>
          <a:bodyPr/>
          <a:lstStyle/>
          <a:p>
            <a:r>
              <a:rPr lang="en-US" dirty="0"/>
              <a:t>Thank you!</a:t>
            </a:r>
          </a:p>
        </p:txBody>
      </p:sp>
      <p:sp>
        <p:nvSpPr>
          <p:cNvPr id="3" name="Объект 2">
            <a:extLst>
              <a:ext uri="{FF2B5EF4-FFF2-40B4-BE49-F238E27FC236}">
                <a16:creationId xmlns:a16="http://schemas.microsoft.com/office/drawing/2014/main" id="{A780C149-C8DB-4009-B055-D85E41E81EB5}"/>
              </a:ext>
            </a:extLst>
          </p:cNvPr>
          <p:cNvSpPr>
            <a:spLocks noGrp="1"/>
          </p:cNvSpPr>
          <p:nvPr>
            <p:ph idx="1"/>
          </p:nvPr>
        </p:nvSpPr>
        <p:spPr/>
        <p:txBody>
          <a:bodyPr/>
          <a:lstStyle/>
          <a:p>
            <a:r>
              <a:rPr lang="ru-RU" dirty="0"/>
              <a:t>Пожалуйста, не предавайтесь тоске!</a:t>
            </a:r>
            <a:endParaRPr lang="en-US" dirty="0"/>
          </a:p>
        </p:txBody>
      </p:sp>
    </p:spTree>
    <p:extLst>
      <p:ext uri="{BB962C8B-B14F-4D97-AF65-F5344CB8AC3E}">
        <p14:creationId xmlns:p14="http://schemas.microsoft.com/office/powerpoint/2010/main" val="2869534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fontScale="85000" lnSpcReduction="20000"/>
          </a:bodyPr>
          <a:lstStyle/>
          <a:p>
            <a:pPr lvl="0"/>
            <a:r>
              <a:rPr lang="ru-RU" dirty="0"/>
              <a:t>Но миг проходит, и, может быть, назавтра же вы встретите опять тот же задумчивый и рассеянный взгляд, как и прежде, то же бледное лицо, ту же покорность и робость в движениях и даже раскаяние, даже следы какой-то мертвящей </a:t>
            </a:r>
            <a:r>
              <a:rPr lang="ru-RU" u="sng" dirty="0"/>
              <a:t>тоски</a:t>
            </a:r>
            <a:r>
              <a:rPr lang="ru-RU" dirty="0"/>
              <a:t> и досады за минутное увлечение…	</a:t>
            </a:r>
            <a:r>
              <a:rPr lang="en-US" dirty="0"/>
              <a:t>But the moment passes, and next day you meet, maybe, the same pensive and preoccupied look as before, the same pale face, the same meek and timid movements, and even signs of remorse, traces of a mortal </a:t>
            </a:r>
            <a:r>
              <a:rPr lang="en-US" u="sng" dirty="0"/>
              <a:t>anguish</a:t>
            </a:r>
            <a:r>
              <a:rPr lang="en-US" dirty="0"/>
              <a:t> and regret for the fleeting distraction…. [</a:t>
            </a:r>
            <a:r>
              <a:rPr lang="en-US" dirty="0" err="1"/>
              <a:t>Fedor</a:t>
            </a:r>
            <a:r>
              <a:rPr lang="en-US" dirty="0"/>
              <a:t> Dostoevsky. White Nights (Constance Garnett, 1918)]</a:t>
            </a:r>
          </a:p>
          <a:p>
            <a:pPr lvl="0"/>
            <a:r>
              <a:rPr lang="en-US" dirty="0"/>
              <a:t>…</a:t>
            </a:r>
            <a:r>
              <a:rPr lang="ru-RU" dirty="0"/>
              <a:t>сожмет </a:t>
            </a:r>
            <a:r>
              <a:rPr lang="ru-RU" u="sng" dirty="0" err="1"/>
              <a:t>тоскою</a:t>
            </a:r>
            <a:r>
              <a:rPr lang="ru-RU" dirty="0"/>
              <a:t> настоящее петербургское сердце</a:t>
            </a:r>
            <a:r>
              <a:rPr lang="en-US" dirty="0"/>
              <a:t>, </a:t>
            </a:r>
            <a:r>
              <a:rPr lang="ru-RU" dirty="0"/>
              <a:t>которое так дорожит своим солнцем</a:t>
            </a:r>
            <a:r>
              <a:rPr lang="en-US" dirty="0"/>
              <a:t>, — </a:t>
            </a:r>
            <a:r>
              <a:rPr lang="ru-RU" dirty="0"/>
              <a:t>а уж в </a:t>
            </a:r>
            <a:r>
              <a:rPr lang="ru-RU" u="sng" dirty="0"/>
              <a:t>тоске</a:t>
            </a:r>
            <a:r>
              <a:rPr lang="ru-RU" dirty="0"/>
              <a:t> какая фантазия</a:t>
            </a:r>
            <a:r>
              <a:rPr lang="en-US" dirty="0"/>
              <a:t>!	…overcasts with </a:t>
            </a:r>
            <a:r>
              <a:rPr lang="en-US" u="sng" dirty="0"/>
              <a:t>depression</a:t>
            </a:r>
            <a:r>
              <a:rPr lang="en-US" dirty="0"/>
              <a:t> the true Petersburg heart so  (devoted to the sun — and what is fancy in </a:t>
            </a:r>
            <a:r>
              <a:rPr lang="en-US" u="sng" dirty="0"/>
              <a:t>depression</a:t>
            </a:r>
            <a:r>
              <a:rPr lang="en-US" dirty="0"/>
              <a:t>! [</a:t>
            </a:r>
            <a:r>
              <a:rPr lang="en-US" dirty="0" err="1"/>
              <a:t>Fedor</a:t>
            </a:r>
            <a:r>
              <a:rPr lang="en-US" dirty="0"/>
              <a:t> Dostoevsky. White Nights (Constance Garnett, 1918)]</a:t>
            </a:r>
          </a:p>
          <a:p>
            <a:r>
              <a:rPr lang="en-US" dirty="0"/>
              <a:t>…</a:t>
            </a:r>
            <a:r>
              <a:rPr lang="ru-RU" dirty="0"/>
              <a:t>чтоб я</a:t>
            </a:r>
            <a:r>
              <a:rPr lang="en-US" dirty="0"/>
              <a:t>, </a:t>
            </a:r>
            <a:r>
              <a:rPr lang="ru-RU" dirty="0"/>
              <a:t>горько упрекнув</a:t>
            </a:r>
            <a:r>
              <a:rPr lang="en-US" dirty="0"/>
              <a:t>, </a:t>
            </a:r>
            <a:r>
              <a:rPr lang="ru-RU" dirty="0"/>
              <a:t>нагнал </a:t>
            </a:r>
            <a:r>
              <a:rPr lang="ru-RU" u="sng" dirty="0"/>
              <a:t>тоску</a:t>
            </a:r>
            <a:r>
              <a:rPr lang="ru-RU" dirty="0"/>
              <a:t> на твое сердце</a:t>
            </a:r>
            <a:r>
              <a:rPr lang="en-US" dirty="0"/>
              <a:t>…	that by my bitter reproaches I should cause </a:t>
            </a:r>
            <a:r>
              <a:rPr lang="en-US" u="sng" dirty="0"/>
              <a:t>distress</a:t>
            </a:r>
            <a:r>
              <a:rPr lang="en-US" dirty="0"/>
              <a:t> to your heart… [</a:t>
            </a:r>
            <a:r>
              <a:rPr lang="en-US" dirty="0" err="1"/>
              <a:t>Fedor</a:t>
            </a:r>
            <a:r>
              <a:rPr lang="en-US" dirty="0"/>
              <a:t> Dostoevsky. </a:t>
            </a:r>
            <a:r>
              <a:rPr lang="en-US" i="1" dirty="0"/>
              <a:t>White Nights</a:t>
            </a:r>
            <a:r>
              <a:rPr lang="en-US" dirty="0"/>
              <a:t> (Constance Garnett, 1918)]</a:t>
            </a:r>
          </a:p>
        </p:txBody>
      </p:sp>
    </p:spTree>
    <p:extLst>
      <p:ext uri="{BB962C8B-B14F-4D97-AF65-F5344CB8AC3E}">
        <p14:creationId xmlns:p14="http://schemas.microsoft.com/office/powerpoint/2010/main" val="3850587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fontScale="92500" lnSpcReduction="20000"/>
          </a:bodyPr>
          <a:lstStyle/>
          <a:p>
            <a:r>
              <a:rPr lang="en-US" i="1" dirty="0"/>
              <a:t>Crime and Punishment </a:t>
            </a:r>
            <a:r>
              <a:rPr lang="en-US" dirty="0"/>
              <a:t>(a novel in which the motif of </a:t>
            </a:r>
            <a:r>
              <a:rPr lang="en-US" i="1" dirty="0" err="1"/>
              <a:t>тоска</a:t>
            </a:r>
            <a:r>
              <a:rPr lang="en-US" dirty="0"/>
              <a:t> plays a major role): the most common equivalent in her translation (5 times out of the 22 occurrences of the word </a:t>
            </a:r>
            <a:r>
              <a:rPr lang="en-US" i="1" dirty="0" err="1"/>
              <a:t>тоска</a:t>
            </a:r>
            <a:r>
              <a:rPr lang="en-US" dirty="0"/>
              <a:t> in the original text) is the word </a:t>
            </a:r>
            <a:r>
              <a:rPr lang="en-US" i="1" dirty="0"/>
              <a:t>misery</a:t>
            </a:r>
            <a:r>
              <a:rPr lang="en-US" dirty="0"/>
              <a:t>:</a:t>
            </a:r>
          </a:p>
          <a:p>
            <a:pPr lvl="1"/>
            <a:r>
              <a:rPr lang="ru-RU" dirty="0"/>
              <a:t>Раскольников, оставшись один, с нетерпением и </a:t>
            </a:r>
            <a:r>
              <a:rPr lang="ru-RU" u="sng" dirty="0"/>
              <a:t>тоской</a:t>
            </a:r>
            <a:r>
              <a:rPr lang="ru-RU" dirty="0"/>
              <a:t> поглядел на Настасью…	</a:t>
            </a:r>
            <a:r>
              <a:rPr lang="en-US" dirty="0"/>
              <a:t>Raskolnikov, left alone, looked with impatience and </a:t>
            </a:r>
            <a:r>
              <a:rPr lang="en-US" u="sng" dirty="0"/>
              <a:t>misery</a:t>
            </a:r>
            <a:r>
              <a:rPr lang="en-US" dirty="0"/>
              <a:t> at </a:t>
            </a:r>
            <a:r>
              <a:rPr lang="en-US" dirty="0" err="1"/>
              <a:t>Nastasya</a:t>
            </a:r>
            <a:r>
              <a:rPr lang="en-US" dirty="0"/>
              <a:t>…[</a:t>
            </a:r>
            <a:r>
              <a:rPr lang="en-US" dirty="0" err="1"/>
              <a:t>Fedor</a:t>
            </a:r>
            <a:r>
              <a:rPr lang="en-US" dirty="0"/>
              <a:t> Dostoevsky. Crime and Punishment (Constance Garnett, 1914)]</a:t>
            </a:r>
          </a:p>
          <a:p>
            <a:pPr lvl="1"/>
            <a:r>
              <a:rPr lang="ru-RU" dirty="0"/>
              <a:t>В мрачной </a:t>
            </a:r>
            <a:r>
              <a:rPr lang="ru-RU" u="sng" dirty="0"/>
              <a:t>тоске</a:t>
            </a:r>
            <a:r>
              <a:rPr lang="ru-RU" dirty="0"/>
              <a:t> смотрел он на нее.	</a:t>
            </a:r>
            <a:r>
              <a:rPr lang="en-US" dirty="0"/>
              <a:t>He looked at her in gloomy </a:t>
            </a:r>
            <a:r>
              <a:rPr lang="en-US" u="sng" dirty="0"/>
              <a:t>misery</a:t>
            </a:r>
            <a:r>
              <a:rPr lang="en-US" dirty="0"/>
              <a:t>. [</a:t>
            </a:r>
            <a:r>
              <a:rPr lang="en-US" dirty="0" err="1"/>
              <a:t>Fedor</a:t>
            </a:r>
            <a:r>
              <a:rPr lang="en-US" dirty="0"/>
              <a:t> Dostoevsky. Crime and Punishment (Constance Garnett, 1914)]</a:t>
            </a:r>
          </a:p>
          <a:p>
            <a:pPr lvl="1"/>
            <a:r>
              <a:rPr lang="ru-RU" dirty="0"/>
              <a:t>Какая-то особенная </a:t>
            </a:r>
            <a:r>
              <a:rPr lang="ru-RU" u="sng" dirty="0"/>
              <a:t>тоска</a:t>
            </a:r>
            <a:r>
              <a:rPr lang="ru-RU" dirty="0"/>
              <a:t> начала сказываться ему в последнее время.	</a:t>
            </a:r>
            <a:r>
              <a:rPr lang="en-US" dirty="0"/>
              <a:t>A special form of </a:t>
            </a:r>
            <a:r>
              <a:rPr lang="en-US" u="sng" dirty="0"/>
              <a:t>misery</a:t>
            </a:r>
            <a:r>
              <a:rPr lang="en-US" dirty="0"/>
              <a:t> had begun to oppress him of late. [</a:t>
            </a:r>
            <a:r>
              <a:rPr lang="en-US" dirty="0" err="1"/>
              <a:t>Fedor</a:t>
            </a:r>
            <a:r>
              <a:rPr lang="en-US" dirty="0"/>
              <a:t> Dostoevsky. Crime and Punishment (Constance Garnett, 1914)]</a:t>
            </a:r>
          </a:p>
          <a:p>
            <a:pPr lvl="1"/>
            <a:r>
              <a:rPr lang="en-US" dirty="0"/>
              <a:t>…</a:t>
            </a:r>
            <a:r>
              <a:rPr lang="ru-RU" dirty="0"/>
              <a:t>от нее веяло чем</a:t>
            </a:r>
            <a:r>
              <a:rPr lang="en-US" dirty="0"/>
              <a:t>-</a:t>
            </a:r>
            <a:r>
              <a:rPr lang="ru-RU" dirty="0"/>
              <a:t>то постоянным</a:t>
            </a:r>
            <a:r>
              <a:rPr lang="en-US" dirty="0"/>
              <a:t>, </a:t>
            </a:r>
            <a:r>
              <a:rPr lang="ru-RU" dirty="0"/>
              <a:t>вечным</a:t>
            </a:r>
            <a:r>
              <a:rPr lang="en-US" dirty="0"/>
              <a:t>, </a:t>
            </a:r>
            <a:r>
              <a:rPr lang="ru-RU" dirty="0"/>
              <a:t>предчувствовались безысходные годы этой холодной</a:t>
            </a:r>
            <a:r>
              <a:rPr lang="en-US" dirty="0"/>
              <a:t>, </a:t>
            </a:r>
            <a:r>
              <a:rPr lang="ru-RU" dirty="0"/>
              <a:t>мертвящей </a:t>
            </a:r>
            <a:r>
              <a:rPr lang="ru-RU" u="sng" dirty="0"/>
              <a:t>тоски</a:t>
            </a:r>
            <a:r>
              <a:rPr lang="en-US" dirty="0"/>
              <a:t>…	…there was a feeling of permanence, of eternity about it; it brought a foretaste of hopeless years of this cold leaden </a:t>
            </a:r>
            <a:r>
              <a:rPr lang="en-US" u="sng" dirty="0"/>
              <a:t>misery</a:t>
            </a:r>
            <a:r>
              <a:rPr lang="en-US" dirty="0"/>
              <a:t>… [</a:t>
            </a:r>
            <a:r>
              <a:rPr lang="en-US" dirty="0" err="1"/>
              <a:t>Fedor</a:t>
            </a:r>
            <a:r>
              <a:rPr lang="en-US" dirty="0"/>
              <a:t> Dostoevsky. Crime and Punishment (Constance Garnett, 1914)]</a:t>
            </a:r>
          </a:p>
          <a:p>
            <a:pPr marL="0" indent="0">
              <a:buNone/>
            </a:pPr>
            <a:endParaRPr lang="en-US" dirty="0"/>
          </a:p>
        </p:txBody>
      </p:sp>
    </p:spTree>
    <p:extLst>
      <p:ext uri="{BB962C8B-B14F-4D97-AF65-F5344CB8AC3E}">
        <p14:creationId xmlns:p14="http://schemas.microsoft.com/office/powerpoint/2010/main" val="141041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a:bodyPr>
          <a:lstStyle/>
          <a:p>
            <a:pPr lvl="1"/>
            <a:r>
              <a:rPr lang="ru-RU" dirty="0"/>
              <a:t>И до того уже задавила его безвыходная </a:t>
            </a:r>
            <a:r>
              <a:rPr lang="ru-RU" u="sng" dirty="0"/>
              <a:t>тоска</a:t>
            </a:r>
            <a:r>
              <a:rPr lang="ru-RU" dirty="0"/>
              <a:t> и тревога всего этого времени, но особенно последних часов, что он так и ринулся в возможность этого цельного, нового, полного ощущения.	</a:t>
            </a:r>
            <a:r>
              <a:rPr lang="en-US" dirty="0"/>
              <a:t>And the hopeless </a:t>
            </a:r>
            <a:r>
              <a:rPr lang="en-US" u="sng" dirty="0"/>
              <a:t>misery</a:t>
            </a:r>
            <a:r>
              <a:rPr lang="en-US" dirty="0"/>
              <a:t> and anxiety of all that time, especially of the last hours, had weighed so heavily upon him that he positively clutched at the chance of this new unmixed, complete sensation. [</a:t>
            </a:r>
            <a:r>
              <a:rPr lang="en-US" dirty="0" err="1"/>
              <a:t>Fedor</a:t>
            </a:r>
            <a:r>
              <a:rPr lang="en-US" dirty="0"/>
              <a:t> Dostoevsky. Crime and Punishment (Constance Garnett, 1914)]</a:t>
            </a:r>
          </a:p>
          <a:p>
            <a:r>
              <a:rPr lang="en-US" i="1" dirty="0"/>
              <a:t>Wretchedness</a:t>
            </a:r>
            <a:r>
              <a:rPr lang="en-US" dirty="0"/>
              <a:t>:</a:t>
            </a:r>
          </a:p>
          <a:p>
            <a:pPr lvl="1"/>
            <a:r>
              <a:rPr lang="en-US" dirty="0"/>
              <a:t>…</a:t>
            </a:r>
            <a:r>
              <a:rPr lang="ru-RU" dirty="0"/>
              <a:t>он не знал</a:t>
            </a:r>
            <a:r>
              <a:rPr lang="en-US" dirty="0"/>
              <a:t>, </a:t>
            </a:r>
            <a:r>
              <a:rPr lang="ru-RU" dirty="0"/>
              <a:t>куда деться от </a:t>
            </a:r>
            <a:r>
              <a:rPr lang="ru-RU" u="sng" dirty="0"/>
              <a:t>тоски</a:t>
            </a:r>
            <a:r>
              <a:rPr lang="ru-RU" dirty="0"/>
              <a:t> своей</a:t>
            </a:r>
            <a:r>
              <a:rPr lang="en-US" dirty="0"/>
              <a:t>.	…he did not know what to do with himself to escape from his </a:t>
            </a:r>
            <a:r>
              <a:rPr lang="en-US" u="sng" dirty="0"/>
              <a:t>wretchedness</a:t>
            </a:r>
            <a:r>
              <a:rPr lang="en-US" dirty="0"/>
              <a:t>. [</a:t>
            </a:r>
            <a:r>
              <a:rPr lang="en-US" dirty="0" err="1"/>
              <a:t>Fedor</a:t>
            </a:r>
            <a:r>
              <a:rPr lang="en-US" dirty="0"/>
              <a:t> Dostoevsky. Crime and Punishment (Constance Garnett, 1914)]</a:t>
            </a:r>
          </a:p>
          <a:p>
            <a:endParaRPr lang="en-US" dirty="0"/>
          </a:p>
        </p:txBody>
      </p:sp>
    </p:spTree>
    <p:extLst>
      <p:ext uri="{BB962C8B-B14F-4D97-AF65-F5344CB8AC3E}">
        <p14:creationId xmlns:p14="http://schemas.microsoft.com/office/powerpoint/2010/main" val="262074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fontScale="92500"/>
          </a:bodyPr>
          <a:lstStyle/>
          <a:p>
            <a:pPr lvl="1"/>
            <a:r>
              <a:rPr lang="ru-RU" dirty="0"/>
              <a:t>Он так устал от целого месяца этой сосредоточенной </a:t>
            </a:r>
            <a:r>
              <a:rPr lang="ru-RU" u="sng" dirty="0"/>
              <a:t>тоски</a:t>
            </a:r>
            <a:r>
              <a:rPr lang="ru-RU" dirty="0"/>
              <a:t> своей и мрачного возбуждения…	</a:t>
            </a:r>
            <a:r>
              <a:rPr lang="en-US" dirty="0"/>
              <a:t>He was so weary after a whole month of concentrated </a:t>
            </a:r>
            <a:r>
              <a:rPr lang="en-US" u="sng" dirty="0"/>
              <a:t>wretchedness</a:t>
            </a:r>
            <a:r>
              <a:rPr lang="en-US" dirty="0"/>
              <a:t> and gloomy excitement… [</a:t>
            </a:r>
            <a:r>
              <a:rPr lang="en-US" dirty="0" err="1"/>
              <a:t>Fedor</a:t>
            </a:r>
            <a:r>
              <a:rPr lang="en-US" dirty="0"/>
              <a:t> Dostoevsky. Crime and Punishment (Constance Garnett, 1914)]</a:t>
            </a:r>
          </a:p>
          <a:p>
            <a:pPr lvl="0"/>
            <a:r>
              <a:rPr lang="en-US" i="1" dirty="0"/>
              <a:t>Anguish</a:t>
            </a:r>
            <a:r>
              <a:rPr lang="en-US" dirty="0"/>
              <a:t>:</a:t>
            </a:r>
          </a:p>
          <a:p>
            <a:pPr lvl="1"/>
            <a:r>
              <a:rPr lang="ru-RU" dirty="0"/>
              <a:t>Давным-давно как зародилась в нем вся эта теперешняя </a:t>
            </a:r>
            <a:r>
              <a:rPr lang="ru-RU" u="sng" dirty="0"/>
              <a:t>тоска</a:t>
            </a:r>
            <a:r>
              <a:rPr lang="ru-RU" dirty="0"/>
              <a:t>, нарастала, накоплялась и в последнее время созрела и концентрировалась…	</a:t>
            </a:r>
            <a:r>
              <a:rPr lang="en-US" dirty="0"/>
              <a:t>Long, long ago his present </a:t>
            </a:r>
            <a:r>
              <a:rPr lang="en-US" u="sng" dirty="0"/>
              <a:t>anguish</a:t>
            </a:r>
            <a:r>
              <a:rPr lang="en-US" dirty="0"/>
              <a:t> had its first beginnings; it had waxed and gathered strength, it had matured and concentrated… [</a:t>
            </a:r>
            <a:r>
              <a:rPr lang="en-US" dirty="0" err="1"/>
              <a:t>Fedor</a:t>
            </a:r>
            <a:r>
              <a:rPr lang="en-US" dirty="0"/>
              <a:t> Dostoevsky. Crime and Punishment (Constance Garnett, 1914)]</a:t>
            </a:r>
          </a:p>
          <a:p>
            <a:pPr lvl="1"/>
            <a:r>
              <a:rPr lang="ru-RU" dirty="0"/>
              <a:t>Прочитав несколько строк, он нахмурился, и страшная </a:t>
            </a:r>
            <a:r>
              <a:rPr lang="ru-RU" u="sng" dirty="0"/>
              <a:t>тоска</a:t>
            </a:r>
            <a:r>
              <a:rPr lang="ru-RU" dirty="0"/>
              <a:t> сжала его сердце.	</a:t>
            </a:r>
            <a:r>
              <a:rPr lang="en-US" dirty="0"/>
              <a:t>After reading a few lines he frowned and his heart throbbed with </a:t>
            </a:r>
            <a:r>
              <a:rPr lang="en-US" u="sng" dirty="0"/>
              <a:t>anguish</a:t>
            </a:r>
            <a:r>
              <a:rPr lang="en-US" dirty="0"/>
              <a:t>. [</a:t>
            </a:r>
            <a:r>
              <a:rPr lang="en-US" dirty="0" err="1"/>
              <a:t>Fedor</a:t>
            </a:r>
            <a:r>
              <a:rPr lang="en-US" dirty="0"/>
              <a:t> Dostoevsky. Crime and Punishment (Constance Garnett, 1914)]</a:t>
            </a:r>
          </a:p>
        </p:txBody>
      </p:sp>
    </p:spTree>
    <p:extLst>
      <p:ext uri="{BB962C8B-B14F-4D97-AF65-F5344CB8AC3E}">
        <p14:creationId xmlns:p14="http://schemas.microsoft.com/office/powerpoint/2010/main" val="134550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fontScale="92500"/>
          </a:bodyPr>
          <a:lstStyle/>
          <a:p>
            <a:r>
              <a:rPr lang="en-US" i="1" dirty="0"/>
              <a:t>Dismay</a:t>
            </a:r>
            <a:r>
              <a:rPr lang="en-US" dirty="0"/>
              <a:t>:</a:t>
            </a:r>
          </a:p>
          <a:p>
            <a:pPr lvl="1"/>
            <a:r>
              <a:rPr lang="ru-RU" u="sng" dirty="0"/>
              <a:t>Тоска</a:t>
            </a:r>
            <a:r>
              <a:rPr lang="ru-RU" dirty="0"/>
              <a:t> проглянула в лице Лужина.	</a:t>
            </a:r>
            <a:r>
              <a:rPr lang="en-US" dirty="0"/>
              <a:t>A look of </a:t>
            </a:r>
            <a:r>
              <a:rPr lang="en-US" u="sng" dirty="0"/>
              <a:t>dismay</a:t>
            </a:r>
            <a:r>
              <a:rPr lang="en-US" dirty="0"/>
              <a:t> came into </a:t>
            </a:r>
            <a:r>
              <a:rPr lang="en-US" dirty="0" err="1"/>
              <a:t>Luzhin's</a:t>
            </a:r>
            <a:r>
              <a:rPr lang="en-US" dirty="0"/>
              <a:t> face. [</a:t>
            </a:r>
            <a:r>
              <a:rPr lang="en-US" dirty="0" err="1"/>
              <a:t>Fedor</a:t>
            </a:r>
            <a:r>
              <a:rPr lang="en-US" dirty="0"/>
              <a:t> Dostoevsky. Crime and Punishment (Constance Garnett, 1914)]</a:t>
            </a:r>
          </a:p>
          <a:p>
            <a:r>
              <a:rPr lang="en-US" i="1" dirty="0"/>
              <a:t>Depression</a:t>
            </a:r>
            <a:r>
              <a:rPr lang="en-US" dirty="0"/>
              <a:t>:</a:t>
            </a:r>
          </a:p>
          <a:p>
            <a:pPr lvl="1"/>
            <a:r>
              <a:rPr lang="ru-RU" dirty="0"/>
              <a:t>Даже </a:t>
            </a:r>
            <a:r>
              <a:rPr lang="ru-RU" u="sng" dirty="0"/>
              <a:t>тоска</a:t>
            </a:r>
            <a:r>
              <a:rPr lang="ru-RU" dirty="0"/>
              <a:t> прошла, ни следа давешней энергии, когда он из дому вышел, с тем «чтобы всё кончить!»	</a:t>
            </a:r>
            <a:r>
              <a:rPr lang="en-US" dirty="0"/>
              <a:t>Even his </a:t>
            </a:r>
            <a:r>
              <a:rPr lang="en-US" u="sng" dirty="0"/>
              <a:t>depression</a:t>
            </a:r>
            <a:r>
              <a:rPr lang="en-US" dirty="0"/>
              <a:t> had passed, there was not a trace now of the energy with which he had set out “to make an end of it all.” [</a:t>
            </a:r>
            <a:r>
              <a:rPr lang="en-US" dirty="0" err="1"/>
              <a:t>Fedor</a:t>
            </a:r>
            <a:r>
              <a:rPr lang="en-US" dirty="0"/>
              <a:t> Dostoevsky. Crime and Punishment (Constance Garnett, 1914)]</a:t>
            </a:r>
          </a:p>
          <a:p>
            <a:r>
              <a:rPr lang="en-US" i="1" dirty="0"/>
              <a:t>Distress</a:t>
            </a:r>
            <a:r>
              <a:rPr lang="en-US" dirty="0"/>
              <a:t>:</a:t>
            </a:r>
          </a:p>
          <a:p>
            <a:pPr lvl="1"/>
            <a:r>
              <a:rPr lang="ru-RU" dirty="0"/>
              <a:t>Ох, это не то, не то, — в </a:t>
            </a:r>
            <a:r>
              <a:rPr lang="ru-RU" u="sng" dirty="0"/>
              <a:t>тоске</a:t>
            </a:r>
            <a:r>
              <a:rPr lang="ru-RU" dirty="0"/>
              <a:t> восклицала Соня…	</a:t>
            </a:r>
            <a:r>
              <a:rPr lang="en-US" dirty="0"/>
              <a:t>“Oh, that's not it, that's not it, "Sonia cried in </a:t>
            </a:r>
            <a:r>
              <a:rPr lang="en-US" u="sng" dirty="0"/>
              <a:t>distress</a:t>
            </a:r>
            <a:r>
              <a:rPr lang="en-US" dirty="0"/>
              <a:t>.” [</a:t>
            </a:r>
            <a:r>
              <a:rPr lang="en-US" dirty="0" err="1"/>
              <a:t>Fedor</a:t>
            </a:r>
            <a:r>
              <a:rPr lang="en-US" dirty="0"/>
              <a:t> Dostoevsky. Crime and Punishment (Constance Garnett, 1914)]</a:t>
            </a:r>
          </a:p>
          <a:p>
            <a:pPr marL="0" indent="0">
              <a:buNone/>
            </a:pPr>
            <a:endParaRPr lang="en-US" dirty="0"/>
          </a:p>
        </p:txBody>
      </p:sp>
    </p:spTree>
    <p:extLst>
      <p:ext uri="{BB962C8B-B14F-4D97-AF65-F5344CB8AC3E}">
        <p14:creationId xmlns:p14="http://schemas.microsoft.com/office/powerpoint/2010/main" val="956571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2E7BD0-2FDA-422E-A8F2-0CBA28CEFB31}"/>
              </a:ext>
            </a:extLst>
          </p:cNvPr>
          <p:cNvSpPr>
            <a:spLocks noGrp="1"/>
          </p:cNvSpPr>
          <p:nvPr>
            <p:ph type="title"/>
          </p:nvPr>
        </p:nvSpPr>
        <p:spPr/>
        <p:txBody>
          <a:bodyPr/>
          <a:lstStyle/>
          <a:p>
            <a:r>
              <a:rPr lang="en-US" dirty="0"/>
              <a:t>Translations of </a:t>
            </a:r>
            <a:r>
              <a:rPr lang="ru-RU" i="1" dirty="0"/>
              <a:t>тоска</a:t>
            </a:r>
            <a:r>
              <a:rPr lang="en-US" dirty="0"/>
              <a:t>: the “contextual meaning strategy” (Constance </a:t>
            </a:r>
            <a:r>
              <a:rPr lang="en-US" dirty="0" err="1"/>
              <a:t>Gatnett</a:t>
            </a:r>
            <a:r>
              <a:rPr lang="en-US" dirty="0"/>
              <a:t>)</a:t>
            </a:r>
          </a:p>
        </p:txBody>
      </p:sp>
      <p:sp>
        <p:nvSpPr>
          <p:cNvPr id="3" name="Объект 2">
            <a:extLst>
              <a:ext uri="{FF2B5EF4-FFF2-40B4-BE49-F238E27FC236}">
                <a16:creationId xmlns:a16="http://schemas.microsoft.com/office/drawing/2014/main" id="{DD44604C-877F-4870-8037-7425175087EC}"/>
              </a:ext>
            </a:extLst>
          </p:cNvPr>
          <p:cNvSpPr>
            <a:spLocks noGrp="1"/>
          </p:cNvSpPr>
          <p:nvPr>
            <p:ph idx="1"/>
          </p:nvPr>
        </p:nvSpPr>
        <p:spPr/>
        <p:txBody>
          <a:bodyPr>
            <a:normAutofit fontScale="92500" lnSpcReduction="10000"/>
          </a:bodyPr>
          <a:lstStyle/>
          <a:p>
            <a:r>
              <a:rPr lang="en-US" i="1" dirty="0"/>
              <a:t>Dejection</a:t>
            </a:r>
            <a:r>
              <a:rPr lang="en-US" dirty="0"/>
              <a:t>:</a:t>
            </a:r>
          </a:p>
          <a:p>
            <a:pPr lvl="1"/>
            <a:r>
              <a:rPr lang="ru-RU" dirty="0"/>
              <a:t>Главное, главное в том, то всё теперь пойдет по-новому, переломится надвое, — вскричал он вдруг, опять возвращаясь к </a:t>
            </a:r>
            <a:r>
              <a:rPr lang="ru-RU" u="sng" dirty="0"/>
              <a:t>тоске</a:t>
            </a:r>
            <a:r>
              <a:rPr lang="ru-RU" dirty="0"/>
              <a:t> своей…	</a:t>
            </a:r>
            <a:r>
              <a:rPr lang="en-US" dirty="0"/>
              <a:t>“The great point is that everything now is going to be different, is going to be broken in two,” he cried, suddenly returning to his </a:t>
            </a:r>
            <a:r>
              <a:rPr lang="en-US" u="sng" dirty="0"/>
              <a:t>dejection</a:t>
            </a:r>
            <a:r>
              <a:rPr lang="en-US" dirty="0"/>
              <a:t>. [</a:t>
            </a:r>
            <a:r>
              <a:rPr lang="en-US" dirty="0" err="1"/>
              <a:t>Fedor</a:t>
            </a:r>
            <a:r>
              <a:rPr lang="en-US" dirty="0"/>
              <a:t> Dostoevsky. Crime and Punishment (Constance Garnett, 1914)]</a:t>
            </a:r>
          </a:p>
          <a:p>
            <a:pPr lvl="1"/>
            <a:r>
              <a:rPr lang="ru-RU" dirty="0"/>
              <a:t>Соня стояла, опустив руки и голову, в страшной </a:t>
            </a:r>
            <a:r>
              <a:rPr lang="ru-RU" u="sng" dirty="0"/>
              <a:t>тоске</a:t>
            </a:r>
            <a:r>
              <a:rPr lang="ru-RU" dirty="0"/>
              <a:t>.	</a:t>
            </a:r>
            <a:r>
              <a:rPr lang="en-US" dirty="0"/>
              <a:t>Sonia was standing with her hands and her head hanging in terrible </a:t>
            </a:r>
            <a:r>
              <a:rPr lang="en-US" u="sng" dirty="0"/>
              <a:t>dejection</a:t>
            </a:r>
            <a:r>
              <a:rPr lang="en-US" dirty="0"/>
              <a:t>. [</a:t>
            </a:r>
            <a:r>
              <a:rPr lang="en-US" dirty="0" err="1"/>
              <a:t>Fedor</a:t>
            </a:r>
            <a:r>
              <a:rPr lang="en-US" dirty="0"/>
              <a:t> Dostoevsky. Crime and Punishment (Constance Garnett, 1914)]</a:t>
            </a:r>
          </a:p>
          <a:p>
            <a:r>
              <a:rPr lang="en-US" i="1" dirty="0"/>
              <a:t>Agony</a:t>
            </a:r>
            <a:r>
              <a:rPr lang="en-US" dirty="0"/>
              <a:t>:</a:t>
            </a:r>
          </a:p>
          <a:p>
            <a:pPr lvl="1"/>
            <a:r>
              <a:rPr lang="ru-RU" dirty="0"/>
              <a:t>Оставь меня, — вскричал он вдруг в судорожной </a:t>
            </a:r>
            <a:r>
              <a:rPr lang="ru-RU" u="sng" dirty="0"/>
              <a:t>тоске</a:t>
            </a:r>
            <a:r>
              <a:rPr lang="ru-RU" dirty="0"/>
              <a:t>, — оставь меня!	</a:t>
            </a:r>
            <a:r>
              <a:rPr lang="en-US" dirty="0"/>
              <a:t>“Let me be!” he cried in a sudden spasm of </a:t>
            </a:r>
            <a:r>
              <a:rPr lang="en-US" u="sng" dirty="0"/>
              <a:t>agony</a:t>
            </a:r>
            <a:r>
              <a:rPr lang="en-US" dirty="0"/>
              <a:t>, “let me be!” [</a:t>
            </a:r>
            <a:r>
              <a:rPr lang="en-US" dirty="0" err="1"/>
              <a:t>Fedor</a:t>
            </a:r>
            <a:r>
              <a:rPr lang="en-US" dirty="0"/>
              <a:t> Dostoevsky. Crime and Punishment (Constance Garnett, 1914)]</a:t>
            </a:r>
          </a:p>
        </p:txBody>
      </p:sp>
    </p:spTree>
    <p:extLst>
      <p:ext uri="{BB962C8B-B14F-4D97-AF65-F5344CB8AC3E}">
        <p14:creationId xmlns:p14="http://schemas.microsoft.com/office/powerpoint/2010/main" val="38581110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4916</Words>
  <Application>Microsoft Office PowerPoint</Application>
  <PresentationFormat>Широкоэкранный</PresentationFormat>
  <Paragraphs>164</Paragraphs>
  <Slides>33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Arial</vt:lpstr>
      <vt:lpstr>Calibri</vt:lpstr>
      <vt:lpstr>Calibri Light</vt:lpstr>
      <vt:lpstr>Тема Office</vt:lpstr>
      <vt:lpstr>Лингвоспецифичные слова в зеркале перевода: тоска Language-specific words in the light of translation: the Russian toska</vt:lpstr>
      <vt:lpstr>Introductory remarks</vt:lpstr>
      <vt:lpstr>Translations of тоска: the “contextual meaning strategy” (Constance Gatnett)</vt:lpstr>
      <vt:lpstr>Translations of тоска: the “contextual meaning strategy” (Constance Gatnett)</vt:lpstr>
      <vt:lpstr>Translations of тоска: the “contextual meaning strategy” (Constance Gatnett)</vt:lpstr>
      <vt:lpstr>Translations of тоска: the “contextual meaning strategy” (Constance Gatnett)</vt:lpstr>
      <vt:lpstr>Translations of тоска: the “contextual meaning strategy” (Constance Gatnett)</vt:lpstr>
      <vt:lpstr>Translations of тоска: the “contextual meaning strategy” (Constance Gatnett)</vt:lpstr>
      <vt:lpstr>Translations of тоска: the “contextual meaning strategy” (Constance Gatnett)</vt:lpstr>
      <vt:lpstr>Translations of тоска: the “contextual meaning strategy” (Constance Gatnett)</vt:lpstr>
      <vt:lpstr>Translations of тоска: the “contextual meaning strategy” (Constance Gatnett)</vt:lpstr>
      <vt:lpstr>Translations of тоска (Constance Gatnett)</vt:lpstr>
      <vt:lpstr>The Brothers Karamazov: Garnett overuses depression it in her translation</vt:lpstr>
      <vt:lpstr>The Brothers Karamazov: Garnett overuses depression it in her translation</vt:lpstr>
      <vt:lpstr>The variation of translations as an indicator of language specificity</vt:lpstr>
      <vt:lpstr>Cancer Ward</vt:lpstr>
      <vt:lpstr>Cancer Ward</vt:lpstr>
      <vt:lpstr>Richard Pevear and Larissa Volokhonsky’s approach to translation: radical “form strategy”</vt:lpstr>
      <vt:lpstr>Richard Pevear and Larissa Volokhonsky’s approach to translation: radical “form strategy”</vt:lpstr>
      <vt:lpstr>Richard Pevear and Larissa Volokhonsky’s approach to translation: radical “form strategy”</vt:lpstr>
      <vt:lpstr>Richard Pevear and Larissa Volokhonsky’s approach to translation: radical “form strategy”</vt:lpstr>
      <vt:lpstr>Richard Pevear and Larissa Volokhonsky’s approach to translation: radical “form strategy”</vt:lpstr>
      <vt:lpstr>Garnett following the form strategy</vt:lpstr>
      <vt:lpstr>Garnett following the form strategy</vt:lpstr>
      <vt:lpstr>Тоска in Russian translated texts</vt:lpstr>
      <vt:lpstr>Тоска in Russian translated texts</vt:lpstr>
      <vt:lpstr>Тоска in Russian translated texts</vt:lpstr>
      <vt:lpstr>Тоска in Russian translated texts</vt:lpstr>
      <vt:lpstr>Тоска in Russian translated texts</vt:lpstr>
      <vt:lpstr>Тоска in Russian translated texts</vt:lpstr>
      <vt:lpstr>Тоска in Russian translated texts: loneliness</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Лингвоспецифичные слова в зеркале перевода: тоска</dc:title>
  <dc:creator>Shmelev, Alexey Dimitrievich</dc:creator>
  <cp:lastModifiedBy>Shmelev, Alexey Dimitrievich</cp:lastModifiedBy>
  <cp:revision>4</cp:revision>
  <dcterms:created xsi:type="dcterms:W3CDTF">2020-06-16T22:43:29Z</dcterms:created>
  <dcterms:modified xsi:type="dcterms:W3CDTF">2020-06-16T23:10:12Z</dcterms:modified>
</cp:coreProperties>
</file>