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22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2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_rels/slide26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25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media/image1.png" ContentType="image/png"/>
  <Override PartName="/ppt/media/image9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jpeg" ContentType="image/jpeg"/>
  <Override PartName="/ppt/media/image14.png" ContentType="image/png"/>
  <Override PartName="/ppt/media/image15.png" ContentType="image/png"/>
  <Override PartName="/ppt/media/image16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</p:sldIdLst>
  <p:sldSz cx="10080625" cy="567055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33" Type="http://schemas.openxmlformats.org/officeDocument/2006/relationships/slide" Target="slides/slide29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28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2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4000" y="3044160"/>
            <a:ext cx="90712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28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56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152320" y="1326600"/>
            <a:ext cx="442656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442656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152320" y="3044160"/>
            <a:ext cx="442656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28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0680" cy="1568160"/>
          </a:xfrm>
          <a:prstGeom prst="rect">
            <a:avLst/>
          </a:prstGeom>
        </p:spPr>
        <p:txBody>
          <a:bodyPr lIns="0" rIns="0" tIns="0" bIns="0">
            <a:normAutofit fontScale="5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571200" y="1326600"/>
            <a:ext cx="2920680" cy="1568160"/>
          </a:xfrm>
          <a:prstGeom prst="rect">
            <a:avLst/>
          </a:prstGeom>
        </p:spPr>
        <p:txBody>
          <a:bodyPr lIns="0" rIns="0" tIns="0" bIns="0">
            <a:normAutofit fontScale="5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638040" y="1326600"/>
            <a:ext cx="2920680" cy="1568160"/>
          </a:xfrm>
          <a:prstGeom prst="rect">
            <a:avLst/>
          </a:prstGeom>
        </p:spPr>
        <p:txBody>
          <a:bodyPr lIns="0" rIns="0" tIns="0" bIns="0">
            <a:normAutofit fontScale="5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504000" y="3044160"/>
            <a:ext cx="2920680" cy="1568160"/>
          </a:xfrm>
          <a:prstGeom prst="rect">
            <a:avLst/>
          </a:prstGeom>
        </p:spPr>
        <p:txBody>
          <a:bodyPr lIns="0" rIns="0" tIns="0" bIns="0">
            <a:normAutofit fontScale="5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571200" y="3044160"/>
            <a:ext cx="2920680" cy="1568160"/>
          </a:xfrm>
          <a:prstGeom prst="rect">
            <a:avLst/>
          </a:prstGeom>
        </p:spPr>
        <p:txBody>
          <a:bodyPr lIns="0" rIns="0" tIns="0" bIns="0">
            <a:normAutofit fontScale="5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638040" y="3044160"/>
            <a:ext cx="2920680" cy="1568160"/>
          </a:xfrm>
          <a:prstGeom prst="rect">
            <a:avLst/>
          </a:prstGeom>
        </p:spPr>
        <p:txBody>
          <a:bodyPr lIns="0" rIns="0" tIns="0" bIns="0">
            <a:normAutofit fontScale="56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28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1280" cy="32878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28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280" cy="3287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28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560" cy="3287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5152320" y="1326600"/>
            <a:ext cx="4426560" cy="3287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28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504000" y="74160"/>
            <a:ext cx="9071280" cy="5795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28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56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5152320" y="1326600"/>
            <a:ext cx="4426560" cy="3287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442656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28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1280" cy="32878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28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560" cy="3287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5152320" y="1326600"/>
            <a:ext cx="442656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5152320" y="3044160"/>
            <a:ext cx="442656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28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56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5152320" y="1326600"/>
            <a:ext cx="442656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90712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28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2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504000" y="3044160"/>
            <a:ext cx="90712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28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56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5152320" y="1326600"/>
            <a:ext cx="442656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442656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5152320" y="3044160"/>
            <a:ext cx="442656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28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0680" cy="1568160"/>
          </a:xfrm>
          <a:prstGeom prst="rect">
            <a:avLst/>
          </a:prstGeom>
        </p:spPr>
        <p:txBody>
          <a:bodyPr lIns="0" rIns="0" tIns="0" bIns="0">
            <a:normAutofit fontScale="5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571200" y="1326600"/>
            <a:ext cx="2920680" cy="1568160"/>
          </a:xfrm>
          <a:prstGeom prst="rect">
            <a:avLst/>
          </a:prstGeom>
        </p:spPr>
        <p:txBody>
          <a:bodyPr lIns="0" rIns="0" tIns="0" bIns="0">
            <a:normAutofit fontScale="5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638040" y="1326600"/>
            <a:ext cx="2920680" cy="1568160"/>
          </a:xfrm>
          <a:prstGeom prst="rect">
            <a:avLst/>
          </a:prstGeom>
        </p:spPr>
        <p:txBody>
          <a:bodyPr lIns="0" rIns="0" tIns="0" bIns="0">
            <a:normAutofit fontScale="5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504000" y="3044160"/>
            <a:ext cx="2920680" cy="1568160"/>
          </a:xfrm>
          <a:prstGeom prst="rect">
            <a:avLst/>
          </a:prstGeom>
        </p:spPr>
        <p:txBody>
          <a:bodyPr lIns="0" rIns="0" tIns="0" bIns="0">
            <a:normAutofit fontScale="5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571200" y="3044160"/>
            <a:ext cx="2920680" cy="1568160"/>
          </a:xfrm>
          <a:prstGeom prst="rect">
            <a:avLst/>
          </a:prstGeom>
        </p:spPr>
        <p:txBody>
          <a:bodyPr lIns="0" rIns="0" tIns="0" bIns="0">
            <a:normAutofit fontScale="5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638040" y="3044160"/>
            <a:ext cx="2920680" cy="1568160"/>
          </a:xfrm>
          <a:prstGeom prst="rect">
            <a:avLst/>
          </a:prstGeom>
        </p:spPr>
        <p:txBody>
          <a:bodyPr lIns="0" rIns="0" tIns="0" bIns="0">
            <a:normAutofit fontScale="56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28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1280" cy="32878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28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280" cy="3287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28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560" cy="3287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5152320" y="1326600"/>
            <a:ext cx="4426560" cy="3287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28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28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280" cy="3287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504000" y="74160"/>
            <a:ext cx="9071280" cy="5795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28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56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5152320" y="1326600"/>
            <a:ext cx="4426560" cy="3287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442656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28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560" cy="3287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5152320" y="1326600"/>
            <a:ext cx="442656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5152320" y="3044160"/>
            <a:ext cx="442656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28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56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5152320" y="1326600"/>
            <a:ext cx="442656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90712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28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2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504000" y="3044160"/>
            <a:ext cx="90712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28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56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5152320" y="1326600"/>
            <a:ext cx="442656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442656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 type="body"/>
          </p:nvPr>
        </p:nvSpPr>
        <p:spPr>
          <a:xfrm>
            <a:off x="5152320" y="3044160"/>
            <a:ext cx="442656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28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0680" cy="1568160"/>
          </a:xfrm>
          <a:prstGeom prst="rect">
            <a:avLst/>
          </a:prstGeom>
        </p:spPr>
        <p:txBody>
          <a:bodyPr lIns="0" rIns="0" tIns="0" bIns="0">
            <a:normAutofit fontScale="5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3571200" y="1326600"/>
            <a:ext cx="2920680" cy="1568160"/>
          </a:xfrm>
          <a:prstGeom prst="rect">
            <a:avLst/>
          </a:prstGeom>
        </p:spPr>
        <p:txBody>
          <a:bodyPr lIns="0" rIns="0" tIns="0" bIns="0">
            <a:normAutofit fontScale="5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6638040" y="1326600"/>
            <a:ext cx="2920680" cy="1568160"/>
          </a:xfrm>
          <a:prstGeom prst="rect">
            <a:avLst/>
          </a:prstGeom>
        </p:spPr>
        <p:txBody>
          <a:bodyPr lIns="0" rIns="0" tIns="0" bIns="0">
            <a:normAutofit fontScale="5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504000" y="3044160"/>
            <a:ext cx="2920680" cy="1568160"/>
          </a:xfrm>
          <a:prstGeom prst="rect">
            <a:avLst/>
          </a:prstGeom>
        </p:spPr>
        <p:txBody>
          <a:bodyPr lIns="0" rIns="0" tIns="0" bIns="0">
            <a:normAutofit fontScale="5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2" name="PlaceHolder 6"/>
          <p:cNvSpPr>
            <a:spLocks noGrp="1"/>
          </p:cNvSpPr>
          <p:nvPr>
            <p:ph type="body"/>
          </p:nvPr>
        </p:nvSpPr>
        <p:spPr>
          <a:xfrm>
            <a:off x="3571200" y="3044160"/>
            <a:ext cx="2920680" cy="1568160"/>
          </a:xfrm>
          <a:prstGeom prst="rect">
            <a:avLst/>
          </a:prstGeom>
        </p:spPr>
        <p:txBody>
          <a:bodyPr lIns="0" rIns="0" tIns="0" bIns="0">
            <a:normAutofit fontScale="5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3" name="PlaceHolder 7"/>
          <p:cNvSpPr>
            <a:spLocks noGrp="1"/>
          </p:cNvSpPr>
          <p:nvPr>
            <p:ph type="body"/>
          </p:nvPr>
        </p:nvSpPr>
        <p:spPr>
          <a:xfrm>
            <a:off x="6638040" y="3044160"/>
            <a:ext cx="2920680" cy="1568160"/>
          </a:xfrm>
          <a:prstGeom prst="rect">
            <a:avLst/>
          </a:prstGeom>
        </p:spPr>
        <p:txBody>
          <a:bodyPr lIns="0" rIns="0" tIns="0" bIns="0">
            <a:normAutofit fontScale="56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28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560" cy="3287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152320" y="1326600"/>
            <a:ext cx="4426560" cy="3287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28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74160"/>
            <a:ext cx="9071280" cy="5795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28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56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152320" y="1326600"/>
            <a:ext cx="4426560" cy="3287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442656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28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560" cy="3287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152320" y="1326600"/>
            <a:ext cx="442656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152320" y="3044160"/>
            <a:ext cx="442656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28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56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52320" y="1326600"/>
            <a:ext cx="442656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90712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280" cy="1249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ru-RU" sz="1800" spc="-1" strike="noStrike"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280" cy="1249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ru-RU" sz="1800" spc="-1" strike="noStrike"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280" cy="3287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latin typeface="Arial"/>
              </a:rPr>
              <a:t>Второй уровень структуры</a:t>
            </a:r>
            <a:endParaRPr b="0" lang="ru-RU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Третий уровень структуры</a:t>
            </a:r>
            <a:endParaRPr b="0" lang="ru-RU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latin typeface="Arial"/>
              </a:rPr>
              <a:t>Четвёртый уровень структуры</a:t>
            </a:r>
            <a:endParaRPr b="0" lang="ru-RU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Пятый уровень структуры</a:t>
            </a:r>
            <a:endParaRPr b="0" lang="ru-RU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Шестой уровень структуры</a:t>
            </a:r>
            <a:endParaRPr b="0" lang="ru-RU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Седьмой уровень структуры</a:t>
            </a:r>
            <a:endParaRPr b="0" lang="ru-RU" sz="18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2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25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2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25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25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25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image" Target="../media/image14.png"/><Relationship Id="rId3" Type="http://schemas.openxmlformats.org/officeDocument/2006/relationships/slideLayout" Target="../slideLayouts/slideLayout2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25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25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2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2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2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2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CustomShape 1"/>
          <p:cNvSpPr/>
          <p:nvPr/>
        </p:nvSpPr>
        <p:spPr>
          <a:xfrm>
            <a:off x="504000" y="1326600"/>
            <a:ext cx="9071280" cy="3287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8000"/>
              </a:lnSpc>
              <a:spcAft>
                <a:spcPts val="799"/>
              </a:spcAft>
            </a:pPr>
            <a:r>
              <a:rPr b="1" lang="ru-RU" sz="2800" spc="-1" strike="noStrike">
                <a:solidFill>
                  <a:srgbClr val="000000"/>
                </a:solidFill>
                <a:latin typeface="Arial"/>
                <a:ea typeface="Times New Roman"/>
              </a:rPr>
              <a:t>Базы данных некнижной письменности, исторический корпус, словоуказатель: интеграция</a:t>
            </a:r>
            <a:endParaRPr b="0" lang="ru-RU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latin typeface="Arial"/>
                <a:ea typeface="Times New Roman"/>
              </a:rPr>
              <a:t>Д. В. Сичинава (ИРЯ РАН / ВШЭ, mitrius@gmail.com)</a:t>
            </a: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latin typeface="Arial"/>
                <a:ea typeface="Times New Roman"/>
              </a:rPr>
              <a:t>А. Н. Дышкант (независимый исследователь, vyshkant@gmail.com)</a:t>
            </a:r>
            <a:br/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000000"/>
                </a:solidFill>
                <a:latin typeface="Arial"/>
                <a:ea typeface="Times New Roman"/>
              </a:rPr>
              <a:t>Работа выполнена в Институте славяноведения РАН при поддержке гранта Российского научного фонда (проект №19-18-00352)</a:t>
            </a:r>
            <a:r>
              <a:rPr b="1" lang="ru-RU" sz="2000" spc="-1" strike="noStrike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endParaRPr b="0" lang="ru-RU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CustomShape 1"/>
          <p:cNvSpPr/>
          <p:nvPr/>
        </p:nvSpPr>
        <p:spPr>
          <a:xfrm>
            <a:off x="504000" y="74160"/>
            <a:ext cx="9071280" cy="1249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latin typeface="Arial"/>
              </a:rPr>
              <a:t>База данных по эпиграфике: коллектив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132" name="CustomShape 2"/>
          <p:cNvSpPr/>
          <p:nvPr/>
        </p:nvSpPr>
        <p:spPr>
          <a:xfrm>
            <a:off x="504000" y="1326600"/>
            <a:ext cx="9071280" cy="3287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 fontScale="72000"/>
          </a:bodyPr>
          <a:p>
            <a:pPr>
              <a:lnSpc>
                <a:spcPct val="108000"/>
              </a:lnSpc>
              <a:spcAft>
                <a:spcPts val="799"/>
              </a:spcAft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  <a:ea typeface="Times New Roman"/>
              </a:rPr>
              <a:t>А. А.  Гиппиус (руководитель проекта)</a:t>
            </a:r>
            <a:endParaRPr b="0" lang="ru-RU" sz="3200" spc="-1" strike="noStrike">
              <a:latin typeface="Arial"/>
            </a:endParaRPr>
          </a:p>
          <a:p>
            <a:pPr>
              <a:lnSpc>
                <a:spcPct val="108000"/>
              </a:lnSpc>
              <a:spcAft>
                <a:spcPts val="799"/>
              </a:spcAft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  <a:ea typeface="Times New Roman"/>
              </a:rPr>
              <a:t>С. М. Михеев </a:t>
            </a:r>
            <a:endParaRPr b="0" lang="ru-RU" sz="3200" spc="-1" strike="noStrike">
              <a:latin typeface="Arial"/>
            </a:endParaRPr>
          </a:p>
          <a:p>
            <a:pPr>
              <a:lnSpc>
                <a:spcPct val="108000"/>
              </a:lnSpc>
              <a:spcAft>
                <a:spcPts val="799"/>
              </a:spcAft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  <a:ea typeface="Times New Roman"/>
              </a:rPr>
              <a:t>М. М. Дробышева </a:t>
            </a:r>
            <a:endParaRPr b="0" lang="ru-RU" sz="3200" spc="-1" strike="noStrike">
              <a:latin typeface="Arial"/>
            </a:endParaRPr>
          </a:p>
          <a:p>
            <a:pPr>
              <a:lnSpc>
                <a:spcPct val="108000"/>
              </a:lnSpc>
              <a:spcAft>
                <a:spcPts val="799"/>
              </a:spcAft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  <a:ea typeface="Times New Roman"/>
              </a:rPr>
              <a:t>А. А. Фитискина </a:t>
            </a:r>
            <a:endParaRPr b="0" lang="ru-RU" sz="3200" spc="-1" strike="noStrike">
              <a:latin typeface="Arial"/>
            </a:endParaRPr>
          </a:p>
          <a:p>
            <a:pPr>
              <a:lnSpc>
                <a:spcPct val="108000"/>
              </a:lnSpc>
              <a:spcAft>
                <a:spcPts val="799"/>
              </a:spcAft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  <a:ea typeface="Times New Roman"/>
              </a:rPr>
              <a:t>К. Д. Покровская</a:t>
            </a:r>
            <a:endParaRPr b="0" lang="ru-RU" sz="3200" spc="-1" strike="noStrike">
              <a:latin typeface="Arial"/>
            </a:endParaRPr>
          </a:p>
          <a:p>
            <a:pPr>
              <a:lnSpc>
                <a:spcPct val="108000"/>
              </a:lnSpc>
              <a:spcAft>
                <a:spcPts val="799"/>
              </a:spcAft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  <a:ea typeface="Times New Roman"/>
              </a:rPr>
              <a:t>С. А. Лащук</a:t>
            </a:r>
            <a:endParaRPr b="0" lang="ru-RU" sz="3200" spc="-1" strike="noStrike">
              <a:latin typeface="Arial"/>
            </a:endParaRPr>
          </a:p>
          <a:p>
            <a:pPr>
              <a:lnSpc>
                <a:spcPct val="108000"/>
              </a:lnSpc>
              <a:spcAft>
                <a:spcPts val="799"/>
              </a:spcAft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  <a:ea typeface="Times New Roman"/>
              </a:rPr>
              <a:t>Авторы доклада</a:t>
            </a:r>
            <a:endParaRPr b="0" lang="ru-R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CustomShape 1"/>
          <p:cNvSpPr/>
          <p:nvPr/>
        </p:nvSpPr>
        <p:spPr>
          <a:xfrm>
            <a:off x="504000" y="226800"/>
            <a:ext cx="9071280" cy="944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База данных по эпиграфике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134" name="CustomShape 2"/>
          <p:cNvSpPr/>
          <p:nvPr/>
        </p:nvSpPr>
        <p:spPr>
          <a:xfrm>
            <a:off x="270360" y="1368000"/>
            <a:ext cx="9604800" cy="4168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8000"/>
              </a:lnSpc>
              <a:spcAft>
                <a:spcPts val="799"/>
              </a:spcAft>
            </a:pPr>
            <a:r>
              <a:rPr b="0" lang="ru-RU" sz="2600" spc="-1" strike="noStrike">
                <a:solidFill>
                  <a:srgbClr val="000000"/>
                </a:solidFill>
                <a:latin typeface="Calibri"/>
                <a:ea typeface="Times New Roman"/>
              </a:rPr>
              <a:t>Древнерусские надписи из различных регионов (не только Руси)</a:t>
            </a:r>
            <a:endParaRPr b="0" lang="ru-RU" sz="2600" spc="-1" strike="noStrike">
              <a:latin typeface="Arial"/>
            </a:endParaRPr>
          </a:p>
          <a:p>
            <a:pPr>
              <a:lnSpc>
                <a:spcPct val="108000"/>
              </a:lnSpc>
              <a:spcAft>
                <a:spcPts val="799"/>
              </a:spcAft>
            </a:pPr>
            <a:r>
              <a:rPr b="0" lang="ru-RU" sz="2600" spc="-1" strike="noStrike">
                <a:solidFill>
                  <a:srgbClr val="000000"/>
                </a:solidFill>
                <a:latin typeface="Calibri"/>
                <a:ea typeface="Times New Roman"/>
              </a:rPr>
              <a:t>Внесено 78 надписей, каждая из которых перекрестно классифицирована по разным критериям: </a:t>
            </a:r>
            <a:endParaRPr b="0" lang="ru-RU" sz="2600" spc="-1" strike="noStrike">
              <a:latin typeface="Arial"/>
            </a:endParaRPr>
          </a:p>
          <a:p>
            <a:pPr>
              <a:lnSpc>
                <a:spcPct val="108000"/>
              </a:lnSpc>
              <a:spcAft>
                <a:spcPts val="799"/>
              </a:spcAft>
            </a:pPr>
            <a:r>
              <a:rPr b="0" lang="ru-RU" sz="2600" spc="-1" strike="noStrike">
                <a:solidFill>
                  <a:srgbClr val="000000"/>
                </a:solidFill>
                <a:latin typeface="Calibri"/>
                <a:ea typeface="Times New Roman"/>
              </a:rPr>
              <a:t>по типу и категории носителя (икона, крест, литургический предмет, церковные двери, бытовой предмет, стена  и т.д.), </a:t>
            </a:r>
            <a:endParaRPr b="0" lang="ru-RU" sz="2600" spc="-1" strike="noStrike">
              <a:latin typeface="Arial"/>
            </a:endParaRPr>
          </a:p>
          <a:p>
            <a:pPr>
              <a:lnSpc>
                <a:spcPct val="108000"/>
              </a:lnSpc>
              <a:spcAft>
                <a:spcPts val="799"/>
              </a:spcAft>
            </a:pPr>
            <a:r>
              <a:rPr b="0" lang="ru-RU" sz="2600" spc="-1" strike="noStrike">
                <a:solidFill>
                  <a:srgbClr val="000000"/>
                </a:solidFill>
                <a:latin typeface="Calibri"/>
                <a:ea typeface="Times New Roman"/>
              </a:rPr>
              <a:t>по способу нанесения (граффито, дипинто, золотая наводка, резьба по камню и т.д.), </a:t>
            </a:r>
            <a:endParaRPr b="0" lang="ru-RU" sz="2600" spc="-1" strike="noStrike">
              <a:latin typeface="Arial"/>
            </a:endParaRPr>
          </a:p>
          <a:p>
            <a:pPr>
              <a:lnSpc>
                <a:spcPct val="108000"/>
              </a:lnSpc>
              <a:spcAft>
                <a:spcPts val="799"/>
              </a:spcAft>
            </a:pPr>
            <a:r>
              <a:rPr b="0" lang="ru-RU" sz="2600" spc="-1" strike="noStrike">
                <a:solidFill>
                  <a:srgbClr val="000000"/>
                </a:solidFill>
                <a:latin typeface="Calibri"/>
                <a:ea typeface="Times New Roman"/>
              </a:rPr>
              <a:t>по состоянию сохранности (целая, с небольшими утратами, с утратами, фрагмент, малый фрагмент), </a:t>
            </a:r>
            <a:endParaRPr b="0" lang="ru-RU" sz="2600" spc="-1" strike="noStrike">
              <a:latin typeface="Arial"/>
            </a:endParaRPr>
          </a:p>
          <a:p>
            <a:pPr>
              <a:lnSpc>
                <a:spcPct val="108000"/>
              </a:lnSpc>
              <a:spcAft>
                <a:spcPts val="799"/>
              </a:spcAft>
            </a:pPr>
            <a:r>
              <a:rPr b="0" lang="ru-RU" sz="2600" spc="-1" strike="noStrike">
                <a:solidFill>
                  <a:srgbClr val="000000"/>
                </a:solidFill>
                <a:latin typeface="Calibri"/>
                <a:ea typeface="Times New Roman"/>
              </a:rPr>
              <a:t>по используемому алфавиту и др.</a:t>
            </a:r>
            <a:endParaRPr b="0" lang="ru-RU" sz="2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CustomShape 1"/>
          <p:cNvSpPr/>
          <p:nvPr/>
        </p:nvSpPr>
        <p:spPr>
          <a:xfrm>
            <a:off x="504000" y="226800"/>
            <a:ext cx="9071280" cy="944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Надпись из аббатства Сен-Жиль во Франции</a:t>
            </a:r>
            <a:endParaRPr b="0" lang="ru-RU" sz="4400" spc="-1" strike="noStrike">
              <a:latin typeface="Arial"/>
            </a:endParaRPr>
          </a:p>
        </p:txBody>
      </p:sp>
      <p:pic>
        <p:nvPicPr>
          <p:cNvPr id="136" name="" descr=""/>
          <p:cNvPicPr/>
          <p:nvPr/>
        </p:nvPicPr>
        <p:blipFill>
          <a:blip r:embed="rId1"/>
          <a:stretch/>
        </p:blipFill>
        <p:spPr>
          <a:xfrm>
            <a:off x="3312000" y="2104560"/>
            <a:ext cx="3726000" cy="2575080"/>
          </a:xfrm>
          <a:prstGeom prst="rect">
            <a:avLst/>
          </a:prstGeom>
          <a:ln>
            <a:noFill/>
          </a:ln>
        </p:spPr>
      </p:pic>
      <p:sp>
        <p:nvSpPr>
          <p:cNvPr id="137" name="CustomShape 2"/>
          <p:cNvSpPr/>
          <p:nvPr/>
        </p:nvSpPr>
        <p:spPr>
          <a:xfrm>
            <a:off x="1064160" y="2517480"/>
            <a:ext cx="1527480" cy="1370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latin typeface="Arial"/>
              </a:rPr>
              <a:t>Ги҃ помъзи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latin typeface="Arial"/>
              </a:rPr>
              <a:t>рабоу свъ⸗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latin typeface="Arial"/>
              </a:rPr>
              <a:t>емоу Сьмкъ⸗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latin typeface="Arial"/>
              </a:rPr>
              <a:t>ви Ниносла⸗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latin typeface="Arial"/>
              </a:rPr>
              <a:t>вичю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CustomShape 1"/>
          <p:cNvSpPr/>
          <p:nvPr/>
        </p:nvSpPr>
        <p:spPr>
          <a:xfrm>
            <a:off x="504000" y="226800"/>
            <a:ext cx="9071280" cy="944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База данных по эпиграфике</a:t>
            </a:r>
            <a:endParaRPr b="0" lang="ru-RU" sz="4400" spc="-1" strike="noStrike">
              <a:latin typeface="Arial"/>
            </a:endParaRPr>
          </a:p>
        </p:txBody>
      </p:sp>
      <p:pic>
        <p:nvPicPr>
          <p:cNvPr id="139" name="" descr=""/>
          <p:cNvPicPr/>
          <p:nvPr/>
        </p:nvPicPr>
        <p:blipFill>
          <a:blip r:embed="rId1"/>
          <a:stretch/>
        </p:blipFill>
        <p:spPr>
          <a:xfrm>
            <a:off x="728640" y="1329480"/>
            <a:ext cx="8415000" cy="40701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CustomShape 1"/>
          <p:cNvSpPr/>
          <p:nvPr/>
        </p:nvSpPr>
        <p:spPr>
          <a:xfrm>
            <a:off x="504000" y="226800"/>
            <a:ext cx="9071280" cy="944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История изучения надписи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141" name="CustomShape 2"/>
          <p:cNvSpPr/>
          <p:nvPr/>
        </p:nvSpPr>
        <p:spPr>
          <a:xfrm>
            <a:off x="270360" y="1368000"/>
            <a:ext cx="9604800" cy="279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8000"/>
              </a:lnSpc>
              <a:spcAft>
                <a:spcPts val="799"/>
              </a:spcAft>
            </a:pPr>
            <a:r>
              <a:rPr b="0" lang="ru-RU" sz="2600" spc="-1" strike="noStrike">
                <a:solidFill>
                  <a:srgbClr val="000000"/>
                </a:solidFill>
                <a:latin typeface="Calibri"/>
                <a:ea typeface="Times New Roman"/>
              </a:rPr>
              <a:t>Чтения, предлагавшиеся предшествующими исследователями (с воспроизведением их прорисей, ретушированных фотографий и пр., которые представляют собой также элемент интерпретации)</a:t>
            </a:r>
            <a:endParaRPr b="0" lang="ru-RU" sz="2600" spc="-1" strike="noStrike">
              <a:latin typeface="Arial"/>
            </a:endParaRPr>
          </a:p>
          <a:p>
            <a:pPr>
              <a:lnSpc>
                <a:spcPct val="108000"/>
              </a:lnSpc>
              <a:spcAft>
                <a:spcPts val="799"/>
              </a:spcAft>
            </a:pPr>
            <a:endParaRPr b="0" lang="ru-RU" sz="2600" spc="-1" strike="noStrike">
              <a:latin typeface="Arial"/>
            </a:endParaRPr>
          </a:p>
          <a:p>
            <a:pPr>
              <a:lnSpc>
                <a:spcPct val="108000"/>
              </a:lnSpc>
              <a:spcAft>
                <a:spcPts val="799"/>
              </a:spcAft>
            </a:pPr>
            <a:r>
              <a:rPr b="0" lang="ru-RU" sz="2600" spc="-1" strike="noStrike">
                <a:solidFill>
                  <a:srgbClr val="000000"/>
                </a:solidFill>
                <a:latin typeface="Calibri"/>
                <a:ea typeface="Times New Roman"/>
              </a:rPr>
              <a:t>«Актуальное чтение» (позиция авторского коллектива; может совпадать с результатом одного из исследователей, а может содержать неопубликованные поправки) </a:t>
            </a:r>
            <a:endParaRPr b="0" lang="ru-RU" sz="2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CustomShape 1"/>
          <p:cNvSpPr/>
          <p:nvPr/>
        </p:nvSpPr>
        <p:spPr>
          <a:xfrm>
            <a:off x="504000" y="226800"/>
            <a:ext cx="9071280" cy="944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Отсылки к публикациям при значениях полей базы</a:t>
            </a:r>
            <a:endParaRPr b="0" lang="ru-RU" sz="4400" spc="-1" strike="noStrike">
              <a:latin typeface="Arial"/>
            </a:endParaRPr>
          </a:p>
        </p:txBody>
      </p:sp>
      <p:pic>
        <p:nvPicPr>
          <p:cNvPr id="143" name="" descr=""/>
          <p:cNvPicPr/>
          <p:nvPr/>
        </p:nvPicPr>
        <p:blipFill>
          <a:blip r:embed="rId1"/>
          <a:stretch/>
        </p:blipFill>
        <p:spPr>
          <a:xfrm>
            <a:off x="113400" y="1656000"/>
            <a:ext cx="4998240" cy="3939120"/>
          </a:xfrm>
          <a:prstGeom prst="rect">
            <a:avLst/>
          </a:prstGeom>
          <a:ln>
            <a:noFill/>
          </a:ln>
        </p:spPr>
      </p:pic>
      <p:pic>
        <p:nvPicPr>
          <p:cNvPr id="144" name="" descr=""/>
          <p:cNvPicPr/>
          <p:nvPr/>
        </p:nvPicPr>
        <p:blipFill>
          <a:blip r:embed="rId2"/>
          <a:stretch/>
        </p:blipFill>
        <p:spPr>
          <a:xfrm>
            <a:off x="4738320" y="1657800"/>
            <a:ext cx="5341320" cy="38858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CustomShape 1"/>
          <p:cNvSpPr/>
          <p:nvPr/>
        </p:nvSpPr>
        <p:spPr>
          <a:xfrm>
            <a:off x="504000" y="226800"/>
            <a:ext cx="9071280" cy="944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Текст и перевод</a:t>
            </a:r>
            <a:endParaRPr b="0" lang="ru-RU" sz="4400" spc="-1" strike="noStrike">
              <a:latin typeface="Arial"/>
            </a:endParaRPr>
          </a:p>
        </p:txBody>
      </p:sp>
      <p:pic>
        <p:nvPicPr>
          <p:cNvPr id="146" name="" descr=""/>
          <p:cNvPicPr/>
          <p:nvPr/>
        </p:nvPicPr>
        <p:blipFill>
          <a:blip r:embed="rId1"/>
          <a:stretch/>
        </p:blipFill>
        <p:spPr>
          <a:xfrm>
            <a:off x="2619000" y="1080000"/>
            <a:ext cx="4906800" cy="43430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CustomShape 1"/>
          <p:cNvSpPr/>
          <p:nvPr/>
        </p:nvSpPr>
        <p:spPr>
          <a:xfrm>
            <a:off x="504000" y="226800"/>
            <a:ext cx="9071280" cy="944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Корпус берестяных грамот в составе НКРЯ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148" name="CustomShape 2"/>
          <p:cNvSpPr/>
          <p:nvPr/>
        </p:nvSpPr>
        <p:spPr>
          <a:xfrm>
            <a:off x="504000" y="1296000"/>
            <a:ext cx="9071280" cy="3741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343080" indent="-342360">
              <a:lnSpc>
                <a:spcPct val="100000"/>
              </a:lnSpc>
              <a:spcBef>
                <a:spcPts val="51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600" spc="-1" strike="noStrike">
                <a:solidFill>
                  <a:srgbClr val="000000"/>
                </a:solidFill>
                <a:latin typeface="Calibri"/>
              </a:rPr>
              <a:t>Пословная морфологическая разметка</a:t>
            </a:r>
            <a:endParaRPr b="0" lang="ru-RU" sz="26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51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600" spc="-1" strike="noStrike">
                <a:solidFill>
                  <a:srgbClr val="000000"/>
                </a:solidFill>
                <a:latin typeface="Calibri"/>
              </a:rPr>
              <a:t>Поиск по грамматике, лексике и их сочетаниям</a:t>
            </a:r>
            <a:endParaRPr b="0" lang="ru-RU" sz="26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51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600" spc="-1" strike="noStrike">
                <a:solidFill>
                  <a:srgbClr val="000000"/>
                </a:solidFill>
                <a:latin typeface="Calibri"/>
              </a:rPr>
              <a:t>Семантика слов (редких, имеющих омонимы)</a:t>
            </a:r>
            <a:endParaRPr b="0" lang="ru-RU" sz="26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51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600" spc="-1" strike="noStrike">
                <a:solidFill>
                  <a:srgbClr val="000000"/>
                </a:solidFill>
                <a:latin typeface="Calibri"/>
              </a:rPr>
              <a:t>Включает грамоты, включенные в «Древненовгородский диалект» (2004) + содержательные найденные до 2012 г.</a:t>
            </a:r>
            <a:endParaRPr b="0" lang="ru-RU" sz="26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51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600" spc="-1" strike="noStrike">
                <a:solidFill>
                  <a:srgbClr val="000000"/>
                </a:solidFill>
                <a:latin typeface="Calibri"/>
              </a:rPr>
              <a:t>Метатекстовый поиск, аналогичный базе данных </a:t>
            </a:r>
            <a:endParaRPr b="0" lang="ru-RU" sz="2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CustomShape 1"/>
          <p:cNvSpPr/>
          <p:nvPr/>
        </p:nvSpPr>
        <p:spPr>
          <a:xfrm>
            <a:off x="504000" y="226800"/>
            <a:ext cx="9071280" cy="944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 fontScale="66000"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Корпус берестяных грамот: датив на -ови</a:t>
            </a:r>
            <a:endParaRPr b="0" lang="ru-RU" sz="4400" spc="-1" strike="noStrike">
              <a:latin typeface="Arial"/>
            </a:endParaRPr>
          </a:p>
        </p:txBody>
      </p:sp>
      <p:pic>
        <p:nvPicPr>
          <p:cNvPr id="150" name="Picture 2" descr=""/>
          <p:cNvPicPr/>
          <p:nvPr/>
        </p:nvPicPr>
        <p:blipFill>
          <a:blip r:embed="rId1"/>
          <a:stretch/>
        </p:blipFill>
        <p:spPr>
          <a:xfrm>
            <a:off x="-36720" y="1584000"/>
            <a:ext cx="10140480" cy="32151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CustomShape 1"/>
          <p:cNvSpPr/>
          <p:nvPr/>
        </p:nvSpPr>
        <p:spPr>
          <a:xfrm>
            <a:off x="504000" y="226800"/>
            <a:ext cx="9071280" cy="944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Разметка корпуса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152" name="CustomShape 2"/>
          <p:cNvSpPr/>
          <p:nvPr/>
        </p:nvSpPr>
        <p:spPr>
          <a:xfrm>
            <a:off x="515160" y="1167840"/>
            <a:ext cx="9071280" cy="3741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343080" indent="-342360">
              <a:lnSpc>
                <a:spcPct val="100000"/>
              </a:lnSpc>
              <a:spcBef>
                <a:spcPts val="459"/>
              </a:spcBef>
              <a:buClr>
                <a:srgbClr val="000000"/>
              </a:buClr>
              <a:buFont typeface="Arial"/>
              <a:buChar char="•"/>
            </a:pPr>
            <a:r>
              <a:rPr b="1" lang="ru-RU" sz="2000" spc="-1" strike="noStrike">
                <a:solidFill>
                  <a:srgbClr val="000000"/>
                </a:solidFill>
                <a:latin typeface="Calibri"/>
              </a:rPr>
              <a:t>&lt;page id="004: 1"&gt;&lt;line id="1"&gt;</a:t>
            </a: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&lt;w&gt;&lt;ana lex="отъ" gr="PR,</a:t>
            </a:r>
            <a:r>
              <a:rPr b="1" lang="ru-RU" sz="2000" spc="-1" strike="noStrike">
                <a:solidFill>
                  <a:srgbClr val="000000"/>
                </a:solidFill>
                <a:latin typeface="Calibri"/>
              </a:rPr>
              <a:t>gvrn:gen</a:t>
            </a: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"&gt;&lt;/ana&gt;ѿ&lt;/w&gt;&lt;w&gt;&lt;ana lex="Микита" gr="S,persn,m,sg,gen"&gt;&lt;/ana&gt;микит∙ѣ&lt;/w&gt;∙</a:t>
            </a:r>
            <a:endParaRPr b="0" lang="ru-RU" sz="20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5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&lt;w&gt;&lt;ana lex="къ" gr="PR,gvrn:dat"&gt;&lt;/ana&gt;ко&lt;/w&gt;&lt;w&gt;&lt;ana lex="Чертъ" gr="S,persn,m,sg,dat"&gt;&lt;/ana&gt;цертѹ&lt;/w&gt;∙</a:t>
            </a:r>
            <a:endParaRPr b="0" lang="ru-RU" sz="20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5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&lt;w&gt;&lt;ana lex="что" gr="CONJ,</a:t>
            </a:r>
            <a:r>
              <a:rPr b="1" lang="ru-RU" sz="2000" spc="-1" strike="noStrike">
                <a:solidFill>
                  <a:srgbClr val="000000"/>
                </a:solidFill>
                <a:latin typeface="Calibri"/>
              </a:rPr>
              <a:t>topic_intro</a:t>
            </a: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"&gt;&lt;/ana&gt;цто&lt;/w&gt;&lt;w&gt;&lt;ana lex="быти" gr="V,praes,sg,1p"&gt;&lt;/ana&gt;ѥсм∙ь&lt;/w&gt;...</a:t>
            </a:r>
            <a:endParaRPr b="0" lang="ru-RU" sz="20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5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&lt;w&gt;...</a:t>
            </a:r>
            <a:r>
              <a:rPr b="1" lang="ru-RU" sz="2000" spc="-1" strike="noStrike">
                <a:solidFill>
                  <a:srgbClr val="000000"/>
                </a:solidFill>
                <a:latin typeface="Calibri"/>
              </a:rPr>
              <a:t>&lt;lbr/&gt;</a:t>
            </a: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руцилъ&lt;/w&gt;&lt;/line&gt;</a:t>
            </a:r>
            <a:endParaRPr b="0" lang="ru-RU" sz="20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5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&lt;line id="2"&gt;∙</a:t>
            </a:r>
            <a:endParaRPr b="0" lang="ru-RU" sz="20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5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&lt;w&gt;&lt;ana lex="у" gr="PR,gvrn:gen"&gt;&lt;/ana&gt;ѹ&lt;/w&gt;&lt;w&gt;&lt;ana lex="Петръ" gr="S,persn,m,sg,gen"&gt;&lt;/ana&gt;петра&lt;/w&gt;∙</a:t>
            </a:r>
            <a:endParaRPr b="0" lang="ru-RU" sz="20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5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&lt;w&gt;&lt;ana lex="на" gr="PR,gvrn:loc"&gt;&lt;/ana&gt;на&lt;/w&gt;&lt;w&gt;&lt;ana lex="Городище" gr="S,topn,n,sg,loc"&gt;&lt;/ana&gt;городищ∙ѣ&lt;/w&gt;∙</a:t>
            </a:r>
            <a:endParaRPr b="0" lang="ru-RU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CustomShape 1"/>
          <p:cNvSpPr/>
          <p:nvPr/>
        </p:nvSpPr>
        <p:spPr>
          <a:xfrm>
            <a:off x="504000" y="226080"/>
            <a:ext cx="9071280" cy="946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latin typeface="Arial"/>
              </a:rPr>
              <a:t>Основные задачи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116" name="CustomShape 2"/>
          <p:cNvSpPr/>
          <p:nvPr/>
        </p:nvSpPr>
        <p:spPr>
          <a:xfrm>
            <a:off x="504000" y="1326600"/>
            <a:ext cx="9071280" cy="3287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600" spc="-1" strike="noStrike">
                <a:latin typeface="Arial"/>
              </a:rPr>
              <a:t>Интеграция базы данных берестяных грамот с корпусом</a:t>
            </a:r>
            <a:endParaRPr b="0" lang="ru-RU" sz="26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600" spc="-1" strike="noStrike">
                <a:latin typeface="Arial"/>
              </a:rPr>
              <a:t>Создание базы данных древнерусской эпиграфики</a:t>
            </a:r>
            <a:endParaRPr b="0" lang="ru-RU" sz="26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600" spc="-1" strike="noStrike">
                <a:latin typeface="Arial"/>
              </a:rPr>
              <a:t>Синхронизация пополнений БД археографического характера и лингвистического корпуса</a:t>
            </a:r>
            <a:endParaRPr b="0" lang="ru-RU" sz="26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600" spc="-1" strike="noStrike">
                <a:latin typeface="Arial"/>
              </a:rPr>
              <a:t>Построение словоуказателя к новому изданию «Древненовгородского диалекта» Зализняка</a:t>
            </a:r>
            <a:endParaRPr b="0" lang="ru-RU" sz="2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CustomShape 1"/>
          <p:cNvSpPr/>
          <p:nvPr/>
        </p:nvSpPr>
        <p:spPr>
          <a:xfrm>
            <a:off x="504000" y="135360"/>
            <a:ext cx="9071280" cy="944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Проблемы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154" name="CustomShape 2"/>
          <p:cNvSpPr/>
          <p:nvPr/>
        </p:nvSpPr>
        <p:spPr>
          <a:xfrm>
            <a:off x="515160" y="1010520"/>
            <a:ext cx="9071280" cy="3741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343080" indent="-342360">
              <a:lnSpc>
                <a:spcPct val="100000"/>
              </a:lnSpc>
              <a:spcBef>
                <a:spcPts val="45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300" spc="-1" strike="noStrike">
                <a:solidFill>
                  <a:srgbClr val="000000"/>
                </a:solidFill>
                <a:latin typeface="Calibri"/>
              </a:rPr>
              <a:t>Отсутствует интеграция БД и корпуса</a:t>
            </a:r>
            <a:endParaRPr b="0" lang="ru-RU" sz="23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5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300" spc="-1" strike="noStrike">
                <a:solidFill>
                  <a:srgbClr val="000000"/>
                </a:solidFill>
                <a:latin typeface="Calibri"/>
              </a:rPr>
              <a:t>Маленькие фрагменты (2% корпуса, не так мало) важны для описания языка и учитываются в ДНД (хотя не рассматриваются монографически)</a:t>
            </a:r>
            <a:endParaRPr b="0" lang="ru-RU" sz="23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5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300" spc="-1" strike="noStrike">
                <a:solidFill>
                  <a:srgbClr val="000000"/>
                </a:solidFill>
                <a:latin typeface="Calibri"/>
              </a:rPr>
              <a:t>А. А. Зализняк «Трактат о жалких обрывочках» (текст найден в архиве посмертно); важность мелких фрагментов для палеографии, «никакой принципиальной границы между тем, где кончается обрывок жалкий и начинается обрывок приличный, разумеется, не существует»</a:t>
            </a:r>
            <a:endParaRPr b="0" lang="ru-RU" sz="23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5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300" spc="-1" strike="noStrike">
                <a:solidFill>
                  <a:srgbClr val="000000"/>
                </a:solidFill>
                <a:latin typeface="Calibri"/>
              </a:rPr>
              <a:t>Постоянно появляются новые исправления, интерпретации, в том числе переводящие «незначимые» документы в «значимые»</a:t>
            </a:r>
            <a:endParaRPr b="0" lang="ru-RU" sz="23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5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300" spc="-1" strike="noStrike">
                <a:solidFill>
                  <a:srgbClr val="000000"/>
                </a:solidFill>
                <a:latin typeface="Calibri"/>
              </a:rPr>
              <a:t>Новые находки!</a:t>
            </a:r>
            <a:endParaRPr b="0" lang="ru-RU" sz="23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CustomShape 1"/>
          <p:cNvSpPr/>
          <p:nvPr/>
        </p:nvSpPr>
        <p:spPr>
          <a:xfrm>
            <a:off x="504000" y="226800"/>
            <a:ext cx="9071280" cy="944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«Не следует отказывать в статусе грамоты»</a:t>
            </a:r>
            <a:endParaRPr b="0" lang="ru-RU" sz="4400" spc="-1" strike="noStrike">
              <a:latin typeface="Arial"/>
            </a:endParaRPr>
          </a:p>
        </p:txBody>
      </p:sp>
      <p:pic>
        <p:nvPicPr>
          <p:cNvPr id="156" name="" descr=""/>
          <p:cNvPicPr/>
          <p:nvPr/>
        </p:nvPicPr>
        <p:blipFill>
          <a:blip r:embed="rId1"/>
          <a:stretch/>
        </p:blipFill>
        <p:spPr>
          <a:xfrm>
            <a:off x="32760" y="1602720"/>
            <a:ext cx="10079280" cy="32929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CustomShape 1"/>
          <p:cNvSpPr/>
          <p:nvPr/>
        </p:nvSpPr>
        <p:spPr>
          <a:xfrm>
            <a:off x="504000" y="135360"/>
            <a:ext cx="9071280" cy="944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Проблемы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158" name="CustomShape 2"/>
          <p:cNvSpPr/>
          <p:nvPr/>
        </p:nvSpPr>
        <p:spPr>
          <a:xfrm>
            <a:off x="515160" y="1010520"/>
            <a:ext cx="9071280" cy="3741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343080" indent="-342360">
              <a:lnSpc>
                <a:spcPct val="100000"/>
              </a:lnSpc>
              <a:spcBef>
                <a:spcPts val="45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300" spc="-1" strike="noStrike">
                <a:solidFill>
                  <a:srgbClr val="000000"/>
                </a:solidFill>
                <a:latin typeface="Calibri"/>
              </a:rPr>
              <a:t>Новые находки исправления нельзя внести «одной кнопкой»: нужно отдельно (пере)размечать корпус и дополнять базу</a:t>
            </a:r>
            <a:endParaRPr b="0" lang="ru-RU" sz="23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5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300" spc="-1" strike="noStrike">
                <a:solidFill>
                  <a:srgbClr val="000000"/>
                </a:solidFill>
                <a:latin typeface="Calibri"/>
              </a:rPr>
              <a:t>Отсутствие в корпусе информации о расположении текста на берестяном листе, надстрочных буквах</a:t>
            </a:r>
            <a:endParaRPr b="0" lang="ru-RU" sz="23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5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300" spc="-1" strike="noStrike">
                <a:solidFill>
                  <a:srgbClr val="000000"/>
                </a:solidFill>
                <a:latin typeface="Calibri"/>
              </a:rPr>
              <a:t>Отсутствие морфологической разметки в археологической/графической базе данных (нормальная практика, ср. базу «Таблички Виндоланды», базу данных Новгородского университета – раскопки в Старой Руссе)</a:t>
            </a:r>
            <a:endParaRPr b="0" lang="ru-RU" sz="23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5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300" spc="-1" strike="noStrike">
                <a:solidFill>
                  <a:srgbClr val="000000"/>
                </a:solidFill>
                <a:latin typeface="Calibri"/>
              </a:rPr>
              <a:t>Текущий формат эпиграфической базы данных XML-разметку не поддерживает</a:t>
            </a:r>
            <a:endParaRPr b="0" lang="ru-RU" sz="23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59"/>
              </a:spcBef>
            </a:pPr>
            <a:endParaRPr b="0" lang="ru-RU" sz="23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CustomShape 1"/>
          <p:cNvSpPr/>
          <p:nvPr/>
        </p:nvSpPr>
        <p:spPr>
          <a:xfrm>
            <a:off x="504000" y="226800"/>
            <a:ext cx="9071280" cy="944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Решения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160" name="CustomShape 2"/>
          <p:cNvSpPr/>
          <p:nvPr/>
        </p:nvSpPr>
        <p:spPr>
          <a:xfrm>
            <a:off x="515160" y="1167840"/>
            <a:ext cx="9071280" cy="3741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343080" indent="-342360">
              <a:lnSpc>
                <a:spcPct val="100000"/>
              </a:lnSpc>
              <a:spcBef>
                <a:spcPts val="45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300" spc="-1" strike="noStrike">
                <a:solidFill>
                  <a:srgbClr val="000000"/>
                </a:solidFill>
                <a:latin typeface="Calibri"/>
              </a:rPr>
              <a:t>Разработка рабочего места разметчика online</a:t>
            </a:r>
            <a:endParaRPr b="0" lang="ru-RU" sz="23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5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300" spc="-1" strike="noStrike">
                <a:solidFill>
                  <a:srgbClr val="000000"/>
                </a:solidFill>
                <a:latin typeface="Calibri"/>
              </a:rPr>
              <a:t>Интеграция лучших решений из рабочего места ObjectATE (А. И. Зобнин, А. В. Сахарова)</a:t>
            </a:r>
            <a:endParaRPr b="0" lang="ru-RU" sz="23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5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300" spc="-1" strike="noStrike">
                <a:solidFill>
                  <a:srgbClr val="000000"/>
                </a:solidFill>
                <a:latin typeface="Calibri"/>
                <a:ea typeface="Times New Roman"/>
              </a:rPr>
              <a:t>Интерфейс, пользуясь которым разметчик может создавать XML-разметку двух типов: морфологическую и визуальную/структурную (к последней относится деление на строки, выносные буквы, вписанный текст). </a:t>
            </a:r>
            <a:endParaRPr b="0" lang="ru-RU" sz="23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5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300" spc="-1" strike="noStrike">
                <a:solidFill>
                  <a:srgbClr val="000000"/>
                </a:solidFill>
                <a:latin typeface="Calibri"/>
                <a:ea typeface="Times New Roman"/>
              </a:rPr>
              <a:t>Рабочее место представляет собой веб-редактор со средствами ввода, которые помечают фрагменты текста необходимой морфологической и визуальной XML-разметкой. </a:t>
            </a:r>
            <a:endParaRPr b="0" lang="ru-RU" sz="23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CustomShape 1"/>
          <p:cNvSpPr/>
          <p:nvPr/>
        </p:nvSpPr>
        <p:spPr>
          <a:xfrm>
            <a:off x="504000" y="226800"/>
            <a:ext cx="9071280" cy="944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Решения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162" name="CustomShape 2"/>
          <p:cNvSpPr/>
          <p:nvPr/>
        </p:nvSpPr>
        <p:spPr>
          <a:xfrm>
            <a:off x="515160" y="1167840"/>
            <a:ext cx="9071280" cy="3741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432000" indent="-323640">
              <a:lnSpc>
                <a:spcPct val="100000"/>
              </a:lnSpc>
              <a:spcBef>
                <a:spcPts val="117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650" spc="-1" strike="noStrike">
                <a:solidFill>
                  <a:srgbClr val="000000"/>
                </a:solidFill>
                <a:latin typeface="Calibri"/>
              </a:rPr>
              <a:t>В программном отношении эпиграфическая база данных устроена аналогично имеющейся базе данных по берестяным грамотам</a:t>
            </a:r>
            <a:endParaRPr b="0" lang="ru-RU" sz="265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17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650" spc="-1" strike="noStrike">
                <a:solidFill>
                  <a:srgbClr val="000000"/>
                </a:solidFill>
                <a:latin typeface="Calibri"/>
              </a:rPr>
              <a:t>Возможно составить размеченный корпус древнерусской эпиграфики в рамках НКРЯ</a:t>
            </a:r>
            <a:endParaRPr b="0" lang="ru-RU" sz="265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17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650" spc="-1" strike="noStrike">
                <a:solidFill>
                  <a:srgbClr val="000000"/>
                </a:solidFill>
                <a:latin typeface="Calibri"/>
              </a:rPr>
              <a:t>Основной источник некнижной письменности для  регионов, где нет или мало берестяных грамот (~вся Древняя Русь кроме Новгорода)</a:t>
            </a:r>
            <a:endParaRPr b="0" lang="ru-RU" sz="265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CustomShape 1"/>
          <p:cNvSpPr/>
          <p:nvPr/>
        </p:nvSpPr>
        <p:spPr>
          <a:xfrm>
            <a:off x="504000" y="226800"/>
            <a:ext cx="9071280" cy="944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 fontScale="66000"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«Древненовгородский диалект» (ДНД)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164" name="CustomShape 2"/>
          <p:cNvSpPr/>
          <p:nvPr/>
        </p:nvSpPr>
        <p:spPr>
          <a:xfrm>
            <a:off x="504000" y="938520"/>
            <a:ext cx="9071280" cy="3741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343080" indent="-34236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1-е издание 1995</a:t>
            </a:r>
            <a:endParaRPr b="0" lang="ru-RU" sz="32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2-е издание 2004</a:t>
            </a:r>
            <a:endParaRPr b="0" lang="ru-RU" sz="32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«Дополнения к ДНД» (работа оборвана смертью Зализняка; включает полный словоуказатель)</a:t>
            </a:r>
            <a:endParaRPr b="0" lang="ru-RU" sz="3200" spc="-1" strike="noStrike">
              <a:latin typeface="Arial"/>
            </a:endParaRPr>
          </a:p>
        </p:txBody>
      </p:sp>
      <p:pic>
        <p:nvPicPr>
          <p:cNvPr id="165" name="Рисунок 3" descr="Без названия (2).jpg"/>
          <p:cNvPicPr/>
          <p:nvPr/>
        </p:nvPicPr>
        <p:blipFill>
          <a:blip r:embed="rId1"/>
          <a:stretch/>
        </p:blipFill>
        <p:spPr>
          <a:xfrm>
            <a:off x="2500200" y="3132720"/>
            <a:ext cx="1962720" cy="2117520"/>
          </a:xfrm>
          <a:prstGeom prst="rect">
            <a:avLst/>
          </a:prstGeom>
          <a:ln w="9360">
            <a:noFill/>
          </a:ln>
        </p:spPr>
      </p:pic>
      <p:pic>
        <p:nvPicPr>
          <p:cNvPr id="166" name="Picture 2" descr=""/>
          <p:cNvPicPr/>
          <p:nvPr/>
        </p:nvPicPr>
        <p:blipFill>
          <a:blip r:embed="rId2"/>
          <a:stretch/>
        </p:blipFill>
        <p:spPr>
          <a:xfrm>
            <a:off x="5753880" y="3132720"/>
            <a:ext cx="1983960" cy="2099520"/>
          </a:xfrm>
          <a:prstGeom prst="rect">
            <a:avLst/>
          </a:prstGeom>
          <a:ln w="936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CustomShape 1"/>
          <p:cNvSpPr/>
          <p:nvPr/>
        </p:nvSpPr>
        <p:spPr>
          <a:xfrm>
            <a:off x="504000" y="226800"/>
            <a:ext cx="9071280" cy="944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Дополнения к указателю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168" name="CustomShape 2"/>
          <p:cNvSpPr/>
          <p:nvPr/>
        </p:nvSpPr>
        <p:spPr>
          <a:xfrm>
            <a:off x="504000" y="1323000"/>
            <a:ext cx="9071280" cy="3741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343080" indent="-34236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Построение автоматического указателя на базе размеченного корпуса берестяных грамот в составе НКРЯ</a:t>
            </a:r>
            <a:endParaRPr b="0" lang="ru-RU" sz="32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Сначала пополнение (есть не все грамоты, отсутствуют небольшие фрагменты и последняя сотня находок)</a:t>
            </a:r>
            <a:endParaRPr b="0" lang="ru-RU" sz="32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Сравнение этого указателя с построенным вручную указателем к ДНД</a:t>
            </a:r>
            <a:endParaRPr b="0" lang="ru-R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CustomShape 1"/>
          <p:cNvSpPr/>
          <p:nvPr/>
        </p:nvSpPr>
        <p:spPr>
          <a:xfrm>
            <a:off x="504000" y="226800"/>
            <a:ext cx="9071280" cy="944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Уточнение вручную</a:t>
            </a:r>
            <a:endParaRPr b="0" lang="ru-RU" sz="4400" spc="-1" strike="noStrike">
              <a:latin typeface="Arial"/>
            </a:endParaRPr>
          </a:p>
        </p:txBody>
      </p:sp>
      <p:pic>
        <p:nvPicPr>
          <p:cNvPr id="170" name="Picture 2" descr=""/>
          <p:cNvPicPr/>
          <p:nvPr/>
        </p:nvPicPr>
        <p:blipFill>
          <a:blip r:embed="rId1"/>
          <a:stretch/>
        </p:blipFill>
        <p:spPr>
          <a:xfrm>
            <a:off x="277200" y="1358640"/>
            <a:ext cx="9297720" cy="3582360"/>
          </a:xfrm>
          <a:prstGeom prst="rect">
            <a:avLst/>
          </a:prstGeom>
          <a:ln w="936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CustomShape 1"/>
          <p:cNvSpPr/>
          <p:nvPr/>
        </p:nvSpPr>
        <p:spPr>
          <a:xfrm>
            <a:off x="504000" y="226800"/>
            <a:ext cx="9071280" cy="944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Пропуск в указателе А. А. Зализняка (слово </a:t>
            </a:r>
            <a:r>
              <a:rPr b="0" i="1" lang="ru-RU" sz="4400" spc="-1" strike="noStrike">
                <a:solidFill>
                  <a:srgbClr val="000000"/>
                </a:solidFill>
                <a:latin typeface="Calibri"/>
              </a:rPr>
              <a:t>ли </a:t>
            </a: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найдено в корпусе)</a:t>
            </a:r>
            <a:endParaRPr b="0" lang="ru-RU" sz="4400" spc="-1" strike="noStrike">
              <a:latin typeface="Arial"/>
            </a:endParaRPr>
          </a:p>
        </p:txBody>
      </p:sp>
      <p:pic>
        <p:nvPicPr>
          <p:cNvPr id="172" name="" descr=""/>
          <p:cNvPicPr/>
          <p:nvPr/>
        </p:nvPicPr>
        <p:blipFill>
          <a:blip r:embed="rId1"/>
          <a:stretch/>
        </p:blipFill>
        <p:spPr>
          <a:xfrm>
            <a:off x="1518840" y="1728000"/>
            <a:ext cx="7192800" cy="38858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CustomShape 1"/>
          <p:cNvSpPr/>
          <p:nvPr/>
        </p:nvSpPr>
        <p:spPr>
          <a:xfrm>
            <a:off x="504000" y="226080"/>
            <a:ext cx="9071280" cy="946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latin typeface="Arial"/>
              </a:rPr>
              <a:t>Результаты, планы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174" name="CustomShape 2"/>
          <p:cNvSpPr/>
          <p:nvPr/>
        </p:nvSpPr>
        <p:spPr>
          <a:xfrm>
            <a:off x="504000" y="1326600"/>
            <a:ext cx="9071280" cy="3287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 fontScale="27000"/>
          </a:bodyPr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К настоящему времени реализован находящийся в закрытом доступе прототип разрабатываемого ресурса (сайта и лежащей в его основе базы данных)</a:t>
            </a:r>
            <a:endParaRPr b="0" lang="ru-RU" sz="32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Реализован интерфейс администрирования базы, в котором выделены роли администратора и редактора, обработано более ста надписей, 78 из которых прошли процедуру импорта и были добавлены в базу. </a:t>
            </a:r>
            <a:endParaRPr b="0" lang="ru-RU" sz="32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Конец 2020: пополнение описанными данными</a:t>
            </a:r>
            <a:endParaRPr b="0" lang="ru-RU" sz="32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В течение 2021 года: открытый доступ</a:t>
            </a:r>
            <a:endParaRPr b="0" lang="ru-RU" sz="32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Конец 2021 года: механизм экспорта базы данных, интеграция с НКРЯ, указатель.</a:t>
            </a:r>
            <a:endParaRPr b="0" lang="ru-R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CustomShape 1"/>
          <p:cNvSpPr/>
          <p:nvPr/>
        </p:nvSpPr>
        <p:spPr>
          <a:xfrm>
            <a:off x="504000" y="226800"/>
            <a:ext cx="9071280" cy="944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База данных «Берестяные грамоты»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118" name="CustomShape 2"/>
          <p:cNvSpPr/>
          <p:nvPr/>
        </p:nvSpPr>
        <p:spPr>
          <a:xfrm>
            <a:off x="504000" y="1296000"/>
            <a:ext cx="9071280" cy="3741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343080" indent="-342360">
              <a:lnSpc>
                <a:spcPct val="100000"/>
              </a:lnSpc>
              <a:spcBef>
                <a:spcPts val="51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600" spc="-1" strike="noStrike">
                <a:solidFill>
                  <a:srgbClr val="000000"/>
                </a:solidFill>
                <a:latin typeface="Calibri"/>
              </a:rPr>
              <a:t>Фотографии, прориси всех грамот; тексты, переводы грамот, включенных в ДНД.</a:t>
            </a:r>
            <a:endParaRPr b="0" lang="ru-RU" sz="26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51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600" spc="-1" strike="noStrike">
                <a:solidFill>
                  <a:srgbClr val="000000"/>
                </a:solidFill>
                <a:latin typeface="Calibri"/>
              </a:rPr>
              <a:t>Первая версия – 2007, только тексты, найденные до 2004 и без дальнейших исправлений чтений</a:t>
            </a:r>
            <a:endParaRPr b="0" lang="ru-RU" sz="26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51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600" spc="-1" strike="noStrike">
                <a:solidFill>
                  <a:srgbClr val="000000"/>
                </a:solidFill>
                <a:latin typeface="Calibri"/>
              </a:rPr>
              <a:t>Новая версия (А. Н. Дышкант под руководством А. А. Гиппиуса, с августа 2018); находки до грамоты 1102 и исправления к первым 950 грамотам. Пополнения сведений о находке, расширение библиографии и библиотеки сведений о грамотах</a:t>
            </a:r>
            <a:endParaRPr b="0" lang="ru-RU" sz="2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CustomShape 1"/>
          <p:cNvSpPr/>
          <p:nvPr/>
        </p:nvSpPr>
        <p:spPr>
          <a:xfrm>
            <a:off x="504000" y="226800"/>
            <a:ext cx="9071280" cy="944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Старый вид базы</a:t>
            </a:r>
            <a:endParaRPr b="0" lang="ru-RU" sz="4400" spc="-1" strike="noStrike">
              <a:latin typeface="Arial"/>
            </a:endParaRPr>
          </a:p>
        </p:txBody>
      </p:sp>
      <p:pic>
        <p:nvPicPr>
          <p:cNvPr id="120" name="Picture 2" descr=""/>
          <p:cNvPicPr/>
          <p:nvPr/>
        </p:nvPicPr>
        <p:blipFill>
          <a:blip r:embed="rId1"/>
          <a:stretch/>
        </p:blipFill>
        <p:spPr>
          <a:xfrm>
            <a:off x="2253960" y="1108800"/>
            <a:ext cx="5803920" cy="43452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CustomShape 1"/>
          <p:cNvSpPr/>
          <p:nvPr/>
        </p:nvSpPr>
        <p:spPr>
          <a:xfrm>
            <a:off x="504000" y="226800"/>
            <a:ext cx="9071280" cy="944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Новый вид базы</a:t>
            </a:r>
            <a:endParaRPr b="0" lang="ru-RU" sz="4400" spc="-1" strike="noStrike">
              <a:latin typeface="Arial"/>
            </a:endParaRPr>
          </a:p>
        </p:txBody>
      </p:sp>
      <p:pic>
        <p:nvPicPr>
          <p:cNvPr id="122" name="Picture 3" descr=""/>
          <p:cNvPicPr/>
          <p:nvPr/>
        </p:nvPicPr>
        <p:blipFill>
          <a:blip r:embed="rId1"/>
          <a:stretch/>
        </p:blipFill>
        <p:spPr>
          <a:xfrm>
            <a:off x="991440" y="942480"/>
            <a:ext cx="8219520" cy="4570920"/>
          </a:xfrm>
          <a:prstGeom prst="rect">
            <a:avLst/>
          </a:prstGeom>
          <a:ln w="936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ustomShape 1"/>
          <p:cNvSpPr/>
          <p:nvPr/>
        </p:nvSpPr>
        <p:spPr>
          <a:xfrm>
            <a:off x="504000" y="226800"/>
            <a:ext cx="9071280" cy="944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Новый вид базы</a:t>
            </a:r>
            <a:endParaRPr b="0" lang="ru-RU" sz="4400" spc="-1" strike="noStrike">
              <a:latin typeface="Arial"/>
            </a:endParaRPr>
          </a:p>
        </p:txBody>
      </p:sp>
      <p:pic>
        <p:nvPicPr>
          <p:cNvPr id="124" name="Picture 2" descr=""/>
          <p:cNvPicPr/>
          <p:nvPr/>
        </p:nvPicPr>
        <p:blipFill>
          <a:blip r:embed="rId1"/>
          <a:stretch/>
        </p:blipFill>
        <p:spPr>
          <a:xfrm>
            <a:off x="1584000" y="1323000"/>
            <a:ext cx="7630560" cy="4131000"/>
          </a:xfrm>
          <a:prstGeom prst="rect">
            <a:avLst/>
          </a:prstGeom>
          <a:ln w="936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CustomShape 1"/>
          <p:cNvSpPr/>
          <p:nvPr/>
        </p:nvSpPr>
        <p:spPr>
          <a:xfrm>
            <a:off x="504000" y="226800"/>
            <a:ext cx="9071280" cy="944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Все 10-е грамоты изо всех городов</a:t>
            </a:r>
            <a:endParaRPr b="0" lang="ru-RU" sz="4400" spc="-1" strike="noStrike">
              <a:latin typeface="Arial"/>
            </a:endParaRPr>
          </a:p>
        </p:txBody>
      </p:sp>
      <p:pic>
        <p:nvPicPr>
          <p:cNvPr id="126" name="Picture 2" descr=""/>
          <p:cNvPicPr/>
          <p:nvPr/>
        </p:nvPicPr>
        <p:blipFill>
          <a:blip r:embed="rId1"/>
          <a:stretch/>
        </p:blipFill>
        <p:spPr>
          <a:xfrm>
            <a:off x="504000" y="1694520"/>
            <a:ext cx="9071280" cy="2997720"/>
          </a:xfrm>
          <a:prstGeom prst="rect">
            <a:avLst/>
          </a:prstGeom>
          <a:ln w="936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CustomShape 1"/>
          <p:cNvSpPr/>
          <p:nvPr/>
        </p:nvSpPr>
        <p:spPr>
          <a:xfrm>
            <a:off x="504000" y="226800"/>
            <a:ext cx="9071280" cy="944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Метатекстовая информация</a:t>
            </a:r>
            <a:endParaRPr b="0" lang="ru-RU" sz="4400" spc="-1" strike="noStrike">
              <a:latin typeface="Arial"/>
            </a:endParaRPr>
          </a:p>
        </p:txBody>
      </p:sp>
      <p:pic>
        <p:nvPicPr>
          <p:cNvPr id="128" name="Picture 2" descr=""/>
          <p:cNvPicPr/>
          <p:nvPr/>
        </p:nvPicPr>
        <p:blipFill>
          <a:blip r:embed="rId1"/>
          <a:stretch/>
        </p:blipFill>
        <p:spPr>
          <a:xfrm>
            <a:off x="0" y="1525320"/>
            <a:ext cx="10146960" cy="3273480"/>
          </a:xfrm>
          <a:prstGeom prst="rect">
            <a:avLst/>
          </a:prstGeom>
          <a:ln w="936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CustomShape 1"/>
          <p:cNvSpPr/>
          <p:nvPr/>
        </p:nvSpPr>
        <p:spPr>
          <a:xfrm>
            <a:off x="504000" y="226800"/>
            <a:ext cx="9071280" cy="944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Развитие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130" name="CustomShape 2"/>
          <p:cNvSpPr/>
          <p:nvPr/>
        </p:nvSpPr>
        <p:spPr>
          <a:xfrm>
            <a:off x="270360" y="1368000"/>
            <a:ext cx="9604800" cy="3729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ru-RU" sz="2600" spc="-1" strike="noStrike">
                <a:solidFill>
                  <a:srgbClr val="000000"/>
                </a:solidFill>
                <a:latin typeface="Calibri"/>
              </a:rPr>
              <a:t>Доработка структуры базы данных, связанной с археологической информацией о находке.</a:t>
            </a:r>
            <a:br/>
            <a:r>
              <a:rPr b="0" lang="ru-RU" sz="2600" spc="-1" strike="noStrike">
                <a:solidFill>
                  <a:srgbClr val="000000"/>
                </a:solidFill>
                <a:latin typeface="Calibri"/>
              </a:rPr>
              <a:t>Уточнение данных о находке некоторых грамот, обновление данных об отношении отдельных грамот к средневековым усадьбам, уточнение сведений об отношении грамот к квадратам, уточнение информации о метрике некоторых раскопов.</a:t>
            </a:r>
            <a:endParaRPr b="0" lang="ru-RU" sz="2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600" spc="-1" strike="noStrike">
                <a:solidFill>
                  <a:srgbClr val="000000"/>
                </a:solidFill>
                <a:latin typeface="Calibri"/>
              </a:rPr>
              <a:t>Импорт статей многотомного издания «Новгородские грамоты на бересте» (1951-2015)</a:t>
            </a:r>
            <a:endParaRPr b="0" lang="ru-RU" sz="2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600" spc="-1" strike="noStrike">
                <a:solidFill>
                  <a:srgbClr val="000000"/>
                </a:solidFill>
                <a:latin typeface="Calibri"/>
              </a:rPr>
              <a:t>Переход от библиографических ссылок в записях о грамотах к их расшифровке в библиографическом списке (или к полному тексту публикаций, если он размещен на сайте).</a:t>
            </a:r>
            <a:endParaRPr b="0" lang="ru-RU" sz="2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</TotalTime>
  <Application>LibreOffice/6.3.3.2$Windows_X86_64 LibreOffice_project/a64200df03143b798afd1ec74a12ab50359878ed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2020-06-18T13:36:48Z</dcterms:created>
  <dc:creator/>
  <dc:description/>
  <dc:language>ru-RU</dc:language>
  <cp:lastModifiedBy/>
  <dcterms:modified xsi:type="dcterms:W3CDTF">2020-06-18T22:33:13Z</dcterms:modified>
  <cp:revision>6</cp:revision>
  <dc:subject/>
  <dc:title/>
</cp:coreProperties>
</file>