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64" r:id="rId5"/>
    <p:sldId id="270" r:id="rId6"/>
    <p:sldId id="266" r:id="rId7"/>
    <p:sldId id="267" r:id="rId8"/>
    <p:sldId id="258" r:id="rId9"/>
    <p:sldId id="259" r:id="rId10"/>
    <p:sldId id="268" r:id="rId11"/>
    <p:sldId id="269" r:id="rId12"/>
    <p:sldId id="275" r:id="rId13"/>
    <p:sldId id="276" r:id="rId14"/>
    <p:sldId id="277" r:id="rId15"/>
    <p:sldId id="279" r:id="rId16"/>
    <p:sldId id="281" r:id="rId17"/>
    <p:sldId id="280" r:id="rId18"/>
    <p:sldId id="282" r:id="rId19"/>
    <p:sldId id="283" r:id="rId20"/>
    <p:sldId id="284" r:id="rId21"/>
    <p:sldId id="287" r:id="rId22"/>
    <p:sldId id="288" r:id="rId23"/>
    <p:sldId id="285" r:id="rId24"/>
    <p:sldId id="286" r:id="rId25"/>
    <p:sldId id="262" r:id="rId26"/>
    <p:sldId id="289" r:id="rId27"/>
    <p:sldId id="271" r:id="rId28"/>
    <p:sldId id="272" r:id="rId29"/>
    <p:sldId id="263"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64" autoAdjust="0"/>
    <p:restoredTop sz="94660"/>
  </p:normalViewPr>
  <p:slideViewPr>
    <p:cSldViewPr snapToGrid="0">
      <p:cViewPr varScale="1">
        <p:scale>
          <a:sx n="73" d="100"/>
          <a:sy n="73"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6BEB34D-8830-434A-A7FE-A83CB22ED4F3}" type="datetimeFigureOut">
              <a:rPr lang="ru-RU" smtClean="0"/>
              <a:t>19.06.2020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35D825-29F1-4638-9F07-B363177CBAD1}" type="slidenum">
              <a:rPr lang="ru-RU" smtClean="0"/>
              <a:t>‹#›</a:t>
            </a:fld>
            <a:endParaRPr lang="ru-RU"/>
          </a:p>
        </p:txBody>
      </p:sp>
    </p:spTree>
    <p:extLst>
      <p:ext uri="{BB962C8B-B14F-4D97-AF65-F5344CB8AC3E}">
        <p14:creationId xmlns:p14="http://schemas.microsoft.com/office/powerpoint/2010/main" val="209970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BEB34D-8830-434A-A7FE-A83CB22ED4F3}" type="datetimeFigureOut">
              <a:rPr lang="ru-RU" smtClean="0"/>
              <a:t>19.06.2020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35D825-29F1-4638-9F07-B363177CBAD1}" type="slidenum">
              <a:rPr lang="ru-RU" smtClean="0"/>
              <a:t>‹#›</a:t>
            </a:fld>
            <a:endParaRPr lang="ru-RU"/>
          </a:p>
        </p:txBody>
      </p:sp>
    </p:spTree>
    <p:extLst>
      <p:ext uri="{BB962C8B-B14F-4D97-AF65-F5344CB8AC3E}">
        <p14:creationId xmlns:p14="http://schemas.microsoft.com/office/powerpoint/2010/main" val="146217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BEB34D-8830-434A-A7FE-A83CB22ED4F3}" type="datetimeFigureOut">
              <a:rPr lang="ru-RU" smtClean="0"/>
              <a:t>19.06.2020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35D825-29F1-4638-9F07-B363177CBAD1}" type="slidenum">
              <a:rPr lang="ru-RU" smtClean="0"/>
              <a:t>‹#›</a:t>
            </a:fld>
            <a:endParaRPr lang="ru-RU"/>
          </a:p>
        </p:txBody>
      </p:sp>
    </p:spTree>
    <p:extLst>
      <p:ext uri="{BB962C8B-B14F-4D97-AF65-F5344CB8AC3E}">
        <p14:creationId xmlns:p14="http://schemas.microsoft.com/office/powerpoint/2010/main" val="6955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6BEB34D-8830-434A-A7FE-A83CB22ED4F3}" type="datetimeFigureOut">
              <a:rPr lang="ru-RU" smtClean="0"/>
              <a:t>19.06.2020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35D825-29F1-4638-9F07-B363177CBAD1}" type="slidenum">
              <a:rPr lang="ru-RU" smtClean="0"/>
              <a:t>‹#›</a:t>
            </a:fld>
            <a:endParaRPr lang="ru-RU"/>
          </a:p>
        </p:txBody>
      </p:sp>
    </p:spTree>
    <p:extLst>
      <p:ext uri="{BB962C8B-B14F-4D97-AF65-F5344CB8AC3E}">
        <p14:creationId xmlns:p14="http://schemas.microsoft.com/office/powerpoint/2010/main" val="1866894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6BEB34D-8830-434A-A7FE-A83CB22ED4F3}" type="datetimeFigureOut">
              <a:rPr lang="ru-RU" smtClean="0"/>
              <a:t>19.06.2020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35D825-29F1-4638-9F07-B363177CBAD1}" type="slidenum">
              <a:rPr lang="ru-RU" smtClean="0"/>
              <a:t>‹#›</a:t>
            </a:fld>
            <a:endParaRPr lang="ru-RU"/>
          </a:p>
        </p:txBody>
      </p:sp>
    </p:spTree>
    <p:extLst>
      <p:ext uri="{BB962C8B-B14F-4D97-AF65-F5344CB8AC3E}">
        <p14:creationId xmlns:p14="http://schemas.microsoft.com/office/powerpoint/2010/main" val="2336065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6BEB34D-8830-434A-A7FE-A83CB22ED4F3}" type="datetimeFigureOut">
              <a:rPr lang="ru-RU" smtClean="0"/>
              <a:t>19.06.2020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35D825-29F1-4638-9F07-B363177CBAD1}" type="slidenum">
              <a:rPr lang="ru-RU" smtClean="0"/>
              <a:t>‹#›</a:t>
            </a:fld>
            <a:endParaRPr lang="ru-RU"/>
          </a:p>
        </p:txBody>
      </p:sp>
    </p:spTree>
    <p:extLst>
      <p:ext uri="{BB962C8B-B14F-4D97-AF65-F5344CB8AC3E}">
        <p14:creationId xmlns:p14="http://schemas.microsoft.com/office/powerpoint/2010/main" val="2018641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6BEB34D-8830-434A-A7FE-A83CB22ED4F3}" type="datetimeFigureOut">
              <a:rPr lang="ru-RU" smtClean="0"/>
              <a:t>19.06.2020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F35D825-29F1-4638-9F07-B363177CBAD1}" type="slidenum">
              <a:rPr lang="ru-RU" smtClean="0"/>
              <a:t>‹#›</a:t>
            </a:fld>
            <a:endParaRPr lang="ru-RU"/>
          </a:p>
        </p:txBody>
      </p:sp>
    </p:spTree>
    <p:extLst>
      <p:ext uri="{BB962C8B-B14F-4D97-AF65-F5344CB8AC3E}">
        <p14:creationId xmlns:p14="http://schemas.microsoft.com/office/powerpoint/2010/main" val="178799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6BEB34D-8830-434A-A7FE-A83CB22ED4F3}" type="datetimeFigureOut">
              <a:rPr lang="ru-RU" smtClean="0"/>
              <a:t>19.06.2020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F35D825-29F1-4638-9F07-B363177CBAD1}" type="slidenum">
              <a:rPr lang="ru-RU" smtClean="0"/>
              <a:t>‹#›</a:t>
            </a:fld>
            <a:endParaRPr lang="ru-RU"/>
          </a:p>
        </p:txBody>
      </p:sp>
    </p:spTree>
    <p:extLst>
      <p:ext uri="{BB962C8B-B14F-4D97-AF65-F5344CB8AC3E}">
        <p14:creationId xmlns:p14="http://schemas.microsoft.com/office/powerpoint/2010/main" val="2061301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BEB34D-8830-434A-A7FE-A83CB22ED4F3}" type="datetimeFigureOut">
              <a:rPr lang="ru-RU" smtClean="0"/>
              <a:t>19.06.2020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F35D825-29F1-4638-9F07-B363177CBAD1}" type="slidenum">
              <a:rPr lang="ru-RU" smtClean="0"/>
              <a:t>‹#›</a:t>
            </a:fld>
            <a:endParaRPr lang="ru-RU"/>
          </a:p>
        </p:txBody>
      </p:sp>
    </p:spTree>
    <p:extLst>
      <p:ext uri="{BB962C8B-B14F-4D97-AF65-F5344CB8AC3E}">
        <p14:creationId xmlns:p14="http://schemas.microsoft.com/office/powerpoint/2010/main" val="187256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6BEB34D-8830-434A-A7FE-A83CB22ED4F3}" type="datetimeFigureOut">
              <a:rPr lang="ru-RU" smtClean="0"/>
              <a:t>19.06.2020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35D825-29F1-4638-9F07-B363177CBAD1}" type="slidenum">
              <a:rPr lang="ru-RU" smtClean="0"/>
              <a:t>‹#›</a:t>
            </a:fld>
            <a:endParaRPr lang="ru-RU"/>
          </a:p>
        </p:txBody>
      </p:sp>
    </p:spTree>
    <p:extLst>
      <p:ext uri="{BB962C8B-B14F-4D97-AF65-F5344CB8AC3E}">
        <p14:creationId xmlns:p14="http://schemas.microsoft.com/office/powerpoint/2010/main" val="2798956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6BEB34D-8830-434A-A7FE-A83CB22ED4F3}" type="datetimeFigureOut">
              <a:rPr lang="ru-RU" smtClean="0"/>
              <a:t>19.06.2020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35D825-29F1-4638-9F07-B363177CBAD1}" type="slidenum">
              <a:rPr lang="ru-RU" smtClean="0"/>
              <a:t>‹#›</a:t>
            </a:fld>
            <a:endParaRPr lang="ru-RU"/>
          </a:p>
        </p:txBody>
      </p:sp>
    </p:spTree>
    <p:extLst>
      <p:ext uri="{BB962C8B-B14F-4D97-AF65-F5344CB8AC3E}">
        <p14:creationId xmlns:p14="http://schemas.microsoft.com/office/powerpoint/2010/main" val="1859362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BEB34D-8830-434A-A7FE-A83CB22ED4F3}" type="datetimeFigureOut">
              <a:rPr lang="ru-RU" smtClean="0"/>
              <a:t>19.06.2020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5D825-29F1-4638-9F07-B363177CBAD1}" type="slidenum">
              <a:rPr lang="ru-RU" smtClean="0"/>
              <a:t>‹#›</a:t>
            </a:fld>
            <a:endParaRPr lang="ru-RU"/>
          </a:p>
        </p:txBody>
      </p:sp>
    </p:spTree>
    <p:extLst>
      <p:ext uri="{BB962C8B-B14F-4D97-AF65-F5344CB8AC3E}">
        <p14:creationId xmlns:p14="http://schemas.microsoft.com/office/powerpoint/2010/main" val="3371902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semanticsarchive.net/sub2018/Klecha.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en-US" sz="4400" b="1" dirty="0" smtClean="0"/>
              <a:t/>
            </a:r>
            <a:br>
              <a:rPr lang="en-US" sz="4400" b="1" dirty="0" smtClean="0"/>
            </a:br>
            <a:r>
              <a:rPr lang="en-US" sz="4400" b="1" dirty="0" smtClean="0"/>
              <a:t>The </a:t>
            </a:r>
            <a:r>
              <a:rPr lang="en-US" sz="4400" b="1" dirty="0"/>
              <a:t>analogues of tense interpretation in Russian embedded clauses: absolute vs. relative modality, absolute vs. relative </a:t>
            </a:r>
            <a:r>
              <a:rPr lang="en-US" sz="4400" b="1" dirty="0" smtClean="0"/>
              <a:t>aspect</a:t>
            </a:r>
            <a:endParaRPr lang="ru-RU" sz="4400" dirty="0"/>
          </a:p>
        </p:txBody>
      </p:sp>
      <p:sp>
        <p:nvSpPr>
          <p:cNvPr id="3" name="Подзаголовок 2"/>
          <p:cNvSpPr>
            <a:spLocks noGrp="1"/>
          </p:cNvSpPr>
          <p:nvPr>
            <p:ph type="subTitle" idx="1"/>
          </p:nvPr>
        </p:nvSpPr>
        <p:spPr/>
        <p:txBody>
          <a:bodyPr/>
          <a:lstStyle/>
          <a:p>
            <a:r>
              <a:rPr lang="ru-RU" sz="3000" dirty="0" smtClean="0"/>
              <a:t>Александр Летучий, НИУ ВШЭ, Москва</a:t>
            </a:r>
            <a:endParaRPr lang="en-US" sz="3000" dirty="0" smtClean="0"/>
          </a:p>
          <a:p>
            <a:r>
              <a:rPr lang="en-US" sz="3000" i="1" dirty="0" smtClean="0"/>
              <a:t>alexander.letuchiy@gmail.com</a:t>
            </a:r>
          </a:p>
          <a:p>
            <a:r>
              <a:rPr lang="en-US" dirty="0" smtClean="0"/>
              <a:t>Dialog-2020, Moscow / Online</a:t>
            </a:r>
            <a:endParaRPr lang="ru-RU" dirty="0"/>
          </a:p>
        </p:txBody>
      </p:sp>
    </p:spTree>
    <p:extLst>
      <p:ext uri="{BB962C8B-B14F-4D97-AF65-F5344CB8AC3E}">
        <p14:creationId xmlns:p14="http://schemas.microsoft.com/office/powerpoint/2010/main" val="3789269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Relative aspect: example</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ru-RU" sz="3500" i="1" dirty="0" smtClean="0"/>
              <a:t>Он иногда заходил в банк, чтобы </a:t>
            </a:r>
            <a:r>
              <a:rPr lang="ru-RU" sz="3500" b="1" i="1" dirty="0" smtClean="0"/>
              <a:t>снять</a:t>
            </a:r>
            <a:r>
              <a:rPr lang="ru-RU" sz="3500" i="1" dirty="0" smtClean="0"/>
              <a:t> деньги.</a:t>
            </a:r>
          </a:p>
          <a:p>
            <a:pPr marL="0" indent="0">
              <a:buNone/>
            </a:pPr>
            <a:r>
              <a:rPr lang="en-US" sz="3500" dirty="0" smtClean="0"/>
              <a:t>‘Sometimes he visited the bank to withdraw money.’</a:t>
            </a:r>
          </a:p>
          <a:p>
            <a:pPr marL="0" indent="0">
              <a:buNone/>
            </a:pPr>
            <a:endParaRPr lang="en-US" sz="3500" dirty="0"/>
          </a:p>
          <a:p>
            <a:pPr marL="0" indent="0">
              <a:buNone/>
            </a:pPr>
            <a:r>
              <a:rPr lang="en-US" sz="3500" dirty="0" smtClean="0"/>
              <a:t>The perfective form </a:t>
            </a:r>
            <a:r>
              <a:rPr lang="ru-RU" sz="3500" i="1" dirty="0" smtClean="0"/>
              <a:t>снять </a:t>
            </a:r>
            <a:r>
              <a:rPr lang="fr-FR" sz="3500" dirty="0" smtClean="0"/>
              <a:t>denotes a repeated situation</a:t>
            </a:r>
            <a:r>
              <a:rPr lang="en-US" sz="3500" dirty="0" smtClean="0"/>
              <a:t>.</a:t>
            </a:r>
          </a:p>
          <a:p>
            <a:pPr marL="0" indent="0">
              <a:buNone/>
            </a:pPr>
            <a:r>
              <a:rPr lang="en-US" sz="3500" dirty="0" smtClean="0"/>
              <a:t>Why the perfective form? Because its interpretation is anchored to the imperfective form </a:t>
            </a:r>
            <a:r>
              <a:rPr lang="ru-RU" sz="3500" i="1" dirty="0" smtClean="0"/>
              <a:t>заходил</a:t>
            </a:r>
            <a:r>
              <a:rPr lang="ru-RU" sz="3500" dirty="0" smtClean="0"/>
              <a:t> (</a:t>
            </a:r>
            <a:r>
              <a:rPr lang="fr-FR" sz="3500" dirty="0" smtClean="0"/>
              <a:t>one visit of the b</a:t>
            </a:r>
            <a:r>
              <a:rPr lang="en-US" sz="3500" dirty="0" err="1" smtClean="0"/>
              <a:t>ank</a:t>
            </a:r>
            <a:r>
              <a:rPr lang="en-US" sz="3500" dirty="0" smtClean="0"/>
              <a:t> = one money withdrawal).</a:t>
            </a:r>
          </a:p>
          <a:p>
            <a:pPr marL="0" indent="0">
              <a:buNone/>
            </a:pPr>
            <a:r>
              <a:rPr lang="en-US" sz="3500" dirty="0" smtClean="0"/>
              <a:t>The interpretation is based on the main situation = </a:t>
            </a:r>
            <a:r>
              <a:rPr lang="en-US" sz="3500" b="1" dirty="0" smtClean="0"/>
              <a:t>relative interpretation of aspect.</a:t>
            </a:r>
            <a:r>
              <a:rPr lang="en-US" sz="3500" dirty="0" smtClean="0"/>
              <a:t> </a:t>
            </a:r>
            <a:endParaRPr lang="fr-FR" sz="3500" dirty="0" smtClean="0"/>
          </a:p>
        </p:txBody>
      </p:sp>
    </p:spTree>
    <p:extLst>
      <p:ext uri="{BB962C8B-B14F-4D97-AF65-F5344CB8AC3E}">
        <p14:creationId xmlns:p14="http://schemas.microsoft.com/office/powerpoint/2010/main" val="1619327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Absolute aspect: example</a:t>
            </a:r>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ru-RU" sz="3500" i="1" dirty="0" smtClean="0"/>
              <a:t>Он всегда заходил к нам, когда </a:t>
            </a:r>
            <a:r>
              <a:rPr lang="ru-RU" sz="3500" b="1" i="1" dirty="0" smtClean="0"/>
              <a:t>приезжал</a:t>
            </a:r>
            <a:r>
              <a:rPr lang="ru-RU" sz="3500" i="1" dirty="0" smtClean="0"/>
              <a:t> из путешествия.</a:t>
            </a:r>
          </a:p>
          <a:p>
            <a:pPr marL="0" indent="0">
              <a:buNone/>
            </a:pPr>
            <a:r>
              <a:rPr lang="en-US" sz="3500" dirty="0" smtClean="0"/>
              <a:t>‘</a:t>
            </a:r>
            <a:r>
              <a:rPr lang="fr-FR" sz="3500" dirty="0" smtClean="0"/>
              <a:t>He </a:t>
            </a:r>
            <a:r>
              <a:rPr lang="en-US" sz="3500" dirty="0" smtClean="0"/>
              <a:t>always visited us when he was back from his travels.’</a:t>
            </a:r>
          </a:p>
          <a:p>
            <a:pPr marL="0" indent="0">
              <a:buNone/>
            </a:pPr>
            <a:endParaRPr lang="en-US" sz="3500" dirty="0"/>
          </a:p>
          <a:p>
            <a:pPr marL="0" indent="0">
              <a:buNone/>
            </a:pPr>
            <a:r>
              <a:rPr lang="en-US" sz="3500" dirty="0" smtClean="0"/>
              <a:t>The imperfective form </a:t>
            </a:r>
            <a:r>
              <a:rPr lang="ru-RU" sz="3500" i="1" dirty="0" smtClean="0"/>
              <a:t>приезжал </a:t>
            </a:r>
            <a:r>
              <a:rPr lang="fr-FR" sz="3500" dirty="0" smtClean="0"/>
              <a:t>denotes a repeated situation</a:t>
            </a:r>
            <a:r>
              <a:rPr lang="en-US" sz="3500" dirty="0" smtClean="0"/>
              <a:t>.</a:t>
            </a:r>
          </a:p>
          <a:p>
            <a:pPr marL="0" indent="0">
              <a:buNone/>
            </a:pPr>
            <a:r>
              <a:rPr lang="fr-FR" sz="3500" dirty="0" smtClean="0"/>
              <a:t>One visit of the subject corresponds to one return fro</a:t>
            </a:r>
            <a:r>
              <a:rPr lang="en-US" sz="3500" dirty="0" smtClean="0"/>
              <a:t>m a travel, but the perfective form is impossible.</a:t>
            </a:r>
          </a:p>
          <a:p>
            <a:pPr marL="0" indent="0">
              <a:buNone/>
            </a:pPr>
            <a:r>
              <a:rPr lang="en-US" sz="3500" dirty="0" smtClean="0"/>
              <a:t>The interpretation is based on the speech act. The speech act is a single situation, thus, the </a:t>
            </a:r>
            <a:r>
              <a:rPr lang="en-US" sz="3500" dirty="0" err="1" smtClean="0"/>
              <a:t>repeatedness</a:t>
            </a:r>
            <a:r>
              <a:rPr lang="en-US" sz="3500" dirty="0" smtClean="0"/>
              <a:t> of returns is marked in the imperfective form </a:t>
            </a:r>
            <a:r>
              <a:rPr lang="ru-RU" sz="3500" i="1" dirty="0" smtClean="0"/>
              <a:t>приезжал</a:t>
            </a:r>
            <a:r>
              <a:rPr lang="en-US" sz="3500" dirty="0" smtClean="0"/>
              <a:t> = </a:t>
            </a:r>
            <a:r>
              <a:rPr lang="en-US" sz="3500" b="1" dirty="0" smtClean="0"/>
              <a:t>absolute interpretation of aspect.</a:t>
            </a:r>
            <a:endParaRPr lang="en-US" sz="3500" dirty="0" smtClean="0"/>
          </a:p>
          <a:p>
            <a:pPr marL="0" indent="0">
              <a:buNone/>
            </a:pPr>
            <a:endParaRPr lang="en-US" sz="3500" dirty="0"/>
          </a:p>
          <a:p>
            <a:pPr marL="0" indent="0">
              <a:buNone/>
            </a:pPr>
            <a:endParaRPr lang="ru-RU" sz="3500" dirty="0"/>
          </a:p>
        </p:txBody>
      </p:sp>
    </p:spTree>
    <p:extLst>
      <p:ext uri="{BB962C8B-B14F-4D97-AF65-F5344CB8AC3E}">
        <p14:creationId xmlns:p14="http://schemas.microsoft.com/office/powerpoint/2010/main" val="3905014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dirty="0" smtClean="0"/>
              <a:t>Specific for aspect</a:t>
            </a:r>
            <a:r>
              <a:rPr lang="en-US" dirty="0" smtClean="0"/>
              <a:t>: </a:t>
            </a:r>
            <a:r>
              <a:rPr lang="en-US" b="1" dirty="0" smtClean="0"/>
              <a:t>the role of finiteness</a:t>
            </a:r>
            <a:endParaRPr lang="ru-RU" dirty="0"/>
          </a:p>
        </p:txBody>
      </p:sp>
      <p:sp>
        <p:nvSpPr>
          <p:cNvPr id="3" name="Объект 2"/>
          <p:cNvSpPr>
            <a:spLocks noGrp="1"/>
          </p:cNvSpPr>
          <p:nvPr>
            <p:ph idx="1"/>
          </p:nvPr>
        </p:nvSpPr>
        <p:spPr/>
        <p:txBody>
          <a:bodyPr/>
          <a:lstStyle/>
          <a:p>
            <a:r>
              <a:rPr lang="en-US" dirty="0" smtClean="0"/>
              <a:t>Tense is unmarked in Russian infinitives (contrary to infinitives in some other languages, such as Latin).</a:t>
            </a:r>
          </a:p>
          <a:p>
            <a:r>
              <a:rPr lang="en-US" dirty="0" smtClean="0"/>
              <a:t>Aspect is distinguished in infinitives. Moreover, the finiteness is relevant for the aspect interpretation:</a:t>
            </a:r>
          </a:p>
          <a:p>
            <a:pPr marL="0" indent="0">
              <a:buNone/>
            </a:pPr>
            <a:r>
              <a:rPr lang="en-US" b="1" dirty="0" smtClean="0"/>
              <a:t>Mainly relative aspect interpretation in infinitives</a:t>
            </a:r>
          </a:p>
          <a:p>
            <a:pPr marL="0" indent="0">
              <a:buNone/>
            </a:pPr>
            <a:r>
              <a:rPr lang="en-US" b="1" dirty="0" smtClean="0"/>
              <a:t>Relative and absolute aspect in finite clauses</a:t>
            </a:r>
          </a:p>
          <a:p>
            <a:pPr marL="0" indent="0">
              <a:buNone/>
            </a:pPr>
            <a:endParaRPr lang="en-US" b="1" dirty="0"/>
          </a:p>
        </p:txBody>
      </p:sp>
    </p:spTree>
    <p:extLst>
      <p:ext uri="{BB962C8B-B14F-4D97-AF65-F5344CB8AC3E}">
        <p14:creationId xmlns:p14="http://schemas.microsoft.com/office/powerpoint/2010/main" val="2731541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dirty="0"/>
              <a:t>Specific for aspect</a:t>
            </a:r>
            <a:r>
              <a:rPr lang="en-US" dirty="0"/>
              <a:t>: </a:t>
            </a:r>
            <a:r>
              <a:rPr lang="en-US" b="1" dirty="0"/>
              <a:t>the role of finiteness</a:t>
            </a:r>
            <a:endParaRPr lang="ru-RU" dirty="0"/>
          </a:p>
        </p:txBody>
      </p:sp>
      <p:sp>
        <p:nvSpPr>
          <p:cNvPr id="3" name="Объект 2"/>
          <p:cNvSpPr>
            <a:spLocks noGrp="1"/>
          </p:cNvSpPr>
          <p:nvPr>
            <p:ph idx="1"/>
          </p:nvPr>
        </p:nvSpPr>
        <p:spPr/>
        <p:txBody>
          <a:bodyPr>
            <a:normAutofit lnSpcReduction="10000"/>
          </a:bodyPr>
          <a:lstStyle/>
          <a:p>
            <a:pPr marL="0" indent="0">
              <a:buNone/>
            </a:pPr>
            <a:r>
              <a:rPr lang="ru-RU" i="1" dirty="0" smtClean="0"/>
              <a:t>После </a:t>
            </a:r>
            <a:r>
              <a:rPr lang="ru-RU" i="1" dirty="0"/>
              <a:t>того как </a:t>
            </a:r>
            <a:r>
              <a:rPr lang="ru-RU" b="1" i="1" dirty="0"/>
              <a:t>проходило</a:t>
            </a:r>
            <a:r>
              <a:rPr lang="ru-RU" i="1" dirty="0"/>
              <a:t> первое потрясение, начинались крики, ахи, визг, прыганье, хлопанье в ладоши.</a:t>
            </a:r>
            <a:r>
              <a:rPr lang="ru-RU" dirty="0"/>
              <a:t> [Е. </a:t>
            </a:r>
            <a:r>
              <a:rPr lang="ru-RU" dirty="0" err="1"/>
              <a:t>Душечкина</a:t>
            </a:r>
            <a:r>
              <a:rPr lang="ru-RU" dirty="0"/>
              <a:t>, Л. </a:t>
            </a:r>
            <a:r>
              <a:rPr lang="ru-RU" dirty="0" err="1"/>
              <a:t>Берсенева</a:t>
            </a:r>
            <a:r>
              <a:rPr lang="ru-RU" dirty="0"/>
              <a:t>. Три века русской елки // «Наука и жизнь», 2007</a:t>
            </a:r>
            <a:r>
              <a:rPr lang="ru-RU" dirty="0" smtClean="0"/>
              <a:t>]</a:t>
            </a:r>
            <a:r>
              <a:rPr lang="en-US" dirty="0" smtClean="0"/>
              <a:t> </a:t>
            </a:r>
            <a:r>
              <a:rPr lang="en-US" b="1" dirty="0" smtClean="0"/>
              <a:t>– absolute IPF</a:t>
            </a:r>
            <a:endParaRPr lang="ru-RU" dirty="0"/>
          </a:p>
          <a:p>
            <a:pPr marL="0" indent="0">
              <a:buNone/>
            </a:pPr>
            <a:r>
              <a:rPr lang="ru-RU" i="1" dirty="0" smtClean="0"/>
              <a:t>И </a:t>
            </a:r>
            <a:r>
              <a:rPr lang="ru-RU" i="1" dirty="0"/>
              <a:t>не забывайте вытирать ноги перед тем, как </a:t>
            </a:r>
            <a:r>
              <a:rPr lang="ru-RU" b="1" i="1" dirty="0"/>
              <a:t>входите</a:t>
            </a:r>
            <a:r>
              <a:rPr lang="ru-RU" i="1" dirty="0"/>
              <a:t> в квартиру после прогулки. Территории наших парков и скверов сейчас, как бы выразиться помягче… В общем земля там― дерьмо собачье.</a:t>
            </a:r>
            <a:r>
              <a:rPr lang="ru-RU" dirty="0"/>
              <a:t> [ Паразиты из песочницы // Комсомольская правда, 2006.04.11</a:t>
            </a:r>
            <a:r>
              <a:rPr lang="ru-RU" dirty="0" smtClean="0"/>
              <a:t>]</a:t>
            </a:r>
            <a:r>
              <a:rPr lang="en-US" dirty="0" smtClean="0"/>
              <a:t> (</a:t>
            </a:r>
            <a:r>
              <a:rPr lang="fr-FR" dirty="0" smtClean="0"/>
              <a:t>vs</a:t>
            </a:r>
            <a:r>
              <a:rPr lang="en-US" dirty="0" smtClean="0"/>
              <a:t>. </a:t>
            </a:r>
            <a:r>
              <a:rPr lang="ru-RU" b="1" i="1" dirty="0" smtClean="0"/>
              <a:t>войти, *</a:t>
            </a:r>
            <a:r>
              <a:rPr lang="ru-RU" b="1" i="1" dirty="0" smtClean="0"/>
              <a:t>входить</a:t>
            </a:r>
            <a:r>
              <a:rPr lang="ru-RU" b="1" dirty="0" smtClean="0"/>
              <a:t>)</a:t>
            </a:r>
            <a:r>
              <a:rPr lang="ru-RU" dirty="0" smtClean="0"/>
              <a:t> – </a:t>
            </a:r>
            <a:r>
              <a:rPr lang="en-US" b="1" dirty="0" smtClean="0"/>
              <a:t>absolute IPF</a:t>
            </a:r>
            <a:endParaRPr lang="ru-RU" b="1" dirty="0"/>
          </a:p>
          <a:p>
            <a:pPr marL="0" indent="0">
              <a:buNone/>
            </a:pPr>
            <a:r>
              <a:rPr lang="ru-RU" i="1" dirty="0" smtClean="0"/>
              <a:t>Почему </a:t>
            </a:r>
            <a:r>
              <a:rPr lang="ru-RU" i="1" dirty="0"/>
              <a:t>ты снимаешь штаны перед тем, как </a:t>
            </a:r>
            <a:r>
              <a:rPr lang="ru-RU" b="1" i="1" dirty="0"/>
              <a:t>включить</a:t>
            </a:r>
            <a:r>
              <a:rPr lang="ru-RU" i="1" dirty="0"/>
              <a:t> ноутбук?</a:t>
            </a:r>
            <a:r>
              <a:rPr lang="ru-RU" dirty="0"/>
              <a:t> [Евгения </a:t>
            </a:r>
            <a:r>
              <a:rPr lang="ru-RU" dirty="0" err="1"/>
              <a:t>Горац</a:t>
            </a:r>
            <a:r>
              <a:rPr lang="ru-RU" dirty="0"/>
              <a:t>. Энтони // «Сибирские огни», 2012</a:t>
            </a:r>
            <a:r>
              <a:rPr lang="ru-RU" dirty="0" smtClean="0"/>
              <a:t>]</a:t>
            </a:r>
            <a:r>
              <a:rPr lang="en-US" dirty="0" smtClean="0"/>
              <a:t> – </a:t>
            </a:r>
            <a:r>
              <a:rPr lang="en-US" b="1" dirty="0" smtClean="0"/>
              <a:t>relative PF</a:t>
            </a:r>
            <a:endParaRPr lang="ru-RU" dirty="0"/>
          </a:p>
          <a:p>
            <a:endParaRPr lang="ru-RU" dirty="0"/>
          </a:p>
        </p:txBody>
      </p:sp>
    </p:spTree>
    <p:extLst>
      <p:ext uri="{BB962C8B-B14F-4D97-AF65-F5344CB8AC3E}">
        <p14:creationId xmlns:p14="http://schemas.microsoft.com/office/powerpoint/2010/main" val="1277817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dirty="0"/>
              <a:t>Specific for aspect</a:t>
            </a:r>
            <a:r>
              <a:rPr lang="en-US" dirty="0"/>
              <a:t>: </a:t>
            </a:r>
            <a:r>
              <a:rPr lang="en-US" b="1" dirty="0"/>
              <a:t>the role of finiteness</a:t>
            </a:r>
            <a:endParaRPr lang="ru-RU" dirty="0"/>
          </a:p>
        </p:txBody>
      </p:sp>
      <p:sp>
        <p:nvSpPr>
          <p:cNvPr id="3" name="Объект 2"/>
          <p:cNvSpPr>
            <a:spLocks noGrp="1"/>
          </p:cNvSpPr>
          <p:nvPr>
            <p:ph idx="1"/>
          </p:nvPr>
        </p:nvSpPr>
        <p:spPr/>
        <p:txBody>
          <a:bodyPr/>
          <a:lstStyle/>
          <a:p>
            <a:r>
              <a:rPr lang="en-US" dirty="0" smtClean="0"/>
              <a:t>For purpose clauses, the situation is more complicated.</a:t>
            </a:r>
            <a:r>
              <a:rPr lang="ru-RU" dirty="0" smtClean="0"/>
              <a:t> </a:t>
            </a:r>
            <a:r>
              <a:rPr lang="en-US" dirty="0" smtClean="0"/>
              <a:t>Both </a:t>
            </a:r>
            <a:r>
              <a:rPr lang="en-US" dirty="0" err="1" smtClean="0"/>
              <a:t>interpetations</a:t>
            </a:r>
            <a:r>
              <a:rPr lang="en-US" dirty="0" smtClean="0"/>
              <a:t> are possible both in finite and non-finite clauses.</a:t>
            </a:r>
          </a:p>
          <a:p>
            <a:endParaRPr lang="en-US" dirty="0"/>
          </a:p>
          <a:p>
            <a:pPr marL="0" indent="0">
              <a:buNone/>
            </a:pPr>
            <a:r>
              <a:rPr lang="ru-RU" i="1" dirty="0" smtClean="0"/>
              <a:t>Он часто приходил, чтобы его полечили / лечили.</a:t>
            </a:r>
          </a:p>
          <a:p>
            <a:pPr marL="0" indent="0">
              <a:buNone/>
            </a:pPr>
            <a:r>
              <a:rPr lang="ru-RU" i="1" dirty="0" smtClean="0"/>
              <a:t>Он часто приходил, чтобы полечиться /лечиться. </a:t>
            </a:r>
            <a:endParaRPr lang="ru-RU" i="1" dirty="0"/>
          </a:p>
        </p:txBody>
      </p:sp>
    </p:spTree>
    <p:extLst>
      <p:ext uri="{BB962C8B-B14F-4D97-AF65-F5344CB8AC3E}">
        <p14:creationId xmlns:p14="http://schemas.microsoft.com/office/powerpoint/2010/main" val="2322070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dirty="0" smtClean="0"/>
              <a:t>Absolute and relative mood </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fr-FR" sz="3500" dirty="0"/>
              <a:t>E</a:t>
            </a:r>
            <a:r>
              <a:rPr lang="fr-FR" sz="3500" dirty="0" smtClean="0"/>
              <a:t>pistemic vs. deontic modality (Plungian &amp; van der Auwera </a:t>
            </a:r>
            <a:r>
              <a:rPr lang="fr-FR" sz="3500" dirty="0" smtClean="0"/>
              <a:t>1998</a:t>
            </a:r>
            <a:r>
              <a:rPr lang="ru-RU" sz="3500" dirty="0" smtClean="0"/>
              <a:t>, </a:t>
            </a:r>
            <a:r>
              <a:rPr lang="en-US" sz="3500" dirty="0" err="1" smtClean="0"/>
              <a:t>Paducheva</a:t>
            </a:r>
            <a:r>
              <a:rPr lang="en-US" sz="3500" dirty="0" smtClean="0"/>
              <a:t> 2014</a:t>
            </a:r>
            <a:r>
              <a:rPr lang="fr-FR" sz="3500" dirty="0" smtClean="0"/>
              <a:t>):</a:t>
            </a:r>
          </a:p>
          <a:p>
            <a:pPr marL="0" indent="0">
              <a:buNone/>
            </a:pPr>
            <a:r>
              <a:rPr lang="fr-FR" sz="3500" b="1" i="1" u="sng" dirty="0" smtClean="0"/>
              <a:t>epistemic</a:t>
            </a:r>
            <a:r>
              <a:rPr lang="fr-FR" sz="3500" b="1" dirty="0" smtClean="0"/>
              <a:t> </a:t>
            </a:r>
            <a:r>
              <a:rPr lang="fr-FR" sz="3500" dirty="0" smtClean="0"/>
              <a:t>– relations between the situation and the real world (high and low probability, reality / non-reality);</a:t>
            </a:r>
          </a:p>
          <a:p>
            <a:pPr marL="0" indent="0">
              <a:buNone/>
            </a:pPr>
            <a:r>
              <a:rPr lang="fr-FR" sz="3500" b="1" dirty="0" smtClean="0"/>
              <a:t>ontological – </a:t>
            </a:r>
            <a:r>
              <a:rPr lang="fr-FR" sz="3500" dirty="0" smtClean="0"/>
              <a:t>relations between the situation and the participant’s properties </a:t>
            </a:r>
            <a:r>
              <a:rPr lang="en-US" sz="3500" dirty="0" smtClean="0"/>
              <a:t>(e.g., intellectual abilities, strength, size, etc.);</a:t>
            </a:r>
            <a:endParaRPr lang="fr-FR" sz="3500" b="1" dirty="0" smtClean="0"/>
          </a:p>
          <a:p>
            <a:pPr marL="0" indent="0">
              <a:buNone/>
            </a:pPr>
            <a:r>
              <a:rPr lang="fr-FR" sz="3500" b="1" dirty="0" smtClean="0"/>
              <a:t>deontic – </a:t>
            </a:r>
            <a:r>
              <a:rPr lang="fr-FR" sz="3500" dirty="0" smtClean="0"/>
              <a:t>relations between the situation and controlling</a:t>
            </a:r>
            <a:r>
              <a:rPr lang="fr-FR" sz="3500" b="1" dirty="0" smtClean="0"/>
              <a:t> </a:t>
            </a:r>
            <a:r>
              <a:rPr lang="en-US" sz="3500" dirty="0" smtClean="0"/>
              <a:t>participants or forces (e.g., prohibition, permission, etc.).</a:t>
            </a:r>
          </a:p>
          <a:p>
            <a:pPr marL="0" indent="0">
              <a:buNone/>
            </a:pPr>
            <a:endParaRPr lang="en-US" sz="3500" dirty="0"/>
          </a:p>
          <a:p>
            <a:pPr marL="0" indent="0">
              <a:buNone/>
            </a:pPr>
            <a:r>
              <a:rPr lang="en-US" sz="3500" dirty="0" smtClean="0"/>
              <a:t>In what follows, I consider</a:t>
            </a:r>
            <a:r>
              <a:rPr lang="fr-FR" sz="3500" dirty="0"/>
              <a:t> </a:t>
            </a:r>
            <a:r>
              <a:rPr lang="fr-FR" sz="3500" dirty="0" smtClean="0"/>
              <a:t>the use of</a:t>
            </a:r>
            <a:r>
              <a:rPr lang="en-US" sz="3500" dirty="0" smtClean="0"/>
              <a:t> Russian subjunctive mood.</a:t>
            </a:r>
            <a:endParaRPr lang="ru-RU" sz="3500" dirty="0"/>
          </a:p>
        </p:txBody>
      </p:sp>
    </p:spTree>
    <p:extLst>
      <p:ext uri="{BB962C8B-B14F-4D97-AF65-F5344CB8AC3E}">
        <p14:creationId xmlns:p14="http://schemas.microsoft.com/office/powerpoint/2010/main" val="2265138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Subjunctive mood as an epistemic marker</a:t>
            </a:r>
            <a:endParaRPr lang="ru-RU" dirty="0"/>
          </a:p>
        </p:txBody>
      </p:sp>
      <p:sp>
        <p:nvSpPr>
          <p:cNvPr id="3" name="Объект 2"/>
          <p:cNvSpPr>
            <a:spLocks noGrp="1"/>
          </p:cNvSpPr>
          <p:nvPr>
            <p:ph idx="1"/>
          </p:nvPr>
        </p:nvSpPr>
        <p:spPr/>
        <p:txBody>
          <a:bodyPr>
            <a:normAutofit lnSpcReduction="10000"/>
          </a:bodyPr>
          <a:lstStyle/>
          <a:p>
            <a:pPr marL="0" indent="0">
              <a:buNone/>
            </a:pPr>
            <a:r>
              <a:rPr lang="en-US" dirty="0" err="1" smtClean="0"/>
              <a:t>Dobrushina</a:t>
            </a:r>
            <a:r>
              <a:rPr lang="en-US" dirty="0" smtClean="0"/>
              <a:t> (2010, 2012, 2016): several uses of subjunctive:</a:t>
            </a:r>
          </a:p>
          <a:p>
            <a:pPr marL="0" indent="0">
              <a:buNone/>
            </a:pPr>
            <a:endParaRPr lang="en-US" dirty="0"/>
          </a:p>
          <a:p>
            <a:pPr marL="0" indent="0">
              <a:buNone/>
            </a:pPr>
            <a:r>
              <a:rPr lang="en-US" dirty="0" smtClean="0"/>
              <a:t>With matrix verbs with epistemic + purpose-like / </a:t>
            </a:r>
            <a:r>
              <a:rPr lang="en-US" dirty="0" err="1" smtClean="0"/>
              <a:t>irreal</a:t>
            </a:r>
            <a:r>
              <a:rPr lang="en-US" dirty="0" smtClean="0"/>
              <a:t> meaning:</a:t>
            </a:r>
          </a:p>
          <a:p>
            <a:pPr marL="0" indent="0">
              <a:buNone/>
            </a:pPr>
            <a:r>
              <a:rPr lang="ru-RU" i="1" dirty="0" smtClean="0"/>
              <a:t>Я хочу, чтобы ты приехал.</a:t>
            </a:r>
          </a:p>
          <a:p>
            <a:pPr marL="0" indent="0">
              <a:buNone/>
            </a:pPr>
            <a:r>
              <a:rPr lang="ru-RU" i="1" dirty="0" smtClean="0"/>
              <a:t>Меня попросили, чтобы я перезвонил.</a:t>
            </a:r>
          </a:p>
          <a:p>
            <a:pPr marL="0" indent="0">
              <a:buNone/>
            </a:pPr>
            <a:endParaRPr lang="ru-RU" i="1" dirty="0"/>
          </a:p>
          <a:p>
            <a:pPr marL="0" indent="0">
              <a:buNone/>
            </a:pPr>
            <a:r>
              <a:rPr lang="en-US" dirty="0" smtClean="0"/>
              <a:t>In conditional contexts:</a:t>
            </a:r>
          </a:p>
          <a:p>
            <a:pPr marL="0" indent="0">
              <a:buNone/>
            </a:pPr>
            <a:r>
              <a:rPr lang="ru-RU" i="1" dirty="0" smtClean="0"/>
              <a:t>Если будет дождь, мы долго не прогуляем.</a:t>
            </a:r>
          </a:p>
          <a:p>
            <a:pPr marL="0" indent="0">
              <a:buNone/>
            </a:pPr>
            <a:r>
              <a:rPr lang="ru-RU" i="1" dirty="0" smtClean="0"/>
              <a:t>Если бы я не спохватился, студенты остались бы без оценок. </a:t>
            </a:r>
            <a:endParaRPr lang="ru-RU" i="1" dirty="0"/>
          </a:p>
        </p:txBody>
      </p:sp>
    </p:spTree>
    <p:extLst>
      <p:ext uri="{BB962C8B-B14F-4D97-AF65-F5344CB8AC3E}">
        <p14:creationId xmlns:p14="http://schemas.microsoft.com/office/powerpoint/2010/main" val="4060503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Absolute and relative mood </a:t>
            </a:r>
            <a:endParaRPr lang="ru-RU" dirty="0"/>
          </a:p>
        </p:txBody>
      </p:sp>
      <p:sp>
        <p:nvSpPr>
          <p:cNvPr id="3" name="Объект 2"/>
          <p:cNvSpPr>
            <a:spLocks noGrp="1"/>
          </p:cNvSpPr>
          <p:nvPr>
            <p:ph idx="1"/>
          </p:nvPr>
        </p:nvSpPr>
        <p:spPr/>
        <p:txBody>
          <a:bodyPr/>
          <a:lstStyle/>
          <a:p>
            <a:pPr marL="0" indent="0">
              <a:buNone/>
            </a:pPr>
            <a:r>
              <a:rPr lang="fr-FR" dirty="0" smtClean="0"/>
              <a:t>I adopt Kratzer’s (1981) theory that modal elements postulate possible world</a:t>
            </a:r>
            <a:r>
              <a:rPr lang="en-US" dirty="0" smtClean="0"/>
              <a:t>s.</a:t>
            </a:r>
          </a:p>
          <a:p>
            <a:pPr marL="0" indent="0">
              <a:buNone/>
            </a:pPr>
            <a:r>
              <a:rPr lang="ru-RU" i="1" dirty="0" smtClean="0"/>
              <a:t>Я хочу поесть / чтобы вы поели.</a:t>
            </a:r>
          </a:p>
          <a:p>
            <a:pPr marL="0" indent="0">
              <a:buNone/>
            </a:pPr>
            <a:r>
              <a:rPr lang="ru-RU" i="1" dirty="0" smtClean="0"/>
              <a:t>хочу </a:t>
            </a:r>
            <a:r>
              <a:rPr lang="ru-RU" dirty="0" smtClean="0"/>
              <a:t>= </a:t>
            </a:r>
            <a:r>
              <a:rPr lang="fr-FR" dirty="0"/>
              <a:t>a</a:t>
            </a:r>
            <a:r>
              <a:rPr lang="fr-FR" dirty="0" smtClean="0"/>
              <a:t> </a:t>
            </a:r>
            <a:r>
              <a:rPr lang="en-US" dirty="0" smtClean="0"/>
              <a:t>real world situation</a:t>
            </a:r>
          </a:p>
          <a:p>
            <a:pPr marL="0" indent="0">
              <a:buNone/>
            </a:pPr>
            <a:r>
              <a:rPr lang="ru-RU" i="1" dirty="0" smtClean="0"/>
              <a:t>поесть</a:t>
            </a:r>
            <a:r>
              <a:rPr lang="en-US" i="1" dirty="0" smtClean="0"/>
              <a:t> </a:t>
            </a:r>
            <a:r>
              <a:rPr lang="ru-RU" i="1" dirty="0" smtClean="0"/>
              <a:t>/ чтобы вы поели </a:t>
            </a:r>
            <a:r>
              <a:rPr lang="ru-RU" dirty="0" smtClean="0"/>
              <a:t>= </a:t>
            </a:r>
            <a:r>
              <a:rPr lang="fr-FR" dirty="0" smtClean="0"/>
              <a:t>a situation in a possible </a:t>
            </a:r>
            <a:r>
              <a:rPr lang="en-US" dirty="0" smtClean="0"/>
              <a:t>world</a:t>
            </a:r>
          </a:p>
          <a:p>
            <a:pPr marL="0" indent="0">
              <a:buNone/>
            </a:pPr>
            <a:endParaRPr lang="en-US" i="1" dirty="0"/>
          </a:p>
          <a:p>
            <a:pPr marL="0" indent="0">
              <a:buNone/>
            </a:pPr>
            <a:endParaRPr lang="ru-RU" dirty="0"/>
          </a:p>
        </p:txBody>
      </p:sp>
    </p:spTree>
    <p:extLst>
      <p:ext uri="{BB962C8B-B14F-4D97-AF65-F5344CB8AC3E}">
        <p14:creationId xmlns:p14="http://schemas.microsoft.com/office/powerpoint/2010/main" val="4270538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Absolute and relative </a:t>
            </a:r>
            <a:r>
              <a:rPr lang="en-US" b="1" dirty="0" smtClean="0"/>
              <a:t>mood</a:t>
            </a:r>
            <a:endParaRPr lang="ru-RU" b="1" dirty="0"/>
          </a:p>
        </p:txBody>
      </p:sp>
      <p:sp>
        <p:nvSpPr>
          <p:cNvPr id="3" name="Объект 2"/>
          <p:cNvSpPr>
            <a:spLocks noGrp="1"/>
          </p:cNvSpPr>
          <p:nvPr>
            <p:ph idx="1"/>
          </p:nvPr>
        </p:nvSpPr>
        <p:spPr/>
        <p:txBody>
          <a:bodyPr>
            <a:normAutofit/>
          </a:bodyPr>
          <a:lstStyle/>
          <a:p>
            <a:r>
              <a:rPr lang="fr-FR" sz="3000" dirty="0"/>
              <a:t>Absolute interpretation of aspect: the </a:t>
            </a:r>
            <a:r>
              <a:rPr lang="fr-FR" sz="3000" dirty="0" smtClean="0"/>
              <a:t>mood </a:t>
            </a:r>
            <a:r>
              <a:rPr lang="fr-FR" sz="3000" dirty="0"/>
              <a:t>of the verb in the embedded clause is chosen based on the characteristics of speech act (which is one situation with the process properties).</a:t>
            </a:r>
          </a:p>
          <a:p>
            <a:endParaRPr lang="fr-FR" sz="3000" dirty="0"/>
          </a:p>
          <a:p>
            <a:r>
              <a:rPr lang="fr-FR" sz="3000" dirty="0"/>
              <a:t>Relative intepretation of aspect: the </a:t>
            </a:r>
            <a:r>
              <a:rPr lang="fr-FR" sz="3000" dirty="0" smtClean="0"/>
              <a:t>mood </a:t>
            </a:r>
            <a:r>
              <a:rPr lang="fr-FR" sz="3000" dirty="0"/>
              <a:t>of the </a:t>
            </a:r>
            <a:r>
              <a:rPr lang="fr-FR" sz="3000" dirty="0" smtClean="0"/>
              <a:t>verb in the embedded clause </a:t>
            </a:r>
            <a:r>
              <a:rPr lang="fr-FR" sz="3000" dirty="0"/>
              <a:t>is </a:t>
            </a:r>
            <a:r>
              <a:rPr lang="fr-FR" sz="3000" dirty="0" smtClean="0"/>
              <a:t>chosen </a:t>
            </a:r>
            <a:r>
              <a:rPr lang="fr-FR" sz="3000" dirty="0"/>
              <a:t>based on the characteristics of the main situation.</a:t>
            </a:r>
            <a:endParaRPr lang="ru-RU" sz="3000" dirty="0"/>
          </a:p>
        </p:txBody>
      </p:sp>
    </p:spTree>
    <p:extLst>
      <p:ext uri="{BB962C8B-B14F-4D97-AF65-F5344CB8AC3E}">
        <p14:creationId xmlns:p14="http://schemas.microsoft.com/office/powerpoint/2010/main" val="2316195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Relative mood: example</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ru-RU" sz="3500" i="1" dirty="0"/>
              <a:t>Маруся даже прикрыла его рукой ― чтобы, если все-таки </a:t>
            </a:r>
            <a:r>
              <a:rPr lang="ru-RU" sz="3500" i="1" u="sng" dirty="0"/>
              <a:t>вывалится</a:t>
            </a:r>
            <a:r>
              <a:rPr lang="ru-RU" sz="3500" i="1" dirty="0"/>
              <a:t>, не </a:t>
            </a:r>
            <a:r>
              <a:rPr lang="ru-RU" sz="3500" b="1" i="1" dirty="0"/>
              <a:t>потерялся</a:t>
            </a:r>
            <a:r>
              <a:rPr lang="ru-RU" sz="3500" i="1" dirty="0"/>
              <a:t> в траве.</a:t>
            </a:r>
            <a:r>
              <a:rPr lang="ru-RU" sz="3500" dirty="0"/>
              <a:t> [Полина Волошина, Евгений Кульков. Маруся (2009</a:t>
            </a:r>
            <a:r>
              <a:rPr lang="ru-RU" sz="3500" dirty="0" smtClean="0"/>
              <a:t>)]</a:t>
            </a:r>
          </a:p>
          <a:p>
            <a:pPr marL="0" indent="0">
              <a:buNone/>
            </a:pPr>
            <a:endParaRPr lang="ru-RU" sz="3500" dirty="0"/>
          </a:p>
          <a:p>
            <a:pPr marL="0" indent="0">
              <a:buNone/>
            </a:pPr>
            <a:r>
              <a:rPr lang="fr-FR" sz="3500" dirty="0" smtClean="0"/>
              <a:t>Both the situation </a:t>
            </a:r>
            <a:r>
              <a:rPr lang="ru-RU" sz="3500" i="1" dirty="0" smtClean="0"/>
              <a:t>вывалится </a:t>
            </a:r>
            <a:r>
              <a:rPr lang="en-US" sz="3500" dirty="0" smtClean="0"/>
              <a:t>and the situation </a:t>
            </a:r>
            <a:r>
              <a:rPr lang="ru-RU" sz="3500" i="1" dirty="0" smtClean="0"/>
              <a:t>потерялся </a:t>
            </a:r>
            <a:r>
              <a:rPr lang="fr-FR" sz="3500" dirty="0" smtClean="0"/>
              <a:t>belong to the possible </a:t>
            </a:r>
            <a:r>
              <a:rPr lang="en-US" sz="3500" dirty="0" smtClean="0"/>
              <a:t>(</a:t>
            </a:r>
            <a:r>
              <a:rPr lang="en-US" sz="3500" dirty="0" err="1" smtClean="0"/>
              <a:t>irreal</a:t>
            </a:r>
            <a:r>
              <a:rPr lang="en-US" sz="3500" dirty="0" smtClean="0"/>
              <a:t>) world. However, only on </a:t>
            </a:r>
            <a:r>
              <a:rPr lang="ru-RU" sz="3500" i="1" dirty="0" smtClean="0"/>
              <a:t>потерялся</a:t>
            </a:r>
            <a:r>
              <a:rPr lang="ru-RU" sz="3500" dirty="0" smtClean="0"/>
              <a:t> (+ </a:t>
            </a:r>
            <a:r>
              <a:rPr lang="ru-RU" sz="3500" i="1" dirty="0" smtClean="0"/>
              <a:t>чтобы</a:t>
            </a:r>
            <a:r>
              <a:rPr lang="ru-RU" sz="3500" dirty="0" smtClean="0"/>
              <a:t>) </a:t>
            </a:r>
            <a:r>
              <a:rPr lang="en-US" sz="3500" dirty="0" smtClean="0"/>
              <a:t>subjunctive is used. </a:t>
            </a:r>
            <a:r>
              <a:rPr lang="ru-RU" sz="3500" i="1" dirty="0" smtClean="0"/>
              <a:t>Вывалится </a:t>
            </a:r>
            <a:r>
              <a:rPr lang="fr-FR" sz="3500" dirty="0" smtClean="0"/>
              <a:t>i</a:t>
            </a:r>
            <a:r>
              <a:rPr lang="en-US" sz="3500" dirty="0" smtClean="0"/>
              <a:t>s in the indicative mood because it is in the same world as </a:t>
            </a:r>
            <a:r>
              <a:rPr lang="ru-RU" sz="3500" i="1" dirty="0" smtClean="0"/>
              <a:t>потерялся </a:t>
            </a:r>
            <a:r>
              <a:rPr lang="ru-RU" sz="3500" b="1" dirty="0" smtClean="0"/>
              <a:t>(</a:t>
            </a:r>
            <a:r>
              <a:rPr lang="fr-FR" sz="3500" b="1" dirty="0" smtClean="0"/>
              <a:t>relativ</a:t>
            </a:r>
            <a:r>
              <a:rPr lang="en-US" sz="3500" b="1" dirty="0" smtClean="0"/>
              <a:t>e mood interpretation, based on the main situation</a:t>
            </a:r>
            <a:r>
              <a:rPr lang="ru-RU" sz="3500" b="1" dirty="0" smtClean="0"/>
              <a:t>)</a:t>
            </a:r>
            <a:r>
              <a:rPr lang="en-US" sz="3500" b="1" dirty="0" smtClean="0"/>
              <a:t>.</a:t>
            </a:r>
            <a:endParaRPr lang="fr-FR" sz="3500" b="1" dirty="0" smtClean="0"/>
          </a:p>
        </p:txBody>
      </p:sp>
    </p:spTree>
    <p:extLst>
      <p:ext uri="{BB962C8B-B14F-4D97-AF65-F5344CB8AC3E}">
        <p14:creationId xmlns:p14="http://schemas.microsoft.com/office/powerpoint/2010/main" val="1928521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Absolute and relative tense interpretation</a:t>
            </a:r>
            <a:endParaRPr lang="ru-RU" dirty="0"/>
          </a:p>
        </p:txBody>
      </p:sp>
      <p:sp>
        <p:nvSpPr>
          <p:cNvPr id="3" name="Объект 2"/>
          <p:cNvSpPr>
            <a:spLocks noGrp="1"/>
          </p:cNvSpPr>
          <p:nvPr>
            <p:ph idx="1"/>
          </p:nvPr>
        </p:nvSpPr>
        <p:spPr/>
        <p:txBody>
          <a:bodyPr/>
          <a:lstStyle/>
          <a:p>
            <a:r>
              <a:rPr lang="en-US" sz="3500" dirty="0" smtClean="0"/>
              <a:t>The category of </a:t>
            </a:r>
            <a:r>
              <a:rPr lang="en-US" sz="3500" b="1" dirty="0" smtClean="0"/>
              <a:t>tense</a:t>
            </a:r>
            <a:r>
              <a:rPr lang="en-US" sz="3500" dirty="0" smtClean="0"/>
              <a:t> requires an ‘anchor’: the reference point that the event is linked to.</a:t>
            </a:r>
          </a:p>
          <a:p>
            <a:r>
              <a:rPr lang="en-US" sz="3500" dirty="0" smtClean="0"/>
              <a:t>This notion is most important for tense marking in embedded clauses.</a:t>
            </a:r>
          </a:p>
          <a:p>
            <a:r>
              <a:rPr lang="en-US" sz="3500" dirty="0" smtClean="0"/>
              <a:t>Most frequent anchors are moment of speech (</a:t>
            </a:r>
            <a:r>
              <a:rPr lang="en-US" sz="3500" b="1" dirty="0" smtClean="0"/>
              <a:t>absolute interpretation</a:t>
            </a:r>
            <a:r>
              <a:rPr lang="en-US" sz="3500" dirty="0" smtClean="0"/>
              <a:t>) and main event (event in the main clause) </a:t>
            </a:r>
            <a:r>
              <a:rPr lang="en-US" sz="3500" b="1" dirty="0" smtClean="0"/>
              <a:t>(relative interpretation) </a:t>
            </a:r>
            <a:r>
              <a:rPr lang="en-US" sz="3500" dirty="0" smtClean="0"/>
              <a:t>(see </a:t>
            </a:r>
            <a:r>
              <a:rPr lang="en-US" sz="3500" dirty="0" err="1" smtClean="0"/>
              <a:t>Barentsen</a:t>
            </a:r>
            <a:r>
              <a:rPr lang="en-US" sz="3500" dirty="0" smtClean="0"/>
              <a:t> 1996, </a:t>
            </a:r>
            <a:r>
              <a:rPr lang="fr-FR" sz="3500" dirty="0" smtClean="0"/>
              <a:t>Kho</a:t>
            </a:r>
            <a:r>
              <a:rPr lang="en-US" sz="3500" dirty="0" err="1" smtClean="0"/>
              <a:t>mitsevich</a:t>
            </a:r>
            <a:r>
              <a:rPr lang="en-US" sz="3500" dirty="0" smtClean="0"/>
              <a:t> 2007, </a:t>
            </a:r>
            <a:r>
              <a:rPr lang="en-US" sz="3500" dirty="0" smtClean="0"/>
              <a:t>Say </a:t>
            </a:r>
            <a:r>
              <a:rPr lang="en-US" sz="3500" dirty="0" smtClean="0"/>
              <a:t>2016, </a:t>
            </a:r>
            <a:r>
              <a:rPr lang="en-US" sz="3500" dirty="0" err="1" smtClean="0"/>
              <a:t>Letuchiy</a:t>
            </a:r>
            <a:r>
              <a:rPr lang="en-US" sz="3500" dirty="0" smtClean="0"/>
              <a:t> </a:t>
            </a:r>
            <a:r>
              <a:rPr lang="en-US" sz="3500" dirty="0" smtClean="0"/>
              <a:t>201</a:t>
            </a:r>
            <a:r>
              <a:rPr lang="ru-RU" sz="3500" dirty="0"/>
              <a:t>6</a:t>
            </a:r>
            <a:r>
              <a:rPr lang="en-US" sz="3500" dirty="0" smtClean="0"/>
              <a:t>)</a:t>
            </a:r>
            <a:r>
              <a:rPr lang="en-US" sz="3500" b="1" dirty="0" smtClean="0"/>
              <a:t>.</a:t>
            </a:r>
            <a:endParaRPr lang="en-US" sz="3500" b="1" dirty="0" smtClean="0"/>
          </a:p>
          <a:p>
            <a:endParaRPr lang="en-US" dirty="0" smtClean="0"/>
          </a:p>
        </p:txBody>
      </p:sp>
    </p:spTree>
    <p:extLst>
      <p:ext uri="{BB962C8B-B14F-4D97-AF65-F5344CB8AC3E}">
        <p14:creationId xmlns:p14="http://schemas.microsoft.com/office/powerpoint/2010/main" val="15687508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Absolute mood: example</a:t>
            </a:r>
            <a:endParaRPr lang="ru-RU" dirty="0"/>
          </a:p>
        </p:txBody>
      </p:sp>
      <p:sp>
        <p:nvSpPr>
          <p:cNvPr id="3" name="Объект 2"/>
          <p:cNvSpPr>
            <a:spLocks noGrp="1"/>
          </p:cNvSpPr>
          <p:nvPr>
            <p:ph idx="1"/>
          </p:nvPr>
        </p:nvSpPr>
        <p:spPr/>
        <p:txBody>
          <a:bodyPr>
            <a:noAutofit/>
          </a:bodyPr>
          <a:lstStyle/>
          <a:p>
            <a:pPr marL="0" indent="0">
              <a:buNone/>
            </a:pPr>
            <a:r>
              <a:rPr lang="ru-RU" sz="3000" i="1" dirty="0" smtClean="0"/>
              <a:t>В </a:t>
            </a:r>
            <a:r>
              <a:rPr lang="ru-RU" sz="3000" i="1" dirty="0"/>
              <a:t>глубине души я всегда хотела, </a:t>
            </a:r>
            <a:r>
              <a:rPr lang="ru-RU" sz="3000" i="1" u="sng" dirty="0"/>
              <a:t>чтобы</a:t>
            </a:r>
            <a:r>
              <a:rPr lang="ru-RU" sz="3000" i="1" dirty="0"/>
              <a:t> </a:t>
            </a:r>
            <a:r>
              <a:rPr lang="ru-RU" sz="3000" i="1" u="sng" dirty="0"/>
              <a:t>настал</a:t>
            </a:r>
            <a:r>
              <a:rPr lang="ru-RU" sz="3000" i="1" dirty="0"/>
              <a:t> момент, когда без лишнего шума </a:t>
            </a:r>
            <a:r>
              <a:rPr lang="ru-RU" sz="3000" i="1" dirty="0" err="1"/>
              <a:t>Вован</a:t>
            </a:r>
            <a:r>
              <a:rPr lang="ru-RU" sz="3000" i="1" dirty="0"/>
              <a:t> </a:t>
            </a:r>
            <a:r>
              <a:rPr lang="ru-RU" sz="3000" b="1" i="1" dirty="0"/>
              <a:t>покинул</a:t>
            </a:r>
            <a:r>
              <a:rPr lang="ru-RU" sz="3000" i="1" dirty="0"/>
              <a:t> </a:t>
            </a:r>
            <a:r>
              <a:rPr lang="ru-RU" sz="3000" b="1" i="1" dirty="0"/>
              <a:t>бы</a:t>
            </a:r>
            <a:r>
              <a:rPr lang="ru-RU" sz="3000" i="1" dirty="0"/>
              <a:t> этот мир. </a:t>
            </a:r>
            <a:r>
              <a:rPr lang="en-US" sz="3000" dirty="0"/>
              <a:t>(</a:t>
            </a:r>
            <a:r>
              <a:rPr lang="ru-RU" sz="3000" dirty="0"/>
              <a:t>Ю</a:t>
            </a:r>
            <a:r>
              <a:rPr lang="en-US" sz="3000" dirty="0"/>
              <a:t>. </a:t>
            </a:r>
            <a:r>
              <a:rPr lang="ru-RU" sz="3000" dirty="0"/>
              <a:t>Шилова</a:t>
            </a:r>
            <a:r>
              <a:rPr lang="en-US" sz="3000" dirty="0"/>
              <a:t>. </a:t>
            </a:r>
            <a:r>
              <a:rPr lang="ru-RU" sz="3000" dirty="0"/>
              <a:t>Разведена и очень опасна</a:t>
            </a:r>
            <a:r>
              <a:rPr lang="en-US" sz="3000" dirty="0" smtClean="0"/>
              <a:t>)</a:t>
            </a:r>
          </a:p>
          <a:p>
            <a:pPr marL="0" indent="0">
              <a:buNone/>
            </a:pPr>
            <a:endParaRPr lang="en-US" sz="3000" dirty="0"/>
          </a:p>
          <a:p>
            <a:pPr marL="0" indent="0">
              <a:buNone/>
            </a:pPr>
            <a:r>
              <a:rPr lang="fr-FR" sz="3000" dirty="0" smtClean="0"/>
              <a:t>The situations </a:t>
            </a:r>
            <a:r>
              <a:rPr lang="ru-RU" sz="3000" i="1" dirty="0" smtClean="0"/>
              <a:t>настал </a:t>
            </a:r>
            <a:r>
              <a:rPr lang="ru-RU" sz="3000" dirty="0" smtClean="0"/>
              <a:t>(+ </a:t>
            </a:r>
            <a:r>
              <a:rPr lang="ru-RU" sz="3000" i="1" dirty="0" smtClean="0"/>
              <a:t>чтобы</a:t>
            </a:r>
            <a:r>
              <a:rPr lang="ru-RU" sz="3000" dirty="0" smtClean="0"/>
              <a:t>) </a:t>
            </a:r>
            <a:r>
              <a:rPr lang="en-US" sz="3000" dirty="0" smtClean="0"/>
              <a:t>and </a:t>
            </a:r>
            <a:r>
              <a:rPr lang="ru-RU" sz="3000" i="1" dirty="0" smtClean="0"/>
              <a:t>покинул бы</a:t>
            </a:r>
            <a:r>
              <a:rPr lang="ru-RU" sz="3000" dirty="0" smtClean="0"/>
              <a:t> </a:t>
            </a:r>
            <a:r>
              <a:rPr lang="en-US" sz="3000" dirty="0" smtClean="0"/>
              <a:t>belong to the same possible world. The subjunctive marking of </a:t>
            </a:r>
            <a:r>
              <a:rPr lang="ru-RU" sz="3000" i="1" dirty="0" smtClean="0"/>
              <a:t>покинул бы </a:t>
            </a:r>
            <a:r>
              <a:rPr lang="en-US" sz="3000" dirty="0" smtClean="0"/>
              <a:t>does not make it more </a:t>
            </a:r>
            <a:r>
              <a:rPr lang="en-US" sz="3000" dirty="0" err="1" smtClean="0"/>
              <a:t>irreal</a:t>
            </a:r>
            <a:r>
              <a:rPr lang="en-US" sz="3000" dirty="0" smtClean="0"/>
              <a:t> than </a:t>
            </a:r>
            <a:r>
              <a:rPr lang="ru-RU" sz="3000" i="1" dirty="0" smtClean="0"/>
              <a:t>настал </a:t>
            </a:r>
            <a:r>
              <a:rPr lang="ru-RU" sz="3000" dirty="0" smtClean="0"/>
              <a:t>– </a:t>
            </a:r>
            <a:r>
              <a:rPr lang="fr-FR" sz="3000" dirty="0" smtClean="0"/>
              <a:t>they </a:t>
            </a:r>
            <a:r>
              <a:rPr lang="en-US" sz="3000" dirty="0" smtClean="0"/>
              <a:t>are equally </a:t>
            </a:r>
            <a:r>
              <a:rPr lang="en-US" sz="3000" dirty="0" err="1" smtClean="0"/>
              <a:t>irreal</a:t>
            </a:r>
            <a:r>
              <a:rPr lang="en-US" sz="3000" dirty="0" smtClean="0"/>
              <a:t>. Thus, </a:t>
            </a:r>
            <a:r>
              <a:rPr lang="ru-RU" sz="3000" i="1" dirty="0" smtClean="0"/>
              <a:t>покинул бы </a:t>
            </a:r>
            <a:r>
              <a:rPr lang="en-US" sz="3000" dirty="0" smtClean="0"/>
              <a:t>denotes the </a:t>
            </a:r>
            <a:r>
              <a:rPr lang="en-US" sz="3000" dirty="0" err="1" smtClean="0"/>
              <a:t>irreality</a:t>
            </a:r>
            <a:r>
              <a:rPr lang="en-US" sz="3000" dirty="0" smtClean="0"/>
              <a:t> of the situation with respect to the speech act </a:t>
            </a:r>
            <a:r>
              <a:rPr lang="ru-RU" sz="3000" b="1" dirty="0" smtClean="0"/>
              <a:t>(</a:t>
            </a:r>
            <a:r>
              <a:rPr lang="fr-FR" sz="3000" b="1" dirty="0" smtClean="0"/>
              <a:t>absolut</a:t>
            </a:r>
            <a:r>
              <a:rPr lang="en-US" sz="3000" b="1" dirty="0" smtClean="0"/>
              <a:t>e </a:t>
            </a:r>
            <a:r>
              <a:rPr lang="en-US" sz="3000" b="1" dirty="0"/>
              <a:t>mood interpretation, based on the </a:t>
            </a:r>
            <a:r>
              <a:rPr lang="en-US" sz="3000" b="1" dirty="0" smtClean="0"/>
              <a:t>speech act </a:t>
            </a:r>
            <a:r>
              <a:rPr lang="en-US" sz="3000" b="1" dirty="0"/>
              <a:t>situation</a:t>
            </a:r>
            <a:r>
              <a:rPr lang="ru-RU" sz="3000" b="1" dirty="0"/>
              <a:t>)</a:t>
            </a:r>
            <a:r>
              <a:rPr lang="en-US" sz="3000" b="1" dirty="0"/>
              <a:t>.</a:t>
            </a:r>
            <a:endParaRPr lang="ru-RU" sz="3000" dirty="0"/>
          </a:p>
        </p:txBody>
      </p:sp>
    </p:spTree>
    <p:extLst>
      <p:ext uri="{BB962C8B-B14F-4D97-AF65-F5344CB8AC3E}">
        <p14:creationId xmlns:p14="http://schemas.microsoft.com/office/powerpoint/2010/main" val="2235230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dirty="0" smtClean="0"/>
              <a:t>Absolute mood in complement clauses</a:t>
            </a:r>
            <a:endParaRPr lang="ru-RU" dirty="0"/>
          </a:p>
        </p:txBody>
      </p:sp>
      <p:sp>
        <p:nvSpPr>
          <p:cNvPr id="3" name="Объект 2"/>
          <p:cNvSpPr>
            <a:spLocks noGrp="1"/>
          </p:cNvSpPr>
          <p:nvPr>
            <p:ph idx="1"/>
          </p:nvPr>
        </p:nvSpPr>
        <p:spPr/>
        <p:txBody>
          <a:bodyPr/>
          <a:lstStyle/>
          <a:p>
            <a:pPr marL="0" indent="0">
              <a:buNone/>
            </a:pPr>
            <a:r>
              <a:rPr lang="ru-RU" i="1" dirty="0" smtClean="0"/>
              <a:t>а </a:t>
            </a:r>
            <a:r>
              <a:rPr lang="ru-RU" i="1" dirty="0"/>
              <a:t>будь я </a:t>
            </a:r>
            <a:r>
              <a:rPr lang="ru-RU" i="1" dirty="0" err="1"/>
              <a:t>игроманом</a:t>
            </a:r>
            <a:r>
              <a:rPr lang="ru-RU" i="1" dirty="0"/>
              <a:t> (назовём так), мне бы не понравилось, что меня </a:t>
            </a:r>
            <a:r>
              <a:rPr lang="ru-RU" b="1" i="1" dirty="0"/>
              <a:t>бы тащили </a:t>
            </a:r>
            <a:r>
              <a:rPr lang="ru-RU" i="1" dirty="0"/>
              <a:t>на приём к </a:t>
            </a:r>
            <a:r>
              <a:rPr lang="ru-RU" i="1" dirty="0" smtClean="0"/>
              <a:t>врачу</a:t>
            </a:r>
            <a:r>
              <a:rPr lang="en-US" i="1" dirty="0" smtClean="0"/>
              <a:t>… </a:t>
            </a:r>
            <a:r>
              <a:rPr lang="en-US" dirty="0" smtClean="0"/>
              <a:t>(</a:t>
            </a:r>
            <a:r>
              <a:rPr lang="en-US" b="1" dirty="0" smtClean="0"/>
              <a:t>relative</a:t>
            </a:r>
            <a:r>
              <a:rPr lang="en-US" dirty="0" smtClean="0"/>
              <a:t>)</a:t>
            </a:r>
          </a:p>
          <a:p>
            <a:pPr marL="0" indent="0">
              <a:buNone/>
            </a:pPr>
            <a:r>
              <a:rPr lang="ru-RU" i="1" dirty="0"/>
              <a:t>В "подкаблучниках" меня скорее всего раздражало бы то, что они не </a:t>
            </a:r>
            <a:r>
              <a:rPr lang="ru-RU" b="1" i="1" dirty="0"/>
              <a:t>имели бы </a:t>
            </a:r>
            <a:r>
              <a:rPr lang="ru-RU" i="1" dirty="0"/>
              <a:t>своего слова, мнения, своего Я!</a:t>
            </a:r>
            <a:r>
              <a:rPr lang="ru-RU" dirty="0"/>
              <a:t> (</a:t>
            </a:r>
            <a:r>
              <a:rPr lang="fr-FR" b="1" dirty="0"/>
              <a:t>absolute</a:t>
            </a:r>
            <a:r>
              <a:rPr lang="ru-RU" dirty="0"/>
              <a:t>)</a:t>
            </a:r>
            <a:endParaRPr lang="en-US" dirty="0"/>
          </a:p>
          <a:p>
            <a:pPr marL="0" indent="0">
              <a:buNone/>
            </a:pPr>
            <a:r>
              <a:rPr lang="ru-RU" dirty="0" smtClean="0"/>
              <a:t>К</a:t>
            </a:r>
            <a:r>
              <a:rPr lang="ru-RU" i="1" dirty="0" smtClean="0"/>
              <a:t>стати</a:t>
            </a:r>
            <a:r>
              <a:rPr lang="ru-RU" i="1" dirty="0"/>
              <a:t>, меня бы, живи я в Германии, думаю, бесило бы, что половина моего заработка </a:t>
            </a:r>
            <a:r>
              <a:rPr lang="ru-RU" b="1" i="1" dirty="0"/>
              <a:t>уходит</a:t>
            </a:r>
            <a:r>
              <a:rPr lang="ru-RU" i="1" dirty="0"/>
              <a:t> на </a:t>
            </a:r>
            <a:r>
              <a:rPr lang="ru-RU" i="1" dirty="0" smtClean="0"/>
              <a:t>бездельников</a:t>
            </a:r>
            <a:r>
              <a:rPr lang="en-US" i="1" dirty="0" smtClean="0"/>
              <a:t>…</a:t>
            </a:r>
            <a:r>
              <a:rPr lang="ru-RU" i="1" dirty="0" smtClean="0"/>
              <a:t> </a:t>
            </a:r>
            <a:r>
              <a:rPr lang="ru-RU" b="1" dirty="0" smtClean="0"/>
              <a:t>(</a:t>
            </a:r>
            <a:r>
              <a:rPr lang="fr-FR" b="1" dirty="0" smtClean="0"/>
              <a:t>relative</a:t>
            </a:r>
            <a:r>
              <a:rPr lang="en-US" b="1" dirty="0" smtClean="0"/>
              <a:t>)</a:t>
            </a:r>
            <a:endParaRPr lang="ru-RU" i="1" dirty="0"/>
          </a:p>
        </p:txBody>
      </p:sp>
    </p:spTree>
    <p:extLst>
      <p:ext uri="{BB962C8B-B14F-4D97-AF65-F5344CB8AC3E}">
        <p14:creationId xmlns:p14="http://schemas.microsoft.com/office/powerpoint/2010/main" val="660406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Absolute mood and ‘mixed constructions’</a:t>
            </a:r>
            <a:endParaRPr lang="ru-RU" dirty="0"/>
          </a:p>
        </p:txBody>
      </p:sp>
      <p:sp>
        <p:nvSpPr>
          <p:cNvPr id="3" name="Объект 2"/>
          <p:cNvSpPr>
            <a:spLocks noGrp="1"/>
          </p:cNvSpPr>
          <p:nvPr>
            <p:ph idx="1"/>
          </p:nvPr>
        </p:nvSpPr>
        <p:spPr/>
        <p:txBody>
          <a:bodyPr/>
          <a:lstStyle/>
          <a:p>
            <a:r>
              <a:rPr lang="en-US" dirty="0" smtClean="0"/>
              <a:t>Absolute mood marking creates ‘mixed constructions’: a subordinator with real meaning (</a:t>
            </a:r>
            <a:r>
              <a:rPr lang="en-US" i="1" dirty="0" err="1" smtClean="0"/>
              <a:t>čto</a:t>
            </a:r>
            <a:r>
              <a:rPr lang="en-US" i="1" dirty="0" smtClean="0"/>
              <a:t>, </a:t>
            </a:r>
            <a:r>
              <a:rPr lang="en-US" i="1" dirty="0" err="1" smtClean="0"/>
              <a:t>kogda</a:t>
            </a:r>
            <a:r>
              <a:rPr lang="en-US" dirty="0" smtClean="0"/>
              <a:t>) and an </a:t>
            </a:r>
            <a:r>
              <a:rPr lang="en-US" dirty="0" err="1" smtClean="0"/>
              <a:t>irreal</a:t>
            </a:r>
            <a:r>
              <a:rPr lang="en-US" dirty="0"/>
              <a:t> </a:t>
            </a:r>
            <a:r>
              <a:rPr lang="en-US" dirty="0" smtClean="0"/>
              <a:t>form (subjunctive):</a:t>
            </a:r>
            <a:endParaRPr lang="ru-RU" dirty="0" smtClean="0"/>
          </a:p>
          <a:p>
            <a:endParaRPr lang="ru-RU" dirty="0"/>
          </a:p>
          <a:p>
            <a:pPr marL="0" indent="0">
              <a:buNone/>
            </a:pPr>
            <a:r>
              <a:rPr lang="ru-RU" i="1" dirty="0"/>
              <a:t>а будь я </a:t>
            </a:r>
            <a:r>
              <a:rPr lang="ru-RU" i="1" dirty="0" err="1"/>
              <a:t>игроманом</a:t>
            </a:r>
            <a:r>
              <a:rPr lang="ru-RU" i="1" dirty="0"/>
              <a:t> (назовём так), мне бы не понравилось, что меня </a:t>
            </a:r>
            <a:r>
              <a:rPr lang="ru-RU" b="1" i="1" dirty="0"/>
              <a:t>бы тащили </a:t>
            </a:r>
            <a:r>
              <a:rPr lang="ru-RU" i="1" dirty="0"/>
              <a:t>на приём к врачу</a:t>
            </a:r>
            <a:r>
              <a:rPr lang="en-US" i="1" dirty="0"/>
              <a:t>… </a:t>
            </a:r>
            <a:r>
              <a:rPr lang="en-US" dirty="0"/>
              <a:t>(</a:t>
            </a:r>
            <a:r>
              <a:rPr lang="en-US" b="1" dirty="0"/>
              <a:t>relative</a:t>
            </a:r>
            <a:r>
              <a:rPr lang="en-US" dirty="0"/>
              <a:t>)</a:t>
            </a:r>
          </a:p>
          <a:p>
            <a:pPr marL="0" indent="0">
              <a:buNone/>
            </a:pPr>
            <a:endParaRPr lang="en-US" dirty="0" smtClean="0"/>
          </a:p>
          <a:p>
            <a:endParaRPr lang="en-US" dirty="0"/>
          </a:p>
          <a:p>
            <a:pPr marL="0" indent="0">
              <a:buNone/>
            </a:pPr>
            <a:endParaRPr lang="ru-RU" dirty="0"/>
          </a:p>
        </p:txBody>
      </p:sp>
    </p:spTree>
    <p:extLst>
      <p:ext uri="{BB962C8B-B14F-4D97-AF65-F5344CB8AC3E}">
        <p14:creationId xmlns:p14="http://schemas.microsoft.com/office/powerpoint/2010/main" val="818012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Specific for mood:</a:t>
            </a:r>
            <a:r>
              <a:rPr lang="en-US" b="1" dirty="0" smtClean="0"/>
              <a:t> the opposition of propositional vs. conditional contexts</a:t>
            </a:r>
            <a:endParaRPr lang="ru-RU" b="1" dirty="0"/>
          </a:p>
        </p:txBody>
      </p:sp>
      <p:sp>
        <p:nvSpPr>
          <p:cNvPr id="3" name="Объект 2"/>
          <p:cNvSpPr>
            <a:spLocks noGrp="1"/>
          </p:cNvSpPr>
          <p:nvPr>
            <p:ph idx="1"/>
          </p:nvPr>
        </p:nvSpPr>
        <p:spPr/>
        <p:txBody>
          <a:bodyPr>
            <a:normAutofit fontScale="85000" lnSpcReduction="20000"/>
          </a:bodyPr>
          <a:lstStyle/>
          <a:p>
            <a:r>
              <a:rPr lang="en-US" dirty="0" smtClean="0"/>
              <a:t>Mainly relative modality in propositional contexts (with matrix verbs, e.g., </a:t>
            </a:r>
            <a:r>
              <a:rPr lang="ru-RU" i="1" dirty="0" smtClean="0"/>
              <a:t>хотеть</a:t>
            </a:r>
            <a:r>
              <a:rPr lang="ru-RU" dirty="0" smtClean="0"/>
              <a:t>)</a:t>
            </a:r>
            <a:r>
              <a:rPr lang="en-US" dirty="0" smtClean="0"/>
              <a:t>.</a:t>
            </a:r>
            <a:endParaRPr lang="ru-RU" dirty="0" smtClean="0"/>
          </a:p>
          <a:p>
            <a:pPr marL="0" indent="0">
              <a:buNone/>
            </a:pPr>
            <a:r>
              <a:rPr lang="ru-RU" i="1" dirty="0" smtClean="0"/>
              <a:t>Я </a:t>
            </a:r>
            <a:r>
              <a:rPr lang="ru-RU" i="1" dirty="0"/>
              <a:t>хочу, чтобы мой сын жил у нас, когда </a:t>
            </a:r>
            <a:r>
              <a:rPr lang="ru-RU" b="1" i="1" dirty="0"/>
              <a:t>женится</a:t>
            </a:r>
            <a:r>
              <a:rPr lang="ru-RU" i="1" dirty="0"/>
              <a:t> / ??когда </a:t>
            </a:r>
            <a:r>
              <a:rPr lang="ru-RU" b="1" i="1" dirty="0" smtClean="0"/>
              <a:t>бы </a:t>
            </a:r>
            <a:r>
              <a:rPr lang="ru-RU" b="1" i="1" dirty="0"/>
              <a:t>женился</a:t>
            </a:r>
            <a:r>
              <a:rPr lang="ru-RU" i="1" dirty="0" smtClean="0"/>
              <a:t>.</a:t>
            </a:r>
            <a:r>
              <a:rPr lang="en-US" i="1" dirty="0" smtClean="0"/>
              <a:t> </a:t>
            </a:r>
            <a:r>
              <a:rPr lang="en-US" b="1" dirty="0" smtClean="0"/>
              <a:t>(</a:t>
            </a:r>
            <a:r>
              <a:rPr lang="ru-RU" i="1" dirty="0" smtClean="0"/>
              <a:t>когда женится – </a:t>
            </a:r>
            <a:r>
              <a:rPr lang="en-US" b="1" dirty="0" smtClean="0"/>
              <a:t>relative mood interpretation).</a:t>
            </a:r>
          </a:p>
          <a:p>
            <a:r>
              <a:rPr lang="fr-FR" dirty="0"/>
              <a:t>Absolute modality is possible in conditional contexts.</a:t>
            </a:r>
          </a:p>
          <a:p>
            <a:pPr marL="0" indent="0">
              <a:buNone/>
            </a:pPr>
            <a:r>
              <a:rPr lang="ru-RU" i="1" dirty="0" smtClean="0"/>
              <a:t>Тарасенков </a:t>
            </a:r>
            <a:r>
              <a:rPr lang="ru-RU" i="1" dirty="0"/>
              <a:t>и жена живут у родителей этой жены, так что атмосфера маленько мещанская. Когда я </a:t>
            </a:r>
            <a:r>
              <a:rPr lang="ru-RU" b="1" i="1" dirty="0"/>
              <a:t>бы женился</a:t>
            </a:r>
            <a:r>
              <a:rPr lang="ru-RU" i="1" dirty="0"/>
              <a:t>, я бы, конечно, не пошел бы жить у </a:t>
            </a:r>
            <a:r>
              <a:rPr lang="ru-RU" i="1" dirty="0" err="1"/>
              <a:t>belle-mere</a:t>
            </a:r>
            <a:r>
              <a:rPr lang="ru-RU" i="1" dirty="0"/>
              <a:t>…! </a:t>
            </a:r>
            <a:r>
              <a:rPr lang="ru-RU" dirty="0"/>
              <a:t>[Г. С. Эфрон. Дневники. Т. 1. 1940 (1940)] (</a:t>
            </a:r>
            <a:r>
              <a:rPr lang="ru-RU" i="1" dirty="0"/>
              <a:t>когда бы я женился </a:t>
            </a:r>
            <a:r>
              <a:rPr lang="ru-RU" dirty="0"/>
              <a:t>– </a:t>
            </a:r>
            <a:r>
              <a:rPr lang="en-US" b="1" dirty="0" smtClean="0"/>
              <a:t>absolute mood interpretation</a:t>
            </a:r>
            <a:r>
              <a:rPr lang="ru-RU" dirty="0" smtClean="0"/>
              <a:t>)</a:t>
            </a:r>
            <a:endParaRPr lang="en-US" dirty="0" smtClean="0"/>
          </a:p>
          <a:p>
            <a:pPr marL="0" indent="0">
              <a:buNone/>
            </a:pPr>
            <a:endParaRPr lang="en-US" dirty="0"/>
          </a:p>
          <a:p>
            <a:pPr marL="0" indent="0">
              <a:buNone/>
            </a:pPr>
            <a:r>
              <a:rPr lang="en-US" dirty="0" smtClean="0"/>
              <a:t>Possible reason: in conditionals, </a:t>
            </a:r>
            <a:r>
              <a:rPr lang="en-US" b="1" dirty="0" smtClean="0"/>
              <a:t>the rule is that each situation </a:t>
            </a:r>
            <a:r>
              <a:rPr lang="en-US" dirty="0" smtClean="0"/>
              <a:t>has to be marked as </a:t>
            </a:r>
            <a:r>
              <a:rPr lang="en-US" dirty="0" err="1" smtClean="0"/>
              <a:t>irreal</a:t>
            </a:r>
            <a:r>
              <a:rPr lang="en-US" dirty="0" smtClean="0"/>
              <a:t>. In propositional contexts, it is sufficient to mark </a:t>
            </a:r>
            <a:r>
              <a:rPr lang="en-US" dirty="0" err="1" smtClean="0"/>
              <a:t>only</a:t>
            </a:r>
            <a:r>
              <a:rPr lang="en-US" b="1" dirty="0" err="1" smtClean="0"/>
              <a:t>the</a:t>
            </a:r>
            <a:r>
              <a:rPr lang="en-US" dirty="0" smtClean="0"/>
              <a:t> </a:t>
            </a:r>
            <a:r>
              <a:rPr lang="en-US" b="1" dirty="0" smtClean="0"/>
              <a:t>nearest clause </a:t>
            </a:r>
            <a:r>
              <a:rPr lang="en-US" dirty="0" smtClean="0"/>
              <a:t>(</a:t>
            </a:r>
            <a:r>
              <a:rPr lang="ru-RU" i="1" dirty="0" smtClean="0"/>
              <a:t>чтобы мой сын жил у нас</a:t>
            </a:r>
            <a:r>
              <a:rPr lang="ru-RU" dirty="0" smtClean="0"/>
              <a:t>).</a:t>
            </a:r>
            <a:endParaRPr lang="ru-RU" dirty="0"/>
          </a:p>
          <a:p>
            <a:pPr marL="0" indent="0">
              <a:buNone/>
            </a:pPr>
            <a:endParaRPr lang="ru-RU" dirty="0"/>
          </a:p>
          <a:p>
            <a:endParaRPr lang="ru-RU" dirty="0"/>
          </a:p>
        </p:txBody>
      </p:sp>
    </p:spTree>
    <p:extLst>
      <p:ext uri="{BB962C8B-B14F-4D97-AF65-F5344CB8AC3E}">
        <p14:creationId xmlns:p14="http://schemas.microsoft.com/office/powerpoint/2010/main" val="2551052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Common features and differences of tense vs. aspect vs. modality</a:t>
            </a:r>
            <a:endParaRPr lang="ru-RU" dirty="0"/>
          </a:p>
        </p:txBody>
      </p:sp>
      <p:sp>
        <p:nvSpPr>
          <p:cNvPr id="3" name="Объект 2"/>
          <p:cNvSpPr>
            <a:spLocks noGrp="1"/>
          </p:cNvSpPr>
          <p:nvPr>
            <p:ph idx="1"/>
          </p:nvPr>
        </p:nvSpPr>
        <p:spPr/>
        <p:txBody>
          <a:bodyPr/>
          <a:lstStyle/>
          <a:p>
            <a:r>
              <a:rPr lang="en-US" dirty="0" smtClean="0"/>
              <a:t>Only for mood, the </a:t>
            </a:r>
            <a:r>
              <a:rPr lang="en-US" b="1" dirty="0" smtClean="0"/>
              <a:t>relative </a:t>
            </a:r>
            <a:r>
              <a:rPr lang="en-US" dirty="0" smtClean="0"/>
              <a:t>interpretation prevails. For tense and aspect, neither the </a:t>
            </a:r>
            <a:r>
              <a:rPr lang="en-US" b="1" dirty="0" smtClean="0"/>
              <a:t>relative </a:t>
            </a:r>
            <a:r>
              <a:rPr lang="en-US" dirty="0" smtClean="0"/>
              <a:t>nor the</a:t>
            </a:r>
            <a:r>
              <a:rPr lang="en-US" b="1" dirty="0" smtClean="0"/>
              <a:t> absolute </a:t>
            </a:r>
            <a:r>
              <a:rPr lang="en-US" dirty="0" smtClean="0"/>
              <a:t>one is the main one.</a:t>
            </a:r>
          </a:p>
          <a:p>
            <a:r>
              <a:rPr lang="en-US" dirty="0" smtClean="0"/>
              <a:t>Only for mood, relative clauses behave specially (tolerates absolute mood marking)</a:t>
            </a:r>
            <a:r>
              <a:rPr lang="ru-RU" dirty="0"/>
              <a:t>.</a:t>
            </a:r>
            <a:endParaRPr lang="en-US" dirty="0" smtClean="0"/>
          </a:p>
          <a:p>
            <a:pPr marL="0" indent="0">
              <a:buNone/>
            </a:pPr>
            <a:r>
              <a:rPr lang="ru-RU" i="1" dirty="0"/>
              <a:t>В глубине души я всегда хотела, </a:t>
            </a:r>
            <a:r>
              <a:rPr lang="ru-RU" i="1" u="sng" dirty="0"/>
              <a:t>чтобы</a:t>
            </a:r>
            <a:r>
              <a:rPr lang="ru-RU" i="1" dirty="0"/>
              <a:t> </a:t>
            </a:r>
            <a:r>
              <a:rPr lang="ru-RU" i="1" u="sng" dirty="0"/>
              <a:t>настал</a:t>
            </a:r>
            <a:r>
              <a:rPr lang="ru-RU" i="1" dirty="0"/>
              <a:t> момент, когда без лишнего шума </a:t>
            </a:r>
            <a:r>
              <a:rPr lang="ru-RU" i="1" dirty="0" err="1"/>
              <a:t>Вован</a:t>
            </a:r>
            <a:r>
              <a:rPr lang="ru-RU" i="1" dirty="0"/>
              <a:t> </a:t>
            </a:r>
            <a:r>
              <a:rPr lang="ru-RU" b="1" i="1" dirty="0"/>
              <a:t>покинул</a:t>
            </a:r>
            <a:r>
              <a:rPr lang="ru-RU" i="1" dirty="0"/>
              <a:t> </a:t>
            </a:r>
            <a:r>
              <a:rPr lang="ru-RU" b="1" i="1" dirty="0"/>
              <a:t>бы</a:t>
            </a:r>
            <a:r>
              <a:rPr lang="ru-RU" i="1" dirty="0"/>
              <a:t> этот мир. </a:t>
            </a:r>
            <a:r>
              <a:rPr lang="en-US" dirty="0"/>
              <a:t>(</a:t>
            </a:r>
            <a:r>
              <a:rPr lang="ru-RU" dirty="0"/>
              <a:t>Ю</a:t>
            </a:r>
            <a:r>
              <a:rPr lang="en-US" dirty="0"/>
              <a:t>. </a:t>
            </a:r>
            <a:r>
              <a:rPr lang="ru-RU" dirty="0"/>
              <a:t>Шилова</a:t>
            </a:r>
            <a:r>
              <a:rPr lang="en-US" dirty="0"/>
              <a:t>. </a:t>
            </a:r>
            <a:r>
              <a:rPr lang="ru-RU" dirty="0"/>
              <a:t>Разведена и очень опасна</a:t>
            </a:r>
            <a:r>
              <a:rPr lang="en-US" dirty="0" smtClean="0"/>
              <a:t>)</a:t>
            </a:r>
            <a:r>
              <a:rPr lang="ru-RU" dirty="0" smtClean="0"/>
              <a:t>.</a:t>
            </a:r>
            <a:endParaRPr lang="en-US" dirty="0"/>
          </a:p>
          <a:p>
            <a:endParaRPr lang="en-US" dirty="0"/>
          </a:p>
          <a:p>
            <a:pPr marL="0" indent="0">
              <a:buNone/>
            </a:pPr>
            <a:endParaRPr lang="ru-RU" dirty="0"/>
          </a:p>
        </p:txBody>
      </p:sp>
    </p:spTree>
    <p:extLst>
      <p:ext uri="{BB962C8B-B14F-4D97-AF65-F5344CB8AC3E}">
        <p14:creationId xmlns:p14="http://schemas.microsoft.com/office/powerpoint/2010/main" val="1791625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Conclusions</a:t>
            </a:r>
            <a:endParaRPr lang="ru-RU" dirty="0"/>
          </a:p>
        </p:txBody>
      </p:sp>
      <p:sp>
        <p:nvSpPr>
          <p:cNvPr id="3" name="Объект 2"/>
          <p:cNvSpPr>
            <a:spLocks noGrp="1"/>
          </p:cNvSpPr>
          <p:nvPr>
            <p:ph idx="1"/>
          </p:nvPr>
        </p:nvSpPr>
        <p:spPr/>
        <p:txBody>
          <a:bodyPr>
            <a:normAutofit fontScale="85000" lnSpcReduction="20000"/>
          </a:bodyPr>
          <a:lstStyle/>
          <a:p>
            <a:r>
              <a:rPr lang="en-US" sz="3500" dirty="0" smtClean="0"/>
              <a:t>Modality and aspect can be classified in terms of absolute vs. relative interpretation.</a:t>
            </a:r>
          </a:p>
          <a:p>
            <a:r>
              <a:rPr lang="en-US" sz="3500" dirty="0" smtClean="0"/>
              <a:t>The conditions of choice of absolute vs. relative interpretation are not identical for the three categories: tense, aspect, modality:</a:t>
            </a:r>
          </a:p>
          <a:p>
            <a:pPr>
              <a:buFontTx/>
              <a:buChar char="-"/>
            </a:pPr>
            <a:r>
              <a:rPr lang="en-US" sz="3500" dirty="0" smtClean="0"/>
              <a:t>For aspect, finiteness is relevant: infinitive clauses tend to be marked for relative aspect, finite clauses for absolute one.</a:t>
            </a:r>
          </a:p>
          <a:p>
            <a:pPr>
              <a:buFontTx/>
              <a:buChar char="-"/>
            </a:pPr>
            <a:r>
              <a:rPr lang="en-US" sz="3500" dirty="0" smtClean="0"/>
              <a:t>In finite complement clauses, absolute aspect is more usual than absolute tense.</a:t>
            </a:r>
          </a:p>
          <a:p>
            <a:pPr>
              <a:buFontTx/>
              <a:buChar char="-"/>
            </a:pPr>
            <a:r>
              <a:rPr lang="en-US" sz="3500" dirty="0" smtClean="0"/>
              <a:t>For modality, the opposition of propositional modality vs. conditional contexts is relevant.</a:t>
            </a:r>
            <a:endParaRPr lang="ru-RU" sz="3500" dirty="0"/>
          </a:p>
        </p:txBody>
      </p:sp>
    </p:spTree>
    <p:extLst>
      <p:ext uri="{BB962C8B-B14F-4D97-AF65-F5344CB8AC3E}">
        <p14:creationId xmlns:p14="http://schemas.microsoft.com/office/powerpoint/2010/main" val="2122585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Conclusions</a:t>
            </a:r>
            <a:endParaRPr lang="ru-RU" dirty="0"/>
          </a:p>
        </p:txBody>
      </p:sp>
      <p:sp>
        <p:nvSpPr>
          <p:cNvPr id="3" name="Объект 2"/>
          <p:cNvSpPr>
            <a:spLocks noGrp="1"/>
          </p:cNvSpPr>
          <p:nvPr>
            <p:ph idx="1"/>
          </p:nvPr>
        </p:nvSpPr>
        <p:spPr/>
        <p:txBody>
          <a:bodyPr/>
          <a:lstStyle/>
          <a:p>
            <a:r>
              <a:rPr lang="en-US" dirty="0" smtClean="0"/>
              <a:t>For mood, the relative interpretation outranks the absolute one. This reflects the fact that modality characterizes big parts of texts (thus, it is enough to mark it only once). By contrast, aspectual and temporal characteristics can be different for different verbs / situations.</a:t>
            </a:r>
          </a:p>
          <a:p>
            <a:endParaRPr lang="en-US" dirty="0"/>
          </a:p>
          <a:p>
            <a:pPr marL="0" indent="0">
              <a:buNone/>
            </a:pPr>
            <a:r>
              <a:rPr lang="en-US" dirty="0" smtClean="0"/>
              <a:t>GENERAL SOLUTION: the opposition of absolute vs. relative interpretation is not a special temporal phenomenon. It is related to the degree of autonomy of the embedded clause and to the reference point the speaker links it to.</a:t>
            </a:r>
            <a:endParaRPr lang="ru-RU" dirty="0"/>
          </a:p>
        </p:txBody>
      </p:sp>
    </p:spTree>
    <p:extLst>
      <p:ext uri="{BB962C8B-B14F-4D97-AF65-F5344CB8AC3E}">
        <p14:creationId xmlns:p14="http://schemas.microsoft.com/office/powerpoint/2010/main" val="1718661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References</a:t>
            </a:r>
            <a:endParaRPr lang="ru-RU" dirty="0"/>
          </a:p>
        </p:txBody>
      </p:sp>
      <p:sp>
        <p:nvSpPr>
          <p:cNvPr id="3" name="Объект 2"/>
          <p:cNvSpPr>
            <a:spLocks noGrp="1"/>
          </p:cNvSpPr>
          <p:nvPr>
            <p:ph idx="1"/>
          </p:nvPr>
        </p:nvSpPr>
        <p:spPr/>
        <p:txBody>
          <a:bodyPr>
            <a:normAutofit fontScale="70000" lnSpcReduction="20000"/>
          </a:bodyPr>
          <a:lstStyle/>
          <a:p>
            <a:r>
              <a:rPr lang="en-US" dirty="0" smtClean="0"/>
              <a:t>van</a:t>
            </a:r>
            <a:r>
              <a:rPr lang="en-US" dirty="0"/>
              <a:t> der </a:t>
            </a:r>
            <a:r>
              <a:rPr lang="en-US" dirty="0" err="1"/>
              <a:t>Auwera</a:t>
            </a:r>
            <a:r>
              <a:rPr lang="en-US" dirty="0"/>
              <a:t> J., </a:t>
            </a:r>
            <a:r>
              <a:rPr lang="en-US" dirty="0" err="1"/>
              <a:t>Plungian</a:t>
            </a:r>
            <a:r>
              <a:rPr lang="en-US" dirty="0"/>
              <a:t> V. (1998), Modality’s semantic map, Linguistic Typology, 1998, Vol. van</a:t>
            </a:r>
            <a:r>
              <a:rPr lang="en-US" dirty="0" smtClean="0"/>
              <a:t>1(2</a:t>
            </a:r>
            <a:r>
              <a:rPr lang="en-US" dirty="0"/>
              <a:t>), pp. 79–124.</a:t>
            </a:r>
            <a:endParaRPr lang="ru-RU" dirty="0"/>
          </a:p>
          <a:p>
            <a:r>
              <a:rPr lang="en-US" dirty="0" err="1" smtClean="0"/>
              <a:t>Barentsen</a:t>
            </a:r>
            <a:r>
              <a:rPr lang="en-US" dirty="0" smtClean="0"/>
              <a:t> </a:t>
            </a:r>
            <a:r>
              <a:rPr lang="en-US" dirty="0"/>
              <a:t>A. (1995), Shifting points of orientation in Modern Russian: Tense selection in ‘reported perception’, T. Janssen &amp; W. Van Der </a:t>
            </a:r>
            <a:r>
              <a:rPr lang="en-US" dirty="0" err="1"/>
              <a:t>Wurff</a:t>
            </a:r>
            <a:r>
              <a:rPr lang="en-US" dirty="0"/>
              <a:t> (eds.), Reported speech: Form and functions of the verb, Amsterdam &amp; Philadelphia, John </a:t>
            </a:r>
            <a:r>
              <a:rPr lang="en-US" dirty="0" err="1"/>
              <a:t>Benjamins</a:t>
            </a:r>
            <a:r>
              <a:rPr lang="en-US" dirty="0"/>
              <a:t>, pp. 15-55.</a:t>
            </a:r>
            <a:endParaRPr lang="ru-RU" dirty="0"/>
          </a:p>
          <a:p>
            <a:r>
              <a:rPr lang="en-US" dirty="0"/>
              <a:t>Brecht R. (1977), </a:t>
            </a:r>
            <a:r>
              <a:rPr lang="en-US" dirty="0" err="1"/>
              <a:t>Čtoby</a:t>
            </a:r>
            <a:r>
              <a:rPr lang="en-US" dirty="0"/>
              <a:t> or </a:t>
            </a:r>
            <a:r>
              <a:rPr lang="en-US" dirty="0" err="1"/>
              <a:t>čto</a:t>
            </a:r>
            <a:r>
              <a:rPr lang="en-US" dirty="0"/>
              <a:t> and by, Folia </a:t>
            </a:r>
            <a:r>
              <a:rPr lang="en-US" dirty="0" err="1"/>
              <a:t>Slavica</a:t>
            </a:r>
            <a:r>
              <a:rPr lang="en-US" dirty="0"/>
              <a:t>, Vol. 1, pp. 33–41.</a:t>
            </a:r>
            <a:endParaRPr lang="ru-RU" dirty="0"/>
          </a:p>
          <a:p>
            <a:r>
              <a:rPr lang="en-US" dirty="0" err="1" smtClean="0"/>
              <a:t>Dobrushina</a:t>
            </a:r>
            <a:r>
              <a:rPr lang="en-US" dirty="0" smtClean="0"/>
              <a:t> </a:t>
            </a:r>
            <a:r>
              <a:rPr lang="en-US" dirty="0"/>
              <a:t>N.R. (2010), Subjunctive in Russian relative clauses, Oslo Linguistic Studies, Vol. 2. No 1, Russian in contrast. Grammar, A. </a:t>
            </a:r>
            <a:r>
              <a:rPr lang="en-US" dirty="0" err="1"/>
              <a:t>Grønn</a:t>
            </a:r>
            <a:r>
              <a:rPr lang="en-US" dirty="0"/>
              <a:t> and I. </a:t>
            </a:r>
            <a:r>
              <a:rPr lang="en-US" dirty="0" err="1"/>
              <a:t>Marijanovic</a:t>
            </a:r>
            <a:r>
              <a:rPr lang="en-US" dirty="0"/>
              <a:t> (eds.), pp. 181-210.</a:t>
            </a:r>
            <a:endParaRPr lang="ru-RU" dirty="0"/>
          </a:p>
          <a:p>
            <a:r>
              <a:rPr lang="en-US" dirty="0" err="1"/>
              <a:t>Dobrushina</a:t>
            </a:r>
            <a:r>
              <a:rPr lang="en-US" dirty="0"/>
              <a:t> N.R. (2012), Subjunctive complement clauses in Russian, Russian linguistics</a:t>
            </a:r>
            <a:r>
              <a:rPr lang="en-US" i="1" dirty="0"/>
              <a:t>, </a:t>
            </a:r>
            <a:r>
              <a:rPr lang="en-US" dirty="0"/>
              <a:t>Vol. 36 (2), pp. 121-156</a:t>
            </a:r>
            <a:r>
              <a:rPr lang="en-US" dirty="0" smtClean="0"/>
              <a:t>.</a:t>
            </a:r>
          </a:p>
          <a:p>
            <a:r>
              <a:rPr lang="en-US" dirty="0"/>
              <a:t>Forsyth J. (1970), A grammar of aspect: Usage and meaning in the Russian verb. Cambridge University Press, Cambridge, MA</a:t>
            </a:r>
            <a:r>
              <a:rPr lang="en-US" dirty="0" smtClean="0"/>
              <a:t>.</a:t>
            </a:r>
            <a:endParaRPr lang="ru-RU" dirty="0" smtClean="0"/>
          </a:p>
          <a:p>
            <a:r>
              <a:rPr lang="en-US" dirty="0" err="1"/>
              <a:t>Khomitsevich</a:t>
            </a:r>
            <a:r>
              <a:rPr lang="en-US" dirty="0"/>
              <a:t> O. (2007), Dependencies across phases. From sequence of tenses to restrictions on movement, Utrecht, LOT Publications, Utrecht University Dissertation.</a:t>
            </a:r>
            <a:endParaRPr lang="ru-RU" dirty="0"/>
          </a:p>
          <a:p>
            <a:endParaRPr lang="ru-RU" dirty="0"/>
          </a:p>
          <a:p>
            <a:endParaRPr lang="ru-RU" dirty="0"/>
          </a:p>
          <a:p>
            <a:pPr marL="0" indent="0">
              <a:buNone/>
            </a:pPr>
            <a:endParaRPr lang="ru-RU" dirty="0"/>
          </a:p>
        </p:txBody>
      </p:sp>
    </p:spTree>
    <p:extLst>
      <p:ext uri="{BB962C8B-B14F-4D97-AF65-F5344CB8AC3E}">
        <p14:creationId xmlns:p14="http://schemas.microsoft.com/office/powerpoint/2010/main" val="2578768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References</a:t>
            </a:r>
            <a:endParaRPr lang="ru-RU" dirty="0"/>
          </a:p>
        </p:txBody>
      </p:sp>
      <p:sp>
        <p:nvSpPr>
          <p:cNvPr id="3" name="Объект 2"/>
          <p:cNvSpPr>
            <a:spLocks noGrp="1"/>
          </p:cNvSpPr>
          <p:nvPr>
            <p:ph idx="1"/>
          </p:nvPr>
        </p:nvSpPr>
        <p:spPr/>
        <p:txBody>
          <a:bodyPr>
            <a:noAutofit/>
          </a:bodyPr>
          <a:lstStyle/>
          <a:p>
            <a:r>
              <a:rPr lang="en-US" sz="1800" dirty="0" err="1" smtClean="0"/>
              <a:t>Klecha</a:t>
            </a:r>
            <a:r>
              <a:rPr lang="en-US" sz="1800" dirty="0" smtClean="0"/>
              <a:t> </a:t>
            </a:r>
            <a:r>
              <a:rPr lang="en-US" sz="1800" dirty="0"/>
              <a:t>P. (2018), A formal pragmatic account of double access, available at </a:t>
            </a:r>
            <a:r>
              <a:rPr lang="en-US" sz="1800" u="sng" dirty="0">
                <a:hlinkClick r:id="rId2"/>
              </a:rPr>
              <a:t>https://semanticsarchive.net/sub2018/Klecha.pdf</a:t>
            </a:r>
            <a:endParaRPr lang="ru-RU" sz="1800" dirty="0"/>
          </a:p>
          <a:p>
            <a:r>
              <a:rPr lang="en-US" sz="1800" dirty="0" err="1"/>
              <a:t>Kratzer</a:t>
            </a:r>
            <a:r>
              <a:rPr lang="en-US" sz="1800" dirty="0"/>
              <a:t>, A. </a:t>
            </a:r>
            <a:r>
              <a:rPr lang="en-US" sz="1800" dirty="0" smtClean="0"/>
              <a:t>(1981). </a:t>
            </a:r>
            <a:r>
              <a:rPr lang="en-US" sz="1800" dirty="0"/>
              <a:t>'The Notional Category of Modality'. in H. J. </a:t>
            </a:r>
            <a:r>
              <a:rPr lang="en-US" sz="1800" dirty="0" err="1"/>
              <a:t>Eikmeyer</a:t>
            </a:r>
            <a:r>
              <a:rPr lang="en-US" sz="1800" dirty="0"/>
              <a:t>, and H. </a:t>
            </a:r>
            <a:r>
              <a:rPr lang="en-US" sz="1800" dirty="0" err="1"/>
              <a:t>Rieser</a:t>
            </a:r>
            <a:r>
              <a:rPr lang="en-US" sz="1800" dirty="0"/>
              <a:t> (eds.). Words, Worlds, and Contexts. Berlin, 38-74. </a:t>
            </a:r>
            <a:endParaRPr lang="en-US" sz="1800" dirty="0" smtClean="0"/>
          </a:p>
          <a:p>
            <a:r>
              <a:rPr lang="ru-RU" sz="1800" dirty="0" smtClean="0"/>
              <a:t>Летучий А.Б. (2016). Модели управления сентенциальными актантами в русском языке. Труды ИРЯ РАН, №10. 172-201.</a:t>
            </a:r>
          </a:p>
          <a:p>
            <a:r>
              <a:rPr lang="ru-RU" sz="1800" dirty="0" smtClean="0"/>
              <a:t>Падучева Е.В.</a:t>
            </a:r>
            <a:r>
              <a:rPr lang="en-US" sz="1800" dirty="0" smtClean="0"/>
              <a:t> </a:t>
            </a:r>
            <a:r>
              <a:rPr lang="en-US" sz="1800" dirty="0"/>
              <a:t>(2014), </a:t>
            </a:r>
            <a:r>
              <a:rPr lang="ru-RU" sz="1800" dirty="0" smtClean="0"/>
              <a:t>Эксплетивное отрицание и семантика союза </a:t>
            </a:r>
            <a:r>
              <a:rPr lang="ru-RU" sz="1800" i="1" dirty="0" smtClean="0"/>
              <a:t>пока</a:t>
            </a:r>
            <a:r>
              <a:rPr lang="en-US" sz="1800" dirty="0" smtClean="0"/>
              <a:t>, </a:t>
            </a:r>
            <a:r>
              <a:rPr lang="en-US" sz="1800" dirty="0"/>
              <a:t>V.A. </a:t>
            </a:r>
            <a:r>
              <a:rPr lang="en-US" sz="1800" dirty="0" err="1"/>
              <a:t>Plungjan</a:t>
            </a:r>
            <a:r>
              <a:rPr lang="en-US" sz="1800" dirty="0"/>
              <a:t>, M.. </a:t>
            </a:r>
            <a:r>
              <a:rPr lang="en-US" sz="1800" dirty="0" err="1"/>
              <a:t>Daniėl</a:t>
            </a:r>
            <a:r>
              <a:rPr lang="en-US" sz="1800" dirty="0"/>
              <a:t>’, E.A. </a:t>
            </a:r>
            <a:r>
              <a:rPr lang="en-US" sz="1800" dirty="0" err="1"/>
              <a:t>Ljutikova</a:t>
            </a:r>
            <a:r>
              <a:rPr lang="en-US" sz="1800" dirty="0"/>
              <a:t>, S.G. </a:t>
            </a:r>
            <a:r>
              <a:rPr lang="en-US" sz="1800" dirty="0" err="1"/>
              <a:t>Tatevosov</a:t>
            </a:r>
            <a:r>
              <a:rPr lang="en-US" sz="1800" dirty="0"/>
              <a:t> &amp; O.V. </a:t>
            </a:r>
            <a:r>
              <a:rPr lang="en-US" sz="1800" dirty="0" err="1"/>
              <a:t>Fedorova</a:t>
            </a:r>
            <a:r>
              <a:rPr lang="en-US" sz="1800" dirty="0"/>
              <a:t> (</a:t>
            </a:r>
            <a:r>
              <a:rPr lang="en-US" sz="1800" dirty="0" err="1" smtClean="0"/>
              <a:t>eds</a:t>
            </a:r>
            <a:r>
              <a:rPr lang="ru-RU" sz="1800" dirty="0" smtClean="0"/>
              <a:t>.)</a:t>
            </a:r>
            <a:r>
              <a:rPr lang="en-US" sz="1800" dirty="0" smtClean="0"/>
              <a:t> [</a:t>
            </a:r>
            <a:r>
              <a:rPr lang="en-US" sz="1800" dirty="0" err="1"/>
              <a:t>Jazyk</a:t>
            </a:r>
            <a:r>
              <a:rPr lang="en-US" sz="1800" dirty="0"/>
              <a:t>. </a:t>
            </a:r>
            <a:r>
              <a:rPr lang="en-US" sz="1800" dirty="0" err="1"/>
              <a:t>Konstanty</a:t>
            </a:r>
            <a:r>
              <a:rPr lang="en-US" sz="1800" dirty="0"/>
              <a:t>. </a:t>
            </a:r>
            <a:r>
              <a:rPr lang="en-US" sz="1800" dirty="0" err="1"/>
              <a:t>Peremennye</a:t>
            </a:r>
            <a:r>
              <a:rPr lang="en-US" sz="1800" dirty="0"/>
              <a:t>. </a:t>
            </a:r>
            <a:r>
              <a:rPr lang="en-US" sz="1800" dirty="0" err="1"/>
              <a:t>Pamjati</a:t>
            </a:r>
            <a:r>
              <a:rPr lang="en-US" sz="1800" dirty="0"/>
              <a:t> Aleksandra </a:t>
            </a:r>
            <a:r>
              <a:rPr lang="en-US" sz="1800" dirty="0" err="1"/>
              <a:t>Evgen’eviča</a:t>
            </a:r>
            <a:r>
              <a:rPr lang="en-US" sz="1800" dirty="0"/>
              <a:t> </a:t>
            </a:r>
            <a:r>
              <a:rPr lang="en-US" sz="1800" dirty="0" err="1"/>
              <a:t>Kibrika</a:t>
            </a:r>
            <a:r>
              <a:rPr lang="en-US" sz="1800" dirty="0"/>
              <a:t>], Moscow, </a:t>
            </a:r>
            <a:r>
              <a:rPr lang="en-US" sz="1800" dirty="0" err="1"/>
              <a:t>Aleteja</a:t>
            </a:r>
            <a:r>
              <a:rPr lang="en-US" sz="1800" dirty="0"/>
              <a:t>, pp. 339-350.</a:t>
            </a:r>
            <a:endParaRPr lang="ru-RU" sz="1800" dirty="0"/>
          </a:p>
          <a:p>
            <a:r>
              <a:rPr lang="en-US" sz="1800" dirty="0" smtClean="0"/>
              <a:t>C</a:t>
            </a:r>
            <a:r>
              <a:rPr lang="ru-RU" sz="1800" dirty="0" smtClean="0"/>
              <a:t>ай С.С</a:t>
            </a:r>
            <a:r>
              <a:rPr lang="en-US" sz="1800" dirty="0" smtClean="0"/>
              <a:t>.  </a:t>
            </a:r>
            <a:r>
              <a:rPr lang="en-US" sz="1800" dirty="0"/>
              <a:t>(2016), </a:t>
            </a:r>
            <a:r>
              <a:rPr lang="ru-RU" sz="1800" dirty="0" smtClean="0"/>
              <a:t>Время в русских финитных сентенциальных актантах: нейтрализация и точка отсчёта</a:t>
            </a:r>
            <a:r>
              <a:rPr lang="en-US" sz="1800" dirty="0" smtClean="0"/>
              <a:t>, </a:t>
            </a:r>
            <a:r>
              <a:rPr lang="en-US" sz="1800" dirty="0"/>
              <a:t>Proceedings of Institute of Russian Language of RAS [Trudy </a:t>
            </a:r>
            <a:r>
              <a:rPr lang="en-US" sz="1800" dirty="0" err="1"/>
              <a:t>Instituta</a:t>
            </a:r>
            <a:r>
              <a:rPr lang="en-US" sz="1800" dirty="0"/>
              <a:t> </a:t>
            </a:r>
            <a:r>
              <a:rPr lang="en-US" sz="1800" dirty="0" err="1"/>
              <a:t>russkogo</a:t>
            </a:r>
            <a:r>
              <a:rPr lang="en-US" sz="1800" dirty="0"/>
              <a:t> </a:t>
            </a:r>
            <a:r>
              <a:rPr lang="en-US" sz="1800" dirty="0" err="1"/>
              <a:t>jazyka</a:t>
            </a:r>
            <a:r>
              <a:rPr lang="en-US" sz="1800" dirty="0"/>
              <a:t> RAN], Vol. 2010, pp. 256-275.</a:t>
            </a:r>
            <a:endParaRPr lang="ru-RU" sz="1800" dirty="0"/>
          </a:p>
          <a:p>
            <a:r>
              <a:rPr lang="ru-RU" sz="1800" dirty="0" err="1" smtClean="0"/>
              <a:t>Шнитке</a:t>
            </a:r>
            <a:r>
              <a:rPr lang="ru-RU" sz="1800" dirty="0" smtClean="0"/>
              <a:t> Е.Л.</a:t>
            </a:r>
            <a:r>
              <a:rPr lang="en-US" sz="1800" dirty="0" smtClean="0"/>
              <a:t> </a:t>
            </a:r>
            <a:r>
              <a:rPr lang="en-US" sz="1800" dirty="0"/>
              <a:t>(2020), </a:t>
            </a:r>
            <a:r>
              <a:rPr lang="ru-RU" sz="1800" dirty="0" smtClean="0"/>
              <a:t>К вопросу о согласовании времён в современном русском языке: корпусное исследование дистрибутивных характеристик временных форм в сентенциальных актантах</a:t>
            </a:r>
            <a:r>
              <a:rPr lang="en-US" sz="1800" dirty="0" smtClean="0"/>
              <a:t>, </a:t>
            </a:r>
            <a:r>
              <a:rPr lang="en-US" sz="1800" dirty="0" err="1" smtClean="0"/>
              <a:t>Voprosy</a:t>
            </a:r>
            <a:r>
              <a:rPr lang="en-US" sz="1800" dirty="0" smtClean="0"/>
              <a:t> </a:t>
            </a:r>
            <a:r>
              <a:rPr lang="en-US" sz="1800" dirty="0" err="1" smtClean="0"/>
              <a:t>jazykoznanija</a:t>
            </a:r>
            <a:r>
              <a:rPr lang="en-US" sz="1800" dirty="0" smtClean="0"/>
              <a:t>, </a:t>
            </a:r>
            <a:r>
              <a:rPr lang="en-US" sz="1800" dirty="0"/>
              <a:t>Vol. 3. In press.</a:t>
            </a:r>
            <a:endParaRPr lang="ru-RU" sz="1800" dirty="0"/>
          </a:p>
          <a:p>
            <a:pPr marL="0" indent="0">
              <a:buNone/>
            </a:pPr>
            <a:endParaRPr lang="ru-RU" sz="1800" dirty="0"/>
          </a:p>
        </p:txBody>
      </p:sp>
    </p:spTree>
    <p:extLst>
      <p:ext uri="{BB962C8B-B14F-4D97-AF65-F5344CB8AC3E}">
        <p14:creationId xmlns:p14="http://schemas.microsoft.com/office/powerpoint/2010/main" val="1610557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normAutofit/>
          </a:bodyPr>
          <a:lstStyle/>
          <a:p>
            <a:r>
              <a:rPr lang="fr-FR" sz="7000" dirty="0" smtClean="0"/>
              <a:t>T</a:t>
            </a:r>
            <a:r>
              <a:rPr lang="en-US" sz="7000" dirty="0" smtClean="0"/>
              <a:t>hank you!</a:t>
            </a:r>
            <a:br>
              <a:rPr lang="en-US" sz="7000" dirty="0" smtClean="0"/>
            </a:br>
            <a:r>
              <a:rPr lang="ru-RU" sz="7000" dirty="0" smtClean="0"/>
              <a:t>Спасибо за внимание!</a:t>
            </a:r>
            <a:endParaRPr lang="ru-RU" sz="7000" dirty="0"/>
          </a:p>
        </p:txBody>
      </p:sp>
      <p:sp>
        <p:nvSpPr>
          <p:cNvPr id="5" name="Подзаголовок 4"/>
          <p:cNvSpPr>
            <a:spLocks noGrp="1"/>
          </p:cNvSpPr>
          <p:nvPr>
            <p:ph type="subTitle" idx="1"/>
          </p:nvPr>
        </p:nvSpPr>
        <p:spPr/>
        <p:txBody>
          <a:bodyPr/>
          <a:lstStyle/>
          <a:p>
            <a:endParaRPr lang="ru-RU"/>
          </a:p>
        </p:txBody>
      </p:sp>
    </p:spTree>
    <p:extLst>
      <p:ext uri="{BB962C8B-B14F-4D97-AF65-F5344CB8AC3E}">
        <p14:creationId xmlns:p14="http://schemas.microsoft.com/office/powerpoint/2010/main" val="2729641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Absolute and relative tense interpretation</a:t>
            </a:r>
            <a:endParaRPr lang="ru-RU" dirty="0"/>
          </a:p>
        </p:txBody>
      </p:sp>
      <p:sp>
        <p:nvSpPr>
          <p:cNvPr id="3" name="Объект 2"/>
          <p:cNvSpPr>
            <a:spLocks noGrp="1"/>
          </p:cNvSpPr>
          <p:nvPr>
            <p:ph idx="1"/>
          </p:nvPr>
        </p:nvSpPr>
        <p:spPr/>
        <p:txBody>
          <a:bodyPr/>
          <a:lstStyle/>
          <a:p>
            <a:r>
              <a:rPr lang="en-US" dirty="0" smtClean="0"/>
              <a:t>Normally, in adjunct clauses, the </a:t>
            </a:r>
            <a:r>
              <a:rPr lang="en-US" b="1" dirty="0" smtClean="0"/>
              <a:t>absolute interpretation </a:t>
            </a:r>
            <a:r>
              <a:rPr lang="en-US" dirty="0" smtClean="0"/>
              <a:t>is used, while in complement clauses, the </a:t>
            </a:r>
            <a:r>
              <a:rPr lang="en-US" b="1" dirty="0" smtClean="0"/>
              <a:t>relative interpretation </a:t>
            </a:r>
            <a:r>
              <a:rPr lang="en-US" dirty="0" smtClean="0"/>
              <a:t>is chosen (Say 2016, </a:t>
            </a:r>
            <a:r>
              <a:rPr lang="en-US" dirty="0" err="1" smtClean="0"/>
              <a:t>Letuchiy</a:t>
            </a:r>
            <a:r>
              <a:rPr lang="en-US" dirty="0" smtClean="0"/>
              <a:t> 2016).</a:t>
            </a:r>
          </a:p>
        </p:txBody>
      </p:sp>
    </p:spTree>
    <p:extLst>
      <p:ext uri="{BB962C8B-B14F-4D97-AF65-F5344CB8AC3E}">
        <p14:creationId xmlns:p14="http://schemas.microsoft.com/office/powerpoint/2010/main" val="1097988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Absolute  interpretation: adjunct clause</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en-US" sz="3000" b="1" dirty="0" smtClean="0"/>
              <a:t>The anchor is the moment of speech: absolute interpretation</a:t>
            </a:r>
          </a:p>
          <a:p>
            <a:pPr marL="0" indent="0">
              <a:buNone/>
            </a:pPr>
            <a:r>
              <a:rPr lang="ru-RU" sz="3000" i="1" dirty="0" smtClean="0"/>
              <a:t>Я вышел погулять и </a:t>
            </a:r>
            <a:r>
              <a:rPr lang="ru-RU" sz="3000" i="1" u="sng" dirty="0" smtClean="0"/>
              <a:t>встретил</a:t>
            </a:r>
            <a:r>
              <a:rPr lang="ru-RU" sz="3000" i="1" dirty="0" smtClean="0"/>
              <a:t> человека, который </a:t>
            </a:r>
            <a:r>
              <a:rPr lang="ru-RU" sz="3000" b="1" i="1" dirty="0" smtClean="0"/>
              <a:t>вёл</a:t>
            </a:r>
            <a:r>
              <a:rPr lang="ru-RU" sz="3000" i="1" dirty="0" smtClean="0"/>
              <a:t> на поводке собаку.</a:t>
            </a:r>
          </a:p>
          <a:p>
            <a:pPr marL="0" indent="0">
              <a:buNone/>
            </a:pPr>
            <a:r>
              <a:rPr lang="en-US" sz="3000" dirty="0" smtClean="0"/>
              <a:t>‘I went walking and met a man with a dog on a leash.’</a:t>
            </a:r>
          </a:p>
          <a:p>
            <a:pPr marL="0" indent="0">
              <a:buNone/>
            </a:pPr>
            <a:endParaRPr lang="en-US" sz="3000" dirty="0"/>
          </a:p>
          <a:p>
            <a:pPr marL="0" indent="0">
              <a:buNone/>
            </a:pPr>
            <a:endParaRPr lang="en-US" sz="3000" dirty="0" smtClean="0"/>
          </a:p>
          <a:p>
            <a:pPr marL="0" indent="0">
              <a:buNone/>
            </a:pPr>
            <a:r>
              <a:rPr lang="fr-FR" sz="3000" dirty="0" smtClean="0"/>
              <a:t>The t</a:t>
            </a:r>
            <a:r>
              <a:rPr lang="en-US" sz="3000" dirty="0" smtClean="0"/>
              <a:t>wo events:</a:t>
            </a:r>
            <a:r>
              <a:rPr lang="ru-RU" sz="3000" dirty="0"/>
              <a:t> </a:t>
            </a:r>
            <a:r>
              <a:rPr lang="ru-RU" sz="3000" i="1" dirty="0" smtClean="0"/>
              <a:t>встретил </a:t>
            </a:r>
            <a:r>
              <a:rPr lang="fr-FR" sz="3000" dirty="0" smtClean="0"/>
              <a:t>‘met’ and </a:t>
            </a:r>
            <a:r>
              <a:rPr lang="ru-RU" sz="3000" i="1" dirty="0" smtClean="0"/>
              <a:t>вёл </a:t>
            </a:r>
            <a:r>
              <a:rPr lang="fr-FR" sz="3000" dirty="0" smtClean="0"/>
              <a:t>‘led’ are simultaneous.</a:t>
            </a:r>
          </a:p>
          <a:p>
            <a:pPr marL="0" indent="0">
              <a:buNone/>
            </a:pPr>
            <a:r>
              <a:rPr lang="fr-FR" sz="3000" dirty="0" smtClean="0"/>
              <a:t>The past tense </a:t>
            </a:r>
            <a:r>
              <a:rPr lang="ru-RU" sz="3000" i="1" dirty="0" smtClean="0"/>
              <a:t>вёл </a:t>
            </a:r>
            <a:r>
              <a:rPr lang="en-US" sz="3000" dirty="0" smtClean="0"/>
              <a:t>‘led’ </a:t>
            </a:r>
            <a:r>
              <a:rPr lang="fr-FR" sz="3000" dirty="0" smtClean="0"/>
              <a:t>= </a:t>
            </a:r>
            <a:r>
              <a:rPr lang="en-US" sz="3000" dirty="0" smtClean="0"/>
              <a:t>‘the situation </a:t>
            </a:r>
            <a:r>
              <a:rPr lang="en-US" sz="3000" b="1" dirty="0" smtClean="0"/>
              <a:t>precedes the moment of speech.</a:t>
            </a:r>
            <a:endParaRPr lang="en-US" sz="3000" dirty="0" smtClean="0"/>
          </a:p>
          <a:p>
            <a:pPr marL="0" indent="0">
              <a:buNone/>
            </a:pPr>
            <a:r>
              <a:rPr lang="en-US" sz="3000" dirty="0" smtClean="0"/>
              <a:t>The anchor is the moment of speech, </a:t>
            </a:r>
            <a:r>
              <a:rPr lang="en-US" sz="3000" b="1" dirty="0" smtClean="0"/>
              <a:t>absolute interpretation.</a:t>
            </a:r>
          </a:p>
          <a:p>
            <a:pPr marL="0" indent="0">
              <a:buNone/>
            </a:pPr>
            <a:endParaRPr lang="ru-RU" sz="3000" dirty="0" smtClean="0"/>
          </a:p>
          <a:p>
            <a:pPr marL="0" indent="0">
              <a:buNone/>
            </a:pPr>
            <a:endParaRPr lang="ru-RU" dirty="0"/>
          </a:p>
        </p:txBody>
      </p:sp>
    </p:spTree>
    <p:extLst>
      <p:ext uri="{BB962C8B-B14F-4D97-AF65-F5344CB8AC3E}">
        <p14:creationId xmlns:p14="http://schemas.microsoft.com/office/powerpoint/2010/main" val="3206597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dirty="0" smtClean="0"/>
              <a:t>Non-standard situation: the marker </a:t>
            </a:r>
            <a:r>
              <a:rPr lang="fr-FR" i="1" dirty="0" smtClean="0"/>
              <a:t>poka</a:t>
            </a:r>
            <a:endParaRPr lang="ru-RU" dirty="0"/>
          </a:p>
        </p:txBody>
      </p:sp>
      <p:sp>
        <p:nvSpPr>
          <p:cNvPr id="3" name="Объект 2"/>
          <p:cNvSpPr>
            <a:spLocks noGrp="1"/>
          </p:cNvSpPr>
          <p:nvPr>
            <p:ph idx="1"/>
          </p:nvPr>
        </p:nvSpPr>
        <p:spPr/>
        <p:txBody>
          <a:bodyPr/>
          <a:lstStyle/>
          <a:p>
            <a:pPr marL="0" indent="0">
              <a:buNone/>
            </a:pPr>
            <a:r>
              <a:rPr lang="en-US" dirty="0" err="1" smtClean="0"/>
              <a:t>Paducheva</a:t>
            </a:r>
            <a:r>
              <a:rPr lang="en-US" dirty="0" smtClean="0"/>
              <a:t> (2014) shows that the subordinator </a:t>
            </a:r>
            <a:r>
              <a:rPr lang="en-US" i="1" dirty="0" err="1" smtClean="0"/>
              <a:t>poka</a:t>
            </a:r>
            <a:r>
              <a:rPr lang="en-US" i="1" dirty="0" smtClean="0"/>
              <a:t> </a:t>
            </a:r>
            <a:r>
              <a:rPr lang="en-US" dirty="0" smtClean="0"/>
              <a:t>is compatible with relative tense marking, though it introduces adjunct clauses.</a:t>
            </a:r>
            <a:endParaRPr lang="ru-RU" dirty="0" smtClean="0"/>
          </a:p>
          <a:p>
            <a:pPr marL="0" indent="0">
              <a:buNone/>
            </a:pPr>
            <a:endParaRPr lang="ru-RU" dirty="0"/>
          </a:p>
          <a:p>
            <a:pPr marL="0" indent="0">
              <a:buNone/>
            </a:pPr>
            <a:r>
              <a:rPr lang="ru-RU" i="1" dirty="0" smtClean="0"/>
              <a:t>Позвони отцу завтра, пока сидишь на работе.</a:t>
            </a:r>
          </a:p>
          <a:p>
            <a:pPr marL="0" indent="0">
              <a:buNone/>
            </a:pPr>
            <a:r>
              <a:rPr lang="fr-FR" dirty="0" smtClean="0"/>
              <a:t>‘Call </a:t>
            </a:r>
            <a:r>
              <a:rPr lang="en-US" dirty="0" smtClean="0"/>
              <a:t>your father tomorrow, while you are at your job.’</a:t>
            </a:r>
          </a:p>
          <a:p>
            <a:pPr marL="0" indent="0">
              <a:buNone/>
            </a:pPr>
            <a:r>
              <a:rPr lang="en-US" dirty="0" smtClean="0"/>
              <a:t>(the present tense </a:t>
            </a:r>
            <a:r>
              <a:rPr lang="ru-RU" i="1" dirty="0" smtClean="0"/>
              <a:t>сидишь </a:t>
            </a:r>
            <a:r>
              <a:rPr lang="fr-FR" dirty="0" smtClean="0"/>
              <a:t>refers to future but denotes si</a:t>
            </a:r>
            <a:r>
              <a:rPr lang="en-US" dirty="0" err="1" smtClean="0"/>
              <a:t>multaneity</a:t>
            </a:r>
            <a:r>
              <a:rPr lang="en-US" dirty="0" smtClean="0"/>
              <a:t> with the situation </a:t>
            </a:r>
            <a:r>
              <a:rPr lang="ru-RU" i="1" dirty="0" smtClean="0"/>
              <a:t>позвони </a:t>
            </a:r>
            <a:r>
              <a:rPr lang="ru-RU" dirty="0" smtClean="0"/>
              <a:t>– </a:t>
            </a:r>
            <a:r>
              <a:rPr lang="en-US" b="1" dirty="0" smtClean="0"/>
              <a:t>relative interpretation</a:t>
            </a:r>
            <a:r>
              <a:rPr lang="en-US" dirty="0" smtClean="0"/>
              <a:t>).</a:t>
            </a:r>
          </a:p>
          <a:p>
            <a:pPr marL="0" indent="0">
              <a:buNone/>
            </a:pPr>
            <a:endParaRPr lang="en-US" dirty="0"/>
          </a:p>
          <a:p>
            <a:pPr marL="0" indent="0">
              <a:buNone/>
            </a:pPr>
            <a:endParaRPr lang="ru-RU" dirty="0"/>
          </a:p>
        </p:txBody>
      </p:sp>
    </p:spTree>
    <p:extLst>
      <p:ext uri="{BB962C8B-B14F-4D97-AF65-F5344CB8AC3E}">
        <p14:creationId xmlns:p14="http://schemas.microsoft.com/office/powerpoint/2010/main" val="3889445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Relative interpretation: argument clause</a:t>
            </a:r>
            <a:endParaRPr lang="ru-RU" dirty="0"/>
          </a:p>
        </p:txBody>
      </p:sp>
      <p:sp>
        <p:nvSpPr>
          <p:cNvPr id="3" name="Объект 2"/>
          <p:cNvSpPr>
            <a:spLocks noGrp="1"/>
          </p:cNvSpPr>
          <p:nvPr>
            <p:ph idx="1"/>
          </p:nvPr>
        </p:nvSpPr>
        <p:spPr/>
        <p:txBody>
          <a:bodyPr>
            <a:normAutofit lnSpcReduction="10000"/>
          </a:bodyPr>
          <a:lstStyle/>
          <a:p>
            <a:pPr marL="0" indent="0">
              <a:buNone/>
            </a:pPr>
            <a:r>
              <a:rPr lang="en-US" b="1" dirty="0" smtClean="0"/>
              <a:t>The anchor is the event in the main clause: relative interpretation</a:t>
            </a:r>
          </a:p>
          <a:p>
            <a:pPr marL="0" indent="0">
              <a:buNone/>
            </a:pPr>
            <a:r>
              <a:rPr lang="ru-RU" i="1" dirty="0" smtClean="0"/>
              <a:t>Тогда я </a:t>
            </a:r>
            <a:r>
              <a:rPr lang="ru-RU" i="1" u="sng" dirty="0" smtClean="0"/>
              <a:t>знал</a:t>
            </a:r>
            <a:r>
              <a:rPr lang="ru-RU" i="1" dirty="0" smtClean="0"/>
              <a:t>, что Петя </a:t>
            </a:r>
            <a:r>
              <a:rPr lang="ru-RU" b="1" i="1" dirty="0" smtClean="0"/>
              <a:t>живёт</a:t>
            </a:r>
            <a:r>
              <a:rPr lang="ru-RU" i="1" dirty="0" smtClean="0"/>
              <a:t> в том же доме, но позже он переехал.</a:t>
            </a:r>
            <a:endParaRPr lang="fr-FR" i="1" dirty="0" smtClean="0"/>
          </a:p>
          <a:p>
            <a:pPr marL="0" indent="0">
              <a:buNone/>
            </a:pPr>
            <a:r>
              <a:rPr lang="en-US" dirty="0" smtClean="0"/>
              <a:t>‘At this time, I knew that </a:t>
            </a:r>
            <a:r>
              <a:rPr lang="en-US" dirty="0" err="1" smtClean="0"/>
              <a:t>Petja</a:t>
            </a:r>
            <a:r>
              <a:rPr lang="en-US" dirty="0" smtClean="0"/>
              <a:t> lived in my house, but later on, he moved.’</a:t>
            </a:r>
            <a:endParaRPr lang="ru-RU" dirty="0" smtClean="0"/>
          </a:p>
          <a:p>
            <a:pPr marL="0" indent="0">
              <a:buNone/>
            </a:pPr>
            <a:endParaRPr lang="ru-RU" i="1" dirty="0"/>
          </a:p>
          <a:p>
            <a:pPr marL="0" indent="0">
              <a:buNone/>
            </a:pPr>
            <a:r>
              <a:rPr lang="fr-FR" dirty="0" smtClean="0"/>
              <a:t>As Petja moved, he does not any longer lives in the speaker’s house.</a:t>
            </a:r>
          </a:p>
          <a:p>
            <a:pPr marL="0" indent="0">
              <a:buNone/>
            </a:pPr>
            <a:r>
              <a:rPr lang="fr-FR" dirty="0" smtClean="0"/>
              <a:t>The present tense form </a:t>
            </a:r>
            <a:r>
              <a:rPr lang="ru-RU" i="1" dirty="0" smtClean="0"/>
              <a:t>живёт </a:t>
            </a:r>
            <a:r>
              <a:rPr lang="fr-FR" dirty="0" smtClean="0"/>
              <a:t>= ‘the situation is simultaneous with the main situation </a:t>
            </a:r>
            <a:r>
              <a:rPr lang="ru-RU" i="1" dirty="0" smtClean="0"/>
              <a:t>знал</a:t>
            </a:r>
            <a:r>
              <a:rPr lang="en-US" dirty="0" smtClean="0"/>
              <a:t>’.</a:t>
            </a:r>
          </a:p>
          <a:p>
            <a:pPr marL="0" indent="0">
              <a:buNone/>
            </a:pPr>
            <a:r>
              <a:rPr lang="en-US" dirty="0" smtClean="0"/>
              <a:t>The anchor is the main situation, </a:t>
            </a:r>
            <a:r>
              <a:rPr lang="en-US" b="1" dirty="0" smtClean="0"/>
              <a:t>relative interpretation.</a:t>
            </a:r>
            <a:endParaRPr lang="ru-RU" dirty="0" smtClean="0"/>
          </a:p>
          <a:p>
            <a:pPr marL="0" indent="0">
              <a:buNone/>
            </a:pPr>
            <a:endParaRPr lang="en-US" dirty="0" smtClean="0"/>
          </a:p>
          <a:p>
            <a:pPr marL="0" indent="0">
              <a:buNone/>
            </a:pPr>
            <a:endParaRPr lang="en-US" dirty="0" smtClean="0"/>
          </a:p>
          <a:p>
            <a:pPr marL="0" indent="0">
              <a:buNone/>
            </a:pPr>
            <a:endParaRPr lang="ru-RU" dirty="0"/>
          </a:p>
        </p:txBody>
      </p:sp>
    </p:spTree>
    <p:extLst>
      <p:ext uri="{BB962C8B-B14F-4D97-AF65-F5344CB8AC3E}">
        <p14:creationId xmlns:p14="http://schemas.microsoft.com/office/powerpoint/2010/main" val="3206630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Main question</a:t>
            </a:r>
            <a:endParaRPr lang="ru-RU" dirty="0"/>
          </a:p>
        </p:txBody>
      </p:sp>
      <p:sp>
        <p:nvSpPr>
          <p:cNvPr id="3" name="Объект 2"/>
          <p:cNvSpPr>
            <a:spLocks noGrp="1"/>
          </p:cNvSpPr>
          <p:nvPr>
            <p:ph idx="1"/>
          </p:nvPr>
        </p:nvSpPr>
        <p:spPr/>
        <p:txBody>
          <a:bodyPr>
            <a:normAutofit/>
          </a:bodyPr>
          <a:lstStyle/>
          <a:p>
            <a:pPr marL="0" indent="0">
              <a:buNone/>
            </a:pPr>
            <a:r>
              <a:rPr lang="en-US" sz="4000" dirty="0" smtClean="0"/>
              <a:t>Can other semantic categories of the situation, modality and aspect, be characterized in terms of absolute vs. relative interpretation?</a:t>
            </a:r>
          </a:p>
          <a:p>
            <a:pPr marL="0" indent="0">
              <a:buNone/>
            </a:pPr>
            <a:r>
              <a:rPr lang="en-US" sz="4000" dirty="0"/>
              <a:t/>
            </a:r>
            <a:br>
              <a:rPr lang="en-US" sz="4000" dirty="0"/>
            </a:br>
            <a:r>
              <a:rPr lang="en-US" sz="4000" dirty="0" smtClean="0"/>
              <a:t>Yes, but the definition must be generalized.</a:t>
            </a:r>
            <a:endParaRPr lang="ru-RU" sz="4000" dirty="0"/>
          </a:p>
        </p:txBody>
      </p:sp>
    </p:spTree>
    <p:extLst>
      <p:ext uri="{BB962C8B-B14F-4D97-AF65-F5344CB8AC3E}">
        <p14:creationId xmlns:p14="http://schemas.microsoft.com/office/powerpoint/2010/main" val="3025266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dirty="0" smtClean="0"/>
              <a:t>Generalized definition</a:t>
            </a:r>
            <a:endParaRPr lang="ru-RU" dirty="0"/>
          </a:p>
        </p:txBody>
      </p:sp>
      <p:sp>
        <p:nvSpPr>
          <p:cNvPr id="3" name="Объект 2"/>
          <p:cNvSpPr>
            <a:spLocks noGrp="1"/>
          </p:cNvSpPr>
          <p:nvPr>
            <p:ph idx="1"/>
          </p:nvPr>
        </p:nvSpPr>
        <p:spPr/>
        <p:txBody>
          <a:bodyPr>
            <a:normAutofit/>
          </a:bodyPr>
          <a:lstStyle/>
          <a:p>
            <a:r>
              <a:rPr lang="en-US" sz="3500" dirty="0" smtClean="0"/>
              <a:t>Absolute interpretation of a category = ‘its meaning and interpretation is linked to the moment of speech’.</a:t>
            </a:r>
          </a:p>
          <a:p>
            <a:endParaRPr lang="en-US" sz="3500" dirty="0"/>
          </a:p>
          <a:p>
            <a:r>
              <a:rPr lang="en-US" sz="3500" dirty="0" smtClean="0"/>
              <a:t>Relative interpretation of a category = ‘its meaning and interpretation is linked to the meaning and interpretation of the situation in the main clause’.</a:t>
            </a:r>
            <a:endParaRPr lang="ru-RU" sz="3500" dirty="0"/>
          </a:p>
        </p:txBody>
      </p:sp>
    </p:spTree>
    <p:extLst>
      <p:ext uri="{BB962C8B-B14F-4D97-AF65-F5344CB8AC3E}">
        <p14:creationId xmlns:p14="http://schemas.microsoft.com/office/powerpoint/2010/main" val="3197531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dirty="0" smtClean="0"/>
              <a:t>Absolute and relative aspect</a:t>
            </a:r>
            <a:endParaRPr lang="ru-RU" dirty="0"/>
          </a:p>
        </p:txBody>
      </p:sp>
      <p:sp>
        <p:nvSpPr>
          <p:cNvPr id="3" name="Объект 2"/>
          <p:cNvSpPr>
            <a:spLocks noGrp="1"/>
          </p:cNvSpPr>
          <p:nvPr>
            <p:ph idx="1"/>
          </p:nvPr>
        </p:nvSpPr>
        <p:spPr/>
        <p:txBody>
          <a:bodyPr>
            <a:normAutofit/>
          </a:bodyPr>
          <a:lstStyle/>
          <a:p>
            <a:r>
              <a:rPr lang="fr-FR" sz="3500" dirty="0" smtClean="0"/>
              <a:t>Absolute interpretation of aspect: the aspect of the verb in the embedded clause is chosen based on the characteristics of speech act (which is one situation with the process properties).</a:t>
            </a:r>
          </a:p>
          <a:p>
            <a:endParaRPr lang="fr-FR" sz="3500" dirty="0"/>
          </a:p>
          <a:p>
            <a:r>
              <a:rPr lang="fr-FR" sz="3500" dirty="0" smtClean="0"/>
              <a:t>Relative intepretation of aspect: the aspect of the verb is choase based on the characteristics of the main situation.</a:t>
            </a:r>
            <a:endParaRPr lang="ru-RU" sz="3500" dirty="0"/>
          </a:p>
        </p:txBody>
      </p:sp>
    </p:spTree>
    <p:extLst>
      <p:ext uri="{BB962C8B-B14F-4D97-AF65-F5344CB8AC3E}">
        <p14:creationId xmlns:p14="http://schemas.microsoft.com/office/powerpoint/2010/main" val="346545920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2080</Words>
  <Application>Microsoft Office PowerPoint</Application>
  <PresentationFormat>Широкоэкранный</PresentationFormat>
  <Paragraphs>154</Paragraphs>
  <Slides>29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29</vt:i4>
      </vt:variant>
    </vt:vector>
  </HeadingPairs>
  <TitlesOfParts>
    <vt:vector size="33" baseType="lpstr">
      <vt:lpstr>Arial</vt:lpstr>
      <vt:lpstr>Calibri</vt:lpstr>
      <vt:lpstr>Calibri Light</vt:lpstr>
      <vt:lpstr>Тема Office</vt:lpstr>
      <vt:lpstr> The analogues of tense interpretation in Russian embedded clauses: absolute vs. relative modality, absolute vs. relative aspect</vt:lpstr>
      <vt:lpstr>Absolute and relative tense interpretation</vt:lpstr>
      <vt:lpstr>Absolute and relative tense interpretation</vt:lpstr>
      <vt:lpstr>Absolute  interpretation: adjunct clause</vt:lpstr>
      <vt:lpstr>Non-standard situation: the marker poka</vt:lpstr>
      <vt:lpstr>Relative interpretation: argument clause</vt:lpstr>
      <vt:lpstr>Main question</vt:lpstr>
      <vt:lpstr>Generalized definition</vt:lpstr>
      <vt:lpstr>Absolute and relative aspect</vt:lpstr>
      <vt:lpstr>Relative aspect: example</vt:lpstr>
      <vt:lpstr>Absolute aspect: example</vt:lpstr>
      <vt:lpstr>Specific for aspect: the role of finiteness</vt:lpstr>
      <vt:lpstr>Specific for aspect: the role of finiteness</vt:lpstr>
      <vt:lpstr>Specific for aspect: the role of finiteness</vt:lpstr>
      <vt:lpstr>Absolute and relative mood </vt:lpstr>
      <vt:lpstr>Subjunctive mood as an epistemic marker</vt:lpstr>
      <vt:lpstr>Absolute and relative mood </vt:lpstr>
      <vt:lpstr>Absolute and relative mood</vt:lpstr>
      <vt:lpstr>Relative mood: example</vt:lpstr>
      <vt:lpstr>Absolute mood: example</vt:lpstr>
      <vt:lpstr>Absolute mood in complement clauses</vt:lpstr>
      <vt:lpstr>Absolute mood and ‘mixed constructions’</vt:lpstr>
      <vt:lpstr>Specific for mood: the opposition of propositional vs. conditional contexts</vt:lpstr>
      <vt:lpstr>Common features and differences of tense vs. aspect vs. modality</vt:lpstr>
      <vt:lpstr>Conclusions</vt:lpstr>
      <vt:lpstr>Conclusions</vt:lpstr>
      <vt:lpstr>References</vt:lpstr>
      <vt:lpstr>References</vt:lpstr>
      <vt:lpstr>Thank you! 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analogues of tense interpretation in Russian embedded clauses: absolute vs. relative modality, absolute vs. relative aspect</dc:title>
  <dc:creator>Пользователь Windows</dc:creator>
  <cp:lastModifiedBy>Пользователь Windows</cp:lastModifiedBy>
  <cp:revision>26</cp:revision>
  <dcterms:created xsi:type="dcterms:W3CDTF">2020-06-16T21:39:57Z</dcterms:created>
  <dcterms:modified xsi:type="dcterms:W3CDTF">2020-06-19T15:44:38Z</dcterms:modified>
</cp:coreProperties>
</file>