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67" r:id="rId3"/>
    <p:sldId id="404" r:id="rId4"/>
    <p:sldId id="424" r:id="rId5"/>
    <p:sldId id="388" r:id="rId6"/>
    <p:sldId id="390" r:id="rId7"/>
    <p:sldId id="389" r:id="rId8"/>
    <p:sldId id="391" r:id="rId9"/>
    <p:sldId id="392" r:id="rId10"/>
    <p:sldId id="397" r:id="rId11"/>
    <p:sldId id="398" r:id="rId12"/>
    <p:sldId id="399" r:id="rId13"/>
    <p:sldId id="403" r:id="rId14"/>
    <p:sldId id="425" r:id="rId15"/>
    <p:sldId id="429" r:id="rId16"/>
    <p:sldId id="430" r:id="rId17"/>
    <p:sldId id="431" r:id="rId18"/>
    <p:sldId id="426" r:id="rId19"/>
    <p:sldId id="413" r:id="rId20"/>
    <p:sldId id="414" r:id="rId21"/>
    <p:sldId id="406" r:id="rId22"/>
    <p:sldId id="434" r:id="rId23"/>
    <p:sldId id="409" r:id="rId24"/>
    <p:sldId id="415" r:id="rId25"/>
    <p:sldId id="433" r:id="rId26"/>
    <p:sldId id="418" r:id="rId27"/>
    <p:sldId id="432" r:id="rId28"/>
    <p:sldId id="427" r:id="rId29"/>
    <p:sldId id="417" r:id="rId30"/>
    <p:sldId id="416" r:id="rId31"/>
    <p:sldId id="420" r:id="rId32"/>
    <p:sldId id="421" r:id="rId33"/>
    <p:sldId id="422" r:id="rId34"/>
    <p:sldId id="423" r:id="rId35"/>
    <p:sldId id="435" r:id="rId36"/>
    <p:sldId id="436" r:id="rId37"/>
    <p:sldId id="402" r:id="rId3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60" d="100"/>
          <a:sy n="60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2A04-D777-4D0D-9057-51929581E327}" type="datetimeFigureOut">
              <a:rPr lang="ru-RU" smtClean="0"/>
              <a:pPr/>
              <a:t>29.05.2019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DA3E-9D30-4350-81A2-E9081B005C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0161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BC29-28BF-43E1-9184-313B6DFB645A}" type="datetimeFigureOut">
              <a:rPr lang="ru-RU" smtClean="0"/>
              <a:pPr/>
              <a:t>29.05.2019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3921A-3624-4E27-9959-6F42E6A5CD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24216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Using Winograd Schemas for Evaluation of Implicit Information Extraction Systems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921A-3624-4E27-9959-6F42E6A5CD76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97F9-6EF6-4589-97DE-5D760D5A8DAD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2660-A7DF-4AA9-8117-DDE1C7F663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91BC-AFBC-4CCB-85BA-94131CDC31FE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B977-EA20-454E-9EB3-696CED58EE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A635-ECB3-408D-A68D-2C5088AAE088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7B27B-4694-4008-89ED-5DACC6E7EC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A5B1-EC9E-4F38-9F47-CB90836B7B40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9C52-FFB8-45D4-A8D8-F610658329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579D-C7A9-4351-B89D-0B032920CAED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A0B4-C18E-4DC4-9F6F-97B62CBB8F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E795-C094-40CB-AEEF-FE485E429013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D96A-B4F7-43E6-8D28-6D149BC043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1C30-5A86-4898-8DC7-E0E9CF59F74D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A007-7907-4041-859B-80A498EEE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5CD2-700F-4448-9442-8927782A3AE6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341A-1AEF-409B-8054-F49B358DE6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6B2C-A1D9-4655-89AB-994F257D9B9E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F376-11ED-47B1-84A1-D977F1620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F97D-8812-4B10-ACE2-0F80E740D6EF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41B1-6772-4C43-B126-B9D5179CC7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2ED2-BD05-44B5-815E-BD3FC6DAC657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E718-DBAC-4FBC-B392-E9038BD219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5CBC6-A994-4234-93C6-6F5EF4ADE917}" type="datetime1">
              <a:rPr lang="ru-RU" smtClean="0"/>
              <a:pPr>
                <a:defRPr/>
              </a:pPr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 smtClean="0"/>
              <a:t>Ivan Rygaev  | Dialogue 2017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24BA8-DABD-4C11-8CDF-AE05C94AA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48712" cy="3143250"/>
          </a:xfrm>
        </p:spPr>
        <p:txBody>
          <a:bodyPr/>
          <a:lstStyle/>
          <a:p>
            <a:pPr eaLnBrk="1" hangingPunct="1"/>
            <a:r>
              <a:rPr lang="en-US" dirty="0" smtClean="0"/>
              <a:t>Knowledge-based approach to </a:t>
            </a:r>
            <a:r>
              <a:rPr lang="en-US" dirty="0" err="1" smtClean="0"/>
              <a:t>Winograd</a:t>
            </a:r>
            <a:r>
              <a:rPr lang="en-US" dirty="0" smtClean="0"/>
              <a:t> Schema </a:t>
            </a:r>
            <a:r>
              <a:rPr lang="en-US" dirty="0"/>
              <a:t>C</a:t>
            </a:r>
            <a:r>
              <a:rPr lang="en-US" dirty="0" smtClean="0"/>
              <a:t>hallenge</a:t>
            </a:r>
            <a:endParaRPr lang="ru-RU" dirty="0" smtClean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39750" y="3212976"/>
            <a:ext cx="82087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2000" dirty="0" smtClean="0">
                <a:latin typeface="+mn-lt"/>
              </a:rPr>
              <a:t>Igor Boguslavsky, Tatiana Frolova, Leonid Iomdin,</a:t>
            </a:r>
            <a:r>
              <a:rPr lang="sv-SE" sz="2000" dirty="0">
                <a:latin typeface="+mn-lt"/>
              </a:rPr>
              <a:t/>
            </a:r>
            <a:br>
              <a:rPr lang="sv-SE" sz="2000" dirty="0">
                <a:latin typeface="+mn-lt"/>
              </a:rPr>
            </a:br>
            <a:r>
              <a:rPr lang="sv-SE" sz="2000" dirty="0" smtClean="0">
                <a:latin typeface="+mn-lt"/>
              </a:rPr>
              <a:t>Alexander </a:t>
            </a:r>
            <a:r>
              <a:rPr lang="en-US" sz="2000" dirty="0" err="1" smtClean="0">
                <a:latin typeface="+mn-lt"/>
              </a:rPr>
              <a:t>Lazursky</a:t>
            </a:r>
            <a:r>
              <a:rPr lang="en-US" sz="2000" dirty="0" smtClean="0">
                <a:latin typeface="+mn-lt"/>
              </a:rPr>
              <a:t>, Ivan Rygaev, Svetlana Timoshenko</a:t>
            </a: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Presented by Ivan Rygaev (irygaev@gmail.com)</a:t>
            </a:r>
            <a:endParaRPr lang="ru-RU" sz="2000" dirty="0">
              <a:latin typeface="Calibri" pitchFamily="34" charset="0"/>
            </a:endParaRPr>
          </a:p>
          <a:p>
            <a:r>
              <a:rPr lang="en-US" sz="2000" dirty="0" smtClean="0">
                <a:latin typeface="+mn-lt"/>
              </a:rPr>
              <a:t>Laboratory of Computational Linguistics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Institute for Information Transmission Problems RAS, Moscow, Russia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Supported by RSF </a:t>
            </a:r>
            <a:r>
              <a:rPr lang="en-US" sz="2000" dirty="0">
                <a:latin typeface="+mn-lt"/>
              </a:rPr>
              <a:t>grant No. 16-18-10422-P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42660-A7DF-4AA9-8117-DDE1C7F663D8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Номер слайда 6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Knowledge-based approach to </a:t>
            </a:r>
            <a:r>
              <a:rPr lang="en-US" sz="1600" dirty="0" err="1" smtClean="0"/>
              <a:t>Winograd</a:t>
            </a:r>
            <a:r>
              <a:rPr lang="en-US" sz="1600" dirty="0" smtClean="0"/>
              <a:t>  </a:t>
            </a:r>
            <a:r>
              <a:rPr lang="en-US" sz="1600" dirty="0"/>
              <a:t>S</a:t>
            </a:r>
            <a:r>
              <a:rPr lang="en-US" sz="1600" dirty="0" smtClean="0"/>
              <a:t>chema Challenge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Competition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The first competition was held in July 2016 at </a:t>
            </a:r>
            <a:r>
              <a:rPr lang="en-US" sz="2800" dirty="0" smtClean="0"/>
              <a:t>IJCAI conference in New York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It was organized in two rounds: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Sentences from real texts (children's literature) rather than constructed ones. They exhibited all the properties of WS but did not have an alternative variant.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Actual constructed WSs with an alternative variant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Motivation for two rounds: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Not to reveal WSs to contestants who are not ready yet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Increase relevance of the test by using real examples</a:t>
            </a: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Competition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There were 60 questions in the first round and 60 in the second one.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To proceed to the second round a contestant had to score at least 90% correct in the first one.</a:t>
            </a:r>
          </a:p>
          <a:p>
            <a:pPr eaLnBrk="1" hangingPunct="1"/>
            <a:r>
              <a:rPr lang="en-US" sz="2800" dirty="0" smtClean="0"/>
              <a:t>None of the solutions achieved that score</a:t>
            </a:r>
          </a:p>
          <a:p>
            <a:pPr lvl="1" eaLnBrk="1" hangingPunct="1"/>
            <a:r>
              <a:rPr lang="en-US" sz="2400" dirty="0" smtClean="0"/>
              <a:t>The second round was not held</a:t>
            </a:r>
          </a:p>
          <a:p>
            <a:pPr eaLnBrk="1" hangingPunct="1"/>
            <a:r>
              <a:rPr lang="en-US" sz="2800" dirty="0" smtClean="0"/>
              <a:t>The big prize was offered to the team who would achieve at least 90% in both rounds</a:t>
            </a:r>
          </a:p>
          <a:p>
            <a:pPr lvl="1" eaLnBrk="1" hangingPunct="1"/>
            <a:r>
              <a:rPr lang="en-US" sz="2400" dirty="0" smtClean="0"/>
              <a:t>Three smaller prizes were offered to the top programs achieved at least 65% in the first round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Competition results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Six solutions of four teams where presented:</a:t>
            </a: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/>
              <a:t>Random answering could yield 45%</a:t>
            </a: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resul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060848"/>
            <a:ext cx="7200000" cy="3617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Competition results assessment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None of the solutions got over the 65% threshold to receive even the smaller prize</a:t>
            </a:r>
          </a:p>
          <a:p>
            <a:pPr eaLnBrk="1" hangingPunct="1"/>
            <a:r>
              <a:rPr lang="en-US" sz="2800" dirty="0" smtClean="0"/>
              <a:t>Four of the six programs showed scores around the chance level or even worse</a:t>
            </a:r>
          </a:p>
          <a:p>
            <a:pPr eaLnBrk="1" hangingPunct="1"/>
            <a:r>
              <a:rPr lang="en-US" sz="2800" dirty="0" smtClean="0"/>
              <a:t>The next test had been scheduled for AAAI-2018 (Feb), but it was cancelled</a:t>
            </a:r>
          </a:p>
          <a:p>
            <a:pPr lvl="1" eaLnBrk="1" hangingPunct="1"/>
            <a:r>
              <a:rPr lang="en-US" sz="2400" dirty="0" smtClean="0"/>
              <a:t>Several participants dropped out at the last minute</a:t>
            </a:r>
          </a:p>
          <a:p>
            <a:pPr eaLnBrk="1" hangingPunct="1"/>
            <a:r>
              <a:rPr lang="en-US" sz="2800" dirty="0" smtClean="0"/>
              <a:t>Text understanding by machines is an unsolved task yet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6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of contents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Schema Challenge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Related work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SemETAP semantic analyzer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Our approach to WSC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Machine learning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eaLnBrk="1" hangingPunct="1"/>
            <a:r>
              <a:rPr lang="en-US" sz="2800" dirty="0"/>
              <a:t>Rahman and Ng </a:t>
            </a:r>
            <a:r>
              <a:rPr lang="en-US" sz="2800" dirty="0" smtClean="0"/>
              <a:t>2012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Narrative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chains,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Google API, </a:t>
            </a:r>
            <a:r>
              <a:rPr lang="en-US" sz="2400" dirty="0" err="1" smtClean="0">
                <a:latin typeface="+mj-lt"/>
                <a:ea typeface="Tahoma" pitchFamily="34" charset="0"/>
                <a:cs typeface="Tahoma" pitchFamily="34" charset="0"/>
              </a:rPr>
              <a:t>FrameNet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heuristic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and machine-learned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polarity, connective-based relations,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etc. </a:t>
            </a:r>
          </a:p>
          <a:p>
            <a:pPr eaLnBrk="1" hangingPunct="1"/>
            <a:r>
              <a:rPr lang="en-US" sz="2800" dirty="0" err="1" smtClean="0"/>
              <a:t>Haoruo</a:t>
            </a:r>
            <a:r>
              <a:rPr lang="en-US" sz="2800" dirty="0" smtClean="0"/>
              <a:t> Peng et al. 2015</a:t>
            </a:r>
          </a:p>
          <a:p>
            <a:pPr lvl="1" eaLnBrk="1" hangingPunct="1"/>
            <a:r>
              <a:rPr lang="en-US" sz="2400" dirty="0" smtClean="0"/>
              <a:t>Predicate Schemas learned </a:t>
            </a:r>
            <a:r>
              <a:rPr lang="en-US" sz="2400" dirty="0" smtClean="0"/>
              <a:t>from </a:t>
            </a:r>
            <a:r>
              <a:rPr lang="en-US" sz="2400" dirty="0"/>
              <a:t>the </a:t>
            </a:r>
            <a:r>
              <a:rPr lang="en-US" sz="2400" dirty="0" err="1"/>
              <a:t>Gigaword</a:t>
            </a:r>
            <a:r>
              <a:rPr lang="en-US" sz="2400" dirty="0"/>
              <a:t> corpus, Wikipedia, Web </a:t>
            </a:r>
            <a:r>
              <a:rPr lang="en-US" sz="2400" dirty="0" smtClean="0"/>
              <a:t>Queries, polarity information, etc.</a:t>
            </a:r>
          </a:p>
          <a:p>
            <a:pPr eaLnBrk="1" hangingPunct="1"/>
            <a:r>
              <a:rPr lang="da-DK" sz="2800" dirty="0" smtClean="0"/>
              <a:t>Quan Liu et al 2016 (competition winner)</a:t>
            </a:r>
          </a:p>
          <a:p>
            <a:pPr lvl="1" eaLnBrk="1" hangingPunct="1"/>
            <a:r>
              <a:rPr lang="da-DK" sz="2400" dirty="0" smtClean="0"/>
              <a:t>Knowledge </a:t>
            </a:r>
            <a:r>
              <a:rPr lang="da-DK" sz="2400" dirty="0" smtClean="0"/>
              <a:t>Enhanced Embeddings (KEE</a:t>
            </a:r>
            <a:r>
              <a:rPr lang="da-DK" sz="2400" dirty="0" smtClean="0"/>
              <a:t>) trained using WordNet, ConceptNet, Cyc, CauseCom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Trinh and Le 2018</a:t>
            </a:r>
          </a:p>
          <a:p>
            <a:pPr lvl="1" eaLnBrk="1" hangingPunct="1"/>
            <a:r>
              <a:rPr lang="en-US" sz="2400" dirty="0" smtClean="0"/>
              <a:t>Language models trained </a:t>
            </a:r>
            <a:r>
              <a:rPr lang="en-US" sz="2400" dirty="0" smtClean="0"/>
              <a:t>on big corpora LM-1-Billion</a:t>
            </a:r>
            <a:r>
              <a:rPr lang="en-US" sz="2400" dirty="0"/>
              <a:t>, </a:t>
            </a:r>
            <a:r>
              <a:rPr lang="en-US" sz="2400" dirty="0" err="1"/>
              <a:t>CommonCrawl</a:t>
            </a:r>
            <a:r>
              <a:rPr lang="en-US" sz="2400" dirty="0"/>
              <a:t>, </a:t>
            </a:r>
            <a:r>
              <a:rPr lang="en-US" sz="2400" dirty="0" err="1"/>
              <a:t>SQuAD</a:t>
            </a:r>
            <a:r>
              <a:rPr lang="en-US" sz="2400" dirty="0"/>
              <a:t>, Gutenberg Books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6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Knowledge-based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Schüller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2014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Inferences based on pragmatic effects from Relevance Theory in a graph framework</a:t>
            </a:r>
          </a:p>
          <a:p>
            <a:pPr eaLnBrk="1" hangingPunct="1"/>
            <a:r>
              <a:rPr lang="en-US" sz="2800" dirty="0"/>
              <a:t>Bailey et al. </a:t>
            </a:r>
            <a:r>
              <a:rPr lang="en-US" sz="2800" dirty="0" smtClean="0"/>
              <a:t>2015</a:t>
            </a:r>
          </a:p>
          <a:p>
            <a:pPr lvl="1" eaLnBrk="1" hangingPunct="1"/>
            <a:r>
              <a:rPr lang="en-US" sz="2400" dirty="0" smtClean="0"/>
              <a:t>A series of axioms and inference rules for event correlation</a:t>
            </a:r>
            <a:br>
              <a:rPr lang="en-US" sz="2400" dirty="0" smtClean="0"/>
            </a:br>
            <a:r>
              <a:rPr lang="en-US" sz="2400" dirty="0" smtClean="0"/>
              <a:t>“A fits into B” &lt;-&gt; “B is big”</a:t>
            </a:r>
          </a:p>
          <a:p>
            <a:pPr eaLnBrk="1" hangingPunct="1"/>
            <a:r>
              <a:rPr lang="en-US" sz="2800" dirty="0"/>
              <a:t>Sharma et al. 2015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Knowledge is extracted from the web on demand using a modified test phrase as a pattern. A semantic analyzer is used to match the found sentence with the original one.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1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Transparency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Eric Mueller 2016:</a:t>
            </a:r>
          </a:p>
          <a:p>
            <a:pPr lvl="1" eaLnBrk="1" hangingPunct="1"/>
            <a:r>
              <a:rPr lang="en-US" sz="2400" dirty="0" smtClean="0"/>
              <a:t>Computers </a:t>
            </a:r>
            <a:r>
              <a:rPr lang="en-US" sz="2400" dirty="0"/>
              <a:t>should be more </a:t>
            </a:r>
            <a:r>
              <a:rPr lang="en-US" sz="2400" dirty="0" smtClean="0"/>
              <a:t>open and understandable</a:t>
            </a:r>
          </a:p>
          <a:p>
            <a:pPr lvl="1" eaLnBrk="1" hangingPunct="1"/>
            <a:r>
              <a:rPr lang="en-US" sz="2400" dirty="0" smtClean="0"/>
              <a:t>Computers should provide advice and explain it</a:t>
            </a:r>
          </a:p>
          <a:p>
            <a:pPr lvl="1" eaLnBrk="1" hangingPunct="1"/>
            <a:r>
              <a:rPr lang="en-US" sz="2400" dirty="0" smtClean="0"/>
              <a:t>People will decide whether to accept it or not</a:t>
            </a:r>
          </a:p>
          <a:p>
            <a:pPr lvl="1" eaLnBrk="1" hangingPunct="1"/>
            <a:r>
              <a:rPr lang="en-US" sz="2400" dirty="0"/>
              <a:t>Transparency generates </a:t>
            </a:r>
            <a:r>
              <a:rPr lang="en-US" sz="2400" dirty="0" smtClean="0"/>
              <a:t>trust and makes fixes easier</a:t>
            </a:r>
            <a:endParaRPr lang="en-US" sz="2400" dirty="0"/>
          </a:p>
          <a:p>
            <a:pPr eaLnBrk="1" hangingPunct="1"/>
            <a:r>
              <a:rPr lang="en-US" sz="2800" dirty="0" smtClean="0"/>
              <a:t>Knowledge-based vs machine learning</a:t>
            </a:r>
          </a:p>
          <a:p>
            <a:pPr lvl="1" eaLnBrk="1" hangingPunct="1"/>
            <a:r>
              <a:rPr lang="en-US" sz="2400" dirty="0" smtClean="0"/>
              <a:t>Knowledge-based approaches have a higher transparency and explanatory power than machine learning techniques</a:t>
            </a:r>
          </a:p>
          <a:p>
            <a:pPr lvl="1" eaLnBrk="1" hangingPunct="1"/>
            <a:r>
              <a:rPr lang="en-US" sz="2400" dirty="0" smtClean="0"/>
              <a:t>Deep knowledge </a:t>
            </a:r>
            <a:r>
              <a:rPr lang="en-US" sz="2400" dirty="0"/>
              <a:t>can hardly be </a:t>
            </a:r>
            <a:r>
              <a:rPr lang="en-US" sz="2400" dirty="0" smtClean="0"/>
              <a:t>acquired by machine learning (yet)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1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of contents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Schema Challenge</a:t>
            </a:r>
          </a:p>
          <a:p>
            <a:pPr eaLnBrk="1" hangingPunct="1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Related work</a:t>
            </a:r>
          </a:p>
          <a:p>
            <a:pPr eaLnBrk="1" hangingPunct="1"/>
            <a:r>
              <a:rPr lang="en-US" sz="2800" dirty="0">
                <a:ea typeface="Tahoma" pitchFamily="34" charset="0"/>
                <a:cs typeface="Tahoma" pitchFamily="34" charset="0"/>
              </a:rPr>
              <a:t>SemETAP semantic analyzer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Our approach to WSC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9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ETAP-4</a:t>
            </a:r>
            <a:r>
              <a:rPr lang="ru-RU" dirty="0" smtClean="0"/>
              <a:t> </a:t>
            </a:r>
            <a:r>
              <a:rPr lang="en-US" dirty="0" smtClean="0"/>
              <a:t>linguistic processor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Comprehensive support for Russian and English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Syntactic parsing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Building dependency trees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Machine translation</a:t>
            </a:r>
          </a:p>
          <a:p>
            <a:pPr lvl="1" eaLnBrk="1" hangingPunct="1"/>
            <a:r>
              <a:rPr lang="en-US" sz="2400" dirty="0" smtClean="0"/>
              <a:t>On the level of deep syntactic structures or UNL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UNL conversion and </a:t>
            </a:r>
            <a:r>
              <a:rPr lang="en-US" sz="2800" dirty="0" err="1" smtClean="0">
                <a:ea typeface="Tahoma" pitchFamily="34" charset="0"/>
                <a:cs typeface="Tahoma" pitchFamily="34" charset="0"/>
              </a:rPr>
              <a:t>deconversion</a:t>
            </a:r>
            <a:endParaRPr lang="en-US" sz="2800" dirty="0" smtClean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Universal Networking Language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Deep semantic analysis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Logical form with inferences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7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We propose a method to resolve anaphoric pronouns in the framework of </a:t>
            </a:r>
            <a:r>
              <a:rPr lang="en-US" sz="2800" dirty="0" err="1"/>
              <a:t>Winograd</a:t>
            </a:r>
            <a:r>
              <a:rPr lang="en-US" sz="2800" dirty="0"/>
              <a:t> Schema </a:t>
            </a:r>
            <a:r>
              <a:rPr lang="en-US" sz="2800" dirty="0" smtClean="0"/>
              <a:t>Challenge</a:t>
            </a:r>
            <a:r>
              <a:rPr lang="ru-RU" sz="2800" dirty="0" smtClean="0"/>
              <a:t> </a:t>
            </a:r>
            <a:r>
              <a:rPr lang="en-US" sz="2800" dirty="0" smtClean="0"/>
              <a:t>(WSC</a:t>
            </a:r>
            <a:r>
              <a:rPr lang="en-US" sz="2800" dirty="0"/>
              <a:t>) by means of SemETAP – a knowledge-based semantic </a:t>
            </a:r>
            <a:r>
              <a:rPr lang="en-US" sz="2800" dirty="0" smtClean="0"/>
              <a:t>analyzer.</a:t>
            </a:r>
            <a:endParaRPr lang="en-US" sz="2800" dirty="0" smtClean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ru-RU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ETAP-4 resources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Combinatorial dictionary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More than 100 000 entries for Russian, English and UNL</a:t>
            </a:r>
          </a:p>
          <a:p>
            <a:pPr lvl="1" eaLnBrk="1" hangingPunct="1"/>
            <a:r>
              <a:rPr lang="en-US" sz="2400" dirty="0">
                <a:ea typeface="Tahoma" pitchFamily="34" charset="0"/>
                <a:cs typeface="Tahoma" pitchFamily="34" charset="0"/>
              </a:rPr>
              <a:t>Syntactic and semantic features</a:t>
            </a:r>
          </a:p>
          <a:p>
            <a:pPr lvl="1" eaLnBrk="1" hangingPunct="1"/>
            <a:r>
              <a:rPr lang="en-US" sz="2400" dirty="0" smtClean="0"/>
              <a:t>Government 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patterns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>
                <a:ea typeface="Tahoma" pitchFamily="34" charset="0"/>
                <a:cs typeface="Tahoma" pitchFamily="34" charset="0"/>
              </a:rPr>
              <a:t>Lexical functions</a:t>
            </a:r>
          </a:p>
          <a:p>
            <a:pPr lvl="1" eaLnBrk="1" hangingPunct="1"/>
            <a:r>
              <a:rPr lang="en-US" sz="2400" dirty="0">
                <a:ea typeface="Tahoma" pitchFamily="34" charset="0"/>
                <a:cs typeface="Tahoma" pitchFamily="34" charset="0"/>
              </a:rPr>
              <a:t>Dictionary rules for specific words processing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Transformation rules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For syntactic structure creation and modification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Written in a formal language FORET</a:t>
            </a: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Ontology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5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SemETAP</a:t>
            </a:r>
            <a:r>
              <a:rPr lang="en-US" dirty="0" smtClean="0"/>
              <a:t> semantic text analyzer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SemETAP (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Boguslavsky </a:t>
            </a:r>
            <a:r>
              <a:rPr lang="en-US" sz="2800" dirty="0">
                <a:ea typeface="Tahoma" pitchFamily="34" charset="0"/>
                <a:cs typeface="Tahoma" pitchFamily="34" charset="0"/>
              </a:rPr>
              <a:t>et al. 2015, 2018)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A module of ETAP-4 linguistic processor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Translates an original sentence into a language-independent semantic representation in a formal language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Applies inference rules (semantic concept decomposition, common sense axioms) to infer new knowledge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Semantic representation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Based on Semantic Web standards (OWL, RDF, SPARQL)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Can be seen as a semantic graph or a formula in predicate logic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SemETAP resources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Linguistic modules and resources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Reused from ETAP-4 itself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Ontology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Repository of individuals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Inference rules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depth of understanding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grows with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the number of inferences we can draw from the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text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More inferences mean better understanding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6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analysis steps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Syntactic tree</a:t>
            </a:r>
          </a:p>
          <a:p>
            <a:pPr eaLnBrk="1" hangingPunct="1"/>
            <a:endParaRPr lang="en-US" sz="2800" dirty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Basic semantic structure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Words are translated to semantic concepts and syntactic relations to semantic roles (roughly)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Enhanced semantic structure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Inference rules are applied to extend the semantic graph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70097"/>
            <a:ext cx="5707380" cy="214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69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Inference rules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Declarative rules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In the form of implication (if-then)</a:t>
            </a:r>
          </a:p>
          <a:p>
            <a:pPr eaLnBrk="1" hangingPunct="1"/>
            <a:r>
              <a:rPr lang="en-US" sz="2800" dirty="0">
                <a:ea typeface="Tahoma" pitchFamily="34" charset="0"/>
                <a:cs typeface="Tahoma" pitchFamily="34" charset="0"/>
              </a:rPr>
              <a:t>Written in Etalog formal 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language (Rygaev 2018)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400" dirty="0" err="1">
                <a:ea typeface="Tahoma" pitchFamily="34" charset="0"/>
                <a:cs typeface="Tahoma" pitchFamily="34" charset="0"/>
              </a:rPr>
              <a:t>Datalog</a:t>
            </a:r>
            <a:r>
              <a:rPr lang="ru-RU" sz="2400" baseline="30000" dirty="0"/>
              <a:t>± </a:t>
            </a:r>
            <a:r>
              <a:rPr lang="en-US" sz="2400" baseline="30000" dirty="0"/>
              <a:t> </a:t>
            </a:r>
            <a:r>
              <a:rPr lang="en-US" sz="2400" dirty="0">
                <a:ea typeface="Tahoma" pitchFamily="34" charset="0"/>
                <a:cs typeface="Tahoma" pitchFamily="34" charset="0"/>
              </a:rPr>
              <a:t>(semantically) compatible language</a:t>
            </a:r>
          </a:p>
          <a:p>
            <a:pPr lvl="1"/>
            <a:r>
              <a:rPr lang="en-US" sz="2400" dirty="0">
                <a:ea typeface="Tahoma" pitchFamily="34" charset="0"/>
                <a:cs typeface="Tahoma" pitchFamily="34" charset="0"/>
              </a:rPr>
              <a:t>Requires minimal mathematical background</a:t>
            </a:r>
          </a:p>
          <a:p>
            <a:pPr lvl="1"/>
            <a:r>
              <a:rPr lang="en-US" sz="2400" dirty="0">
                <a:ea typeface="Tahoma" pitchFamily="34" charset="0"/>
                <a:cs typeface="Tahoma" pitchFamily="34" charset="0"/>
              </a:rPr>
              <a:t>Syntax 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made closer to </a:t>
            </a:r>
            <a:r>
              <a:rPr lang="en-US" sz="2400" dirty="0">
                <a:ea typeface="Tahoma" pitchFamily="34" charset="0"/>
                <a:cs typeface="Tahoma" pitchFamily="34" charset="0"/>
              </a:rPr>
              <a:t>natural language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More than 400 rules at the moment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Most of them are concept decomposition rules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Similar to word definitions in an explanatory dictionary</a:t>
            </a:r>
            <a:br>
              <a:rPr lang="en-US" sz="2400" dirty="0" smtClean="0"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ea typeface="Tahoma" pitchFamily="34" charset="0"/>
                <a:cs typeface="Tahoma" pitchFamily="34" charset="0"/>
              </a:rPr>
              <a:t>but in a formal language</a:t>
            </a:r>
            <a:endParaRPr lang="en-US" sz="24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4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Event decomposition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Preconditions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Ivan bought a book from Masha -&gt; Masha had had a book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Results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Ivan bought a book from Masha -&gt; Ivan has a book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Subevents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Ivan bought a book from Masha -&gt; Masha gave Ivan a book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Presuppositions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Ivan does not know that Peter arrived -&gt; Peter arrived</a:t>
            </a:r>
          </a:p>
          <a:p>
            <a:pPr eaLnBrk="1" hangingPunct="1"/>
            <a:r>
              <a:rPr lang="en-US" sz="2800" dirty="0">
                <a:ea typeface="Tahoma" pitchFamily="34" charset="0"/>
                <a:cs typeface="Tahoma" pitchFamily="34" charset="0"/>
              </a:rPr>
              <a:t>Participants objectives &amp; 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attitudes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Ivan defeated Peter -&gt; Good for Ivan, bad for Peter</a:t>
            </a:r>
          </a:p>
          <a:p>
            <a:pPr eaLnBrk="1" hangingPunct="1"/>
            <a:endParaRPr lang="en-US" sz="28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3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Decomposition rule example</a:t>
            </a:r>
            <a:endParaRPr lang="ru-RU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463" y="1176486"/>
            <a:ext cx="8345487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888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Plausible expectations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Invited inferences (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implicatures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)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Inferences which are most likely true based on all the information we have so far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John was allowed to smoke 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-&gt; 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John smoked (probably)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Marked </a:t>
            </a:r>
            <a:r>
              <a:rPr lang="en-US" sz="2400" dirty="0">
                <a:ea typeface="Tahoma" pitchFamily="34" charset="0"/>
                <a:cs typeface="Tahoma" pitchFamily="34" charset="0"/>
              </a:rPr>
              <a:t>in the graph </a:t>
            </a:r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with medium degree confidence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Non-monotonic logic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Expectations can be confirmed or cancelled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John was allowed to </a:t>
            </a:r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smoke, </a:t>
            </a:r>
            <a:r>
              <a:rPr lang="en-US" sz="24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but</a:t>
            </a:r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he did not</a:t>
            </a: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Made hidden when a corresponding confirming or disproving subgraph of maximal degree exists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2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of contents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Schema Challenge</a:t>
            </a:r>
          </a:p>
          <a:p>
            <a:pPr eaLnBrk="1" hangingPunct="1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Related work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SemETAP semantic analyzer</a:t>
            </a:r>
            <a:endParaRPr lang="en-US" sz="2800" dirty="0" smtClean="0">
              <a:solidFill>
                <a:schemeClr val="bg1">
                  <a:lumMod val="8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Our approach to WSC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0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consistency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Our approach to WSC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Build two variants of the enhanced semantic structure – one for each potential antecedent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Check which variant is more consistent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Consistency definition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Consistent variant contains the same or unifiable subgraph more than once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Two different parts of the sentence produce the same (unifiable) inference</a:t>
            </a:r>
          </a:p>
          <a:p>
            <a:pPr eaLnBrk="1" hangingPunct="1"/>
            <a:endParaRPr lang="en-US" sz="28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1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of contents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Schema Challenge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Related work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SemETAP semantic analyzer</a:t>
            </a:r>
          </a:p>
          <a:p>
            <a:pPr eaLnBrk="1" hangingPunct="1"/>
            <a:r>
              <a:rPr lang="en-US" sz="2800" dirty="0">
                <a:ea typeface="Tahoma" pitchFamily="34" charset="0"/>
                <a:cs typeface="Tahoma" pitchFamily="34" charset="0"/>
              </a:rPr>
              <a:t>Our approach to 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WSC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1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James </a:t>
            </a:r>
            <a:r>
              <a:rPr lang="en-US" sz="28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asked Robert for a favor but </a:t>
            </a:r>
            <a:r>
              <a:rPr lang="en-US" sz="28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8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refused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James asked Robert for a favor but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Robert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refused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James 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asked Robert for a favor but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James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refused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Two events of </a:t>
            </a:r>
            <a:r>
              <a:rPr lang="en-US" sz="2800" i="1" dirty="0" smtClean="0">
                <a:ea typeface="Tahoma" pitchFamily="34" charset="0"/>
                <a:cs typeface="Tahoma" pitchFamily="34" charset="0"/>
              </a:rPr>
              <a:t>asking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ea typeface="Tahoma" pitchFamily="34" charset="0"/>
                <a:cs typeface="Tahoma" pitchFamily="34" charset="0"/>
              </a:rPr>
              <a:t>in the enhanced structure</a:t>
            </a:r>
            <a:endParaRPr lang="en-US" sz="2800" dirty="0" smtClean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From the first part of the sentence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From the precondition of the refusal event (inferred)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Unification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In the first variant the addressee is the same, other arguments are unifiable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In the second variant the addressees are different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8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Experimental results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We carried out two series of experiments: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On a development corpus of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Winograd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schemas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On a test corpus of </a:t>
            </a:r>
            <a:r>
              <a:rPr lang="en-US" sz="2400" dirty="0" err="1" smtClean="0">
                <a:ea typeface="Tahoma" pitchFamily="34" charset="0"/>
                <a:cs typeface="Tahoma" pitchFamily="34" charset="0"/>
              </a:rPr>
              <a:t>Winograd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 schemas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Development corpus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Open WSs phrases translated into Russian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Were open to us while developing the algorithm and populating the knowledge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Test corpus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Phrases were not revealed but the lexicon was known</a:t>
            </a:r>
            <a:r>
              <a:rPr lang="ru-RU" sz="24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ea typeface="Tahoma" pitchFamily="34" charset="0"/>
                <a:cs typeface="Tahoma" pitchFamily="34" charset="0"/>
              </a:rPr>
              <a:t>and description for the missing part was added to the system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Development corpus results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Examples: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The perch swallowed the worm,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it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was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hungry/tasty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Peter gave Ivan a candy, because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was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(not)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hungry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Peter knocked at Ivan’s door, but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didn’t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(receive a)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reply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Ivan offended Peter so we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defended/punished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him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Results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In most phrases the antecedents were identified correctly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Explanation is understandable by humans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Conclusion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The algorithm solves WSC if accurate knowledge is given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5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corpus results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68552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Examples: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Peter gave money to Ivan, because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was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poor/rich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Peter defeated </a:t>
            </a:r>
            <a:r>
              <a:rPr lang="en-US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Kolya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because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played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well/poorly</a:t>
            </a:r>
          </a:p>
          <a:p>
            <a:pPr lvl="1" eaLnBrk="1" hangingPunct="1"/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John got angry at Bill, although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is kind (was not guilty)</a:t>
            </a:r>
          </a:p>
          <a:p>
            <a:pPr lvl="1" eaLnBrk="1" hangingPunct="1"/>
            <a:r>
              <a:rPr lang="en-US" sz="2400" dirty="0" err="1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Vasya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begged Ivan to stay at home but </a:t>
            </a:r>
            <a:r>
              <a:rPr lang="en-US" sz="2400" b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refused/failed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Results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Only 54% of antecedents were identified correctly, </a:t>
            </a:r>
            <a:r>
              <a:rPr lang="en-US" sz="2400" dirty="0"/>
              <a:t>which is not much but still noticeably more than the </a:t>
            </a:r>
            <a:r>
              <a:rPr lang="en-US" sz="2400" dirty="0" smtClean="0"/>
              <a:t>random choice</a:t>
            </a:r>
            <a:endParaRPr lang="en-US" sz="2400" dirty="0" smtClean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All failures were due to the incomplete knowledge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Conclusion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It is hard to explicate all details without seeing the phrases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A solution to </a:t>
            </a:r>
            <a:r>
              <a:rPr lang="en-US" sz="2800" dirty="0" err="1" smtClean="0"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ea typeface="Tahoma" pitchFamily="34" charset="0"/>
                <a:cs typeface="Tahoma" pitchFamily="34" charset="0"/>
              </a:rPr>
              <a:t> Schemas was proposed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Based on explicit knowledge stored in the dictionary, ontology and inference rules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Proof of concept: the solution works fine given all the necessary knowledge is presented in the system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Provides human understandable explanations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Limitation: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Time-consuming</a:t>
            </a: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It is hard to explicate all necessary knowledge in advance</a:t>
            </a:r>
            <a:endParaRPr lang="en-US" sz="2400" dirty="0">
              <a:ea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2400" dirty="0" smtClean="0">
                <a:ea typeface="Tahoma" pitchFamily="34" charset="0"/>
                <a:cs typeface="Tahoma" pitchFamily="34" charset="0"/>
              </a:rPr>
              <a:t>Computational power is not leveraged</a:t>
            </a:r>
          </a:p>
          <a:p>
            <a:pPr eaLnBrk="1" hangingPunct="1"/>
            <a:r>
              <a:rPr lang="en-US" sz="2800" dirty="0" smtClean="0">
                <a:ea typeface="Tahoma" pitchFamily="34" charset="0"/>
                <a:cs typeface="Tahoma" pitchFamily="34" charset="0"/>
              </a:rPr>
              <a:t>Hybrid approach could be the answer</a:t>
            </a:r>
            <a:endParaRPr lang="en-US" sz="2800" dirty="0"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9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Bailey D., A. Harrison, Yu.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Lierler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V.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Lifschitz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and J. Michael. (2015), The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 challenge and reasoning about correlation. In: Working Notes of the Symposium on Logical Formalizations of Commonsense Reasoning.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Boguslavsky I., V.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Dikonov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L.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Iomdin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A.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Lazursky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V.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Sizov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S. Timoshenko. (2015), Semantic Analysis and Question Answering: a System Under Development. In: Computational Linguistics and Intellectual Technologies. Papers from the Annual International Conference “Dialogue” (2015), p.62.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Boguslavsky I.,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Frolova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T.,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Iomdin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L.,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Lazursky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A., Rygaev I., Timoshenko S. (2018), Semantic analysis with inference: high spots of the football match. Computational Linguistics and Intellectual Technologies: Proceedings of the International Conference “Dialogue 2018”, Moscow, May 30—June 2.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err="1">
                <a:ea typeface="Tahoma" pitchFamily="34" charset="0"/>
                <a:cs typeface="Tahoma" pitchFamily="34" charset="0"/>
              </a:rPr>
              <a:t>Haoruo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Peng, Daniel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Khashabi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, and Dan Roth. (2015), Solving hard coreference problems. In: Proceedings of the 2015 Conference of the North American Chapter of the Association for Computational Linguistics: Human Language Technologies, pages 809–819.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Levesque H. (2011), The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 Challenge. In: AAAI Spring Symposium: Logical Formalizations of Commonsense Reasoning.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Mueller E. (2016), Transparent Computers: Designing Understandable Intelligent Systems.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Createspace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Independent Publishers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.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2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eaLnBrk="1" hangingPunct="1">
              <a:buFont typeface="+mj-lt"/>
              <a:buAutoNum type="arabicPeriod" startAt="7"/>
            </a:pPr>
            <a:r>
              <a:rPr lang="en-US" sz="1600" dirty="0" err="1" smtClean="0">
                <a:ea typeface="Tahoma" pitchFamily="34" charset="0"/>
                <a:cs typeface="Tahoma" pitchFamily="34" charset="0"/>
              </a:rPr>
              <a:t>Quan</a:t>
            </a:r>
            <a:r>
              <a:rPr lang="en-US" sz="1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Liu, Hui Jiang, Zhen-Hua Ling,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Xiaodan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Zhu, Si Wei, Yu Hu. (2016), Combing Context and Commonsense Knowledge Through Neural Networks for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SolvingWinograd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 Problems. arXiv:1611.04146v1 [cs.AI] 13 Nov 2016.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Rahman A., V. Ng. (2012), Resolving complex cases of definite pronouns: the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 challenge. In: Proceedings of the 2012 Joint Conference on Empirical Methods in Natural Language Processing and Computational Natural Language Learning, pages 777–789. Association for Computational Linguistics.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Rygaev I. (2018), Etalog - a natural-looking knowledge representation formalism // Proceedings of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ITaS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2018 School and Conference (http://itas2018.iitp.ru/media/papers/1570472169.pdf).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sz="1600" dirty="0" err="1">
                <a:ea typeface="Tahoma" pitchFamily="34" charset="0"/>
                <a:cs typeface="Tahoma" pitchFamily="34" charset="0"/>
              </a:rPr>
              <a:t>Schüller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P. (2014), Tackling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schemas by formalizing relevance theory in knowledge graphs. In:  Fourteenth International Conference on the Principles of Knowledge Representation and Reasoning.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Sharma A., Nguyen Ha Vo,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Somak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Aditya, and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Chitta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Baral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. (2015), Towards addressing the </a:t>
            </a:r>
            <a:r>
              <a:rPr lang="en-US" sz="1600" dirty="0" err="1">
                <a:ea typeface="Tahoma" pitchFamily="34" charset="0"/>
                <a:cs typeface="Tahoma" pitchFamily="34" charset="0"/>
              </a:rPr>
              <a:t>Winograd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 schema challenge-building and using a semantic parser and a knowledge hunting module. In IJCAI, pages 1319–1325.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sz="1600" dirty="0">
                <a:ea typeface="Tahoma" pitchFamily="34" charset="0"/>
                <a:cs typeface="Tahoma" pitchFamily="34" charset="0"/>
              </a:rPr>
              <a:t>Trieu H. Trinh, Quoc V. Le. (2018), A Simple Method for Commonsense Reasoning. arXiv:1806.02847v1 [cs.AI] 7 Jun 2018</a:t>
            </a:r>
          </a:p>
          <a:p>
            <a:pPr eaLnBrk="1" hangingPunct="1">
              <a:buFont typeface="+mj-lt"/>
              <a:buAutoNum type="arabicPeriod" startAt="7"/>
            </a:pPr>
            <a:endParaRPr lang="en-US" sz="1600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0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592288"/>
          </a:xfrm>
        </p:spPr>
        <p:txBody>
          <a:bodyPr/>
          <a:lstStyle/>
          <a:p>
            <a:pPr eaLnBrk="1" hangingPunct="1"/>
            <a:r>
              <a:rPr lang="en-US" dirty="0" smtClean="0"/>
              <a:t>Thank you for your attention!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2400" dirty="0" smtClean="0"/>
              <a:t>Ask now or send an email to</a:t>
            </a:r>
            <a:br>
              <a:rPr lang="en-US" sz="2400" dirty="0" smtClean="0"/>
            </a:br>
            <a:r>
              <a:rPr lang="en-US" sz="2400" dirty="0" smtClean="0"/>
              <a:t>irygaev@gmail.com</a:t>
            </a:r>
            <a:endParaRPr lang="ru-RU" sz="24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of contents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Winograd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Schema Challenge</a:t>
            </a:r>
          </a:p>
          <a:p>
            <a:pPr eaLnBrk="1" hangingPunct="1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Related work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SemETAP semantic analyzer</a:t>
            </a:r>
          </a:p>
          <a:p>
            <a:pPr eaLnBrk="1" hangingPunct="1"/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Our approach to WSC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96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Turing test criticism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Turing Test was formally passed by a chat-bot Eugene Goostman in 2014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But does the chat-bot think?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Is </a:t>
            </a:r>
            <a:r>
              <a:rPr lang="en-US" sz="2800" i="1" dirty="0" smtClean="0">
                <a:latin typeface="+mj-lt"/>
                <a:ea typeface="Tahoma" pitchFamily="34" charset="0"/>
                <a:cs typeface="Tahoma" pitchFamily="34" charset="0"/>
              </a:rPr>
              <a:t>conversation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the right way of evaluation?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Subjective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Encourage verbal acrobatics and trickery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Turing Test requires </a:t>
            </a:r>
            <a:r>
              <a:rPr lang="en-US" sz="2800" i="1" dirty="0" smtClean="0">
                <a:latin typeface="+mj-lt"/>
                <a:ea typeface="Tahoma" pitchFamily="34" charset="0"/>
                <a:cs typeface="Tahoma" pitchFamily="34" charset="0"/>
              </a:rPr>
              <a:t>deception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Must fool an interrogator that it is a person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Do we need this from an intelligent machine? For which purposes?</a:t>
            </a:r>
            <a:endParaRPr lang="ru-RU" sz="24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Winograd</a:t>
            </a:r>
            <a:r>
              <a:rPr lang="en-US" dirty="0" smtClean="0"/>
              <a:t> schemas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A better test was proposed in Levesque 2011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trophy doesn’t fit in the brown suitcase because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it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’s too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big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. What is too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big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?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trophy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suitcase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Joan made sure to thank Susan for all the help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she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had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given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. Who had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given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the help?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Joan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Susan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Terry Winograd provided the first example in 1970</a:t>
            </a:r>
            <a:endParaRPr lang="ru-RU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Winograd</a:t>
            </a:r>
            <a:r>
              <a:rPr lang="en-US" dirty="0" smtClean="0"/>
              <a:t> schema structure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Anaphora resolution problem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There are two potential antecedents in the sentence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Linguistic features, collocation statistics and selectional restrictions do not help much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Changing a special word in the sentence reverts the correct answer (</a:t>
            </a:r>
            <a:r>
              <a:rPr lang="en-US" sz="2800" i="1" dirty="0" smtClean="0">
                <a:latin typeface="+mj-lt"/>
                <a:ea typeface="Tahoma" pitchFamily="34" charset="0"/>
                <a:cs typeface="Tahoma" pitchFamily="34" charset="0"/>
              </a:rPr>
              <a:t>big -&gt; small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The trophy doesn’t fit in the brown suitcase because </a:t>
            </a:r>
            <a:r>
              <a:rPr lang="en-US" sz="28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it</a:t>
            </a:r>
            <a:r>
              <a:rPr lang="en-US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’s too </a:t>
            </a:r>
            <a:r>
              <a:rPr lang="en-US" sz="2800" i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small</a:t>
            </a:r>
            <a:r>
              <a:rPr lang="en-US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. What is too </a:t>
            </a:r>
            <a:r>
              <a:rPr lang="en-US" sz="2800" i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small</a:t>
            </a:r>
            <a:r>
              <a:rPr lang="en-US" sz="28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?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the trophy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the suitcase</a:t>
            </a: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Commonsense knowledge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People are good on Windograd Schemas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Tests show 91-92% “correct” answers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What is required to get the right answer?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Understanding of the verb ‘fit’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if A fits into B then A must be smaller than B.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Understanding of the connective ‘because’</a:t>
            </a:r>
          </a:p>
          <a:p>
            <a:pPr lvl="1" eaLnBrk="1" hangingPunct="1"/>
            <a:r>
              <a:rPr lang="en-US" sz="2400" dirty="0" smtClean="0">
                <a:latin typeface="+mj-lt"/>
                <a:ea typeface="Tahoma" pitchFamily="34" charset="0"/>
                <a:cs typeface="Tahoma" pitchFamily="34" charset="0"/>
              </a:rPr>
              <a:t>Changing it to ‘in spite of’ also reverts the answer.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Implicit information must be extracted from the text to pass the test</a:t>
            </a:r>
          </a:p>
          <a:p>
            <a:pPr eaLnBrk="1" hangingPunct="1"/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examples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The wrong answer need not be logically inconsistent: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Tom threw his bag down to Ray after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he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reached the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top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of the stairs. Who reached the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top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of the stairs?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Tom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Ray</a:t>
            </a:r>
          </a:p>
          <a:p>
            <a:pPr eaLnBrk="1" hangingPunct="1"/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Alternate special word need not be the opposite: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man couldn't lift his son because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he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 was so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weak/heavy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. Who was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weak/heavy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? 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man</a:t>
            </a:r>
          </a:p>
          <a:p>
            <a:pPr lvl="1" eaLnBrk="1" hangingPunct="1"/>
            <a:r>
              <a:rPr lang="en-US" sz="2400" dirty="0" smtClean="0">
                <a:solidFill>
                  <a:schemeClr val="tx2"/>
                </a:solidFill>
                <a:latin typeface="+mj-lt"/>
                <a:ea typeface="Tahoma" pitchFamily="34" charset="0"/>
                <a:cs typeface="Tahoma" pitchFamily="34" charset="0"/>
              </a:rPr>
              <a:t>the son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332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Ivan Rygaev  | Dialogue 2019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4046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Knowledge-based approach to </a:t>
            </a:r>
            <a:r>
              <a:rPr lang="en-US" sz="1600" dirty="0" err="1">
                <a:solidFill>
                  <a:schemeClr val="bg1"/>
                </a:solidFill>
              </a:rPr>
              <a:t>Winograd</a:t>
            </a:r>
            <a:r>
              <a:rPr lang="en-US" sz="1600" dirty="0">
                <a:solidFill>
                  <a:schemeClr val="bg1"/>
                </a:solidFill>
              </a:rPr>
              <a:t>  Schema Challenge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3011</Words>
  <Application>Microsoft Office PowerPoint</Application>
  <PresentationFormat>Экран (4:3)</PresentationFormat>
  <Paragraphs>432</Paragraphs>
  <Slides>37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Knowledge-based approach to Winograd Schema Challenge</vt:lpstr>
      <vt:lpstr>Abstract</vt:lpstr>
      <vt:lpstr>Table of contents</vt:lpstr>
      <vt:lpstr>Table of contents</vt:lpstr>
      <vt:lpstr>Turing test criticism</vt:lpstr>
      <vt:lpstr>Winograd schemas</vt:lpstr>
      <vt:lpstr>Winograd schema structure</vt:lpstr>
      <vt:lpstr>Commonsense knowledge</vt:lpstr>
      <vt:lpstr>More examples</vt:lpstr>
      <vt:lpstr>Competition</vt:lpstr>
      <vt:lpstr>Competition</vt:lpstr>
      <vt:lpstr>Competition results</vt:lpstr>
      <vt:lpstr>Competition results assessment</vt:lpstr>
      <vt:lpstr>Table of contents</vt:lpstr>
      <vt:lpstr>Machine learning</vt:lpstr>
      <vt:lpstr>Knowledge-based</vt:lpstr>
      <vt:lpstr>Transparency</vt:lpstr>
      <vt:lpstr>Table of contents</vt:lpstr>
      <vt:lpstr>ETAP-4 linguistic processor</vt:lpstr>
      <vt:lpstr>ETAP-4 resources</vt:lpstr>
      <vt:lpstr>SemETAP semantic text analyzer</vt:lpstr>
      <vt:lpstr>SemETAP resources</vt:lpstr>
      <vt:lpstr>Semantic analysis steps</vt:lpstr>
      <vt:lpstr>Inference rules</vt:lpstr>
      <vt:lpstr>Event decomposition</vt:lpstr>
      <vt:lpstr>Decomposition rule example</vt:lpstr>
      <vt:lpstr>Plausible expectations</vt:lpstr>
      <vt:lpstr>Table of contents</vt:lpstr>
      <vt:lpstr>Semantic consistency</vt:lpstr>
      <vt:lpstr>Example</vt:lpstr>
      <vt:lpstr>Experimental results</vt:lpstr>
      <vt:lpstr>Development corpus results</vt:lpstr>
      <vt:lpstr>Test corpus results</vt:lpstr>
      <vt:lpstr>Conclusions</vt:lpstr>
      <vt:lpstr>References</vt:lpstr>
      <vt:lpstr>References</vt:lpstr>
      <vt:lpstr>Thank you for your attention!  Questions? Ask now or send an email to irygaev@gmail.com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Ivan</cp:lastModifiedBy>
  <cp:revision>777</cp:revision>
  <dcterms:created xsi:type="dcterms:W3CDTF">2014-03-26T06:20:46Z</dcterms:created>
  <dcterms:modified xsi:type="dcterms:W3CDTF">2019-05-29T08:08:14Z</dcterms:modified>
</cp:coreProperties>
</file>