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9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Lst>
  <p:sldSz cx="9144000" cy="5143500" type="screen16x9"/>
  <p:notesSz cx="6858000" cy="9144000"/>
  <p:embeddedFontLst>
    <p:embeddedFont>
      <p:font typeface="Montserrat" panose="020B0604020202020204" charset="-52"/>
      <p:regular r:id="rId43"/>
      <p:bold r:id="rId44"/>
      <p:italic r:id="rId45"/>
      <p:boldItalic r:id="rId46"/>
    </p:embeddedFont>
    <p:embeddedFont>
      <p:font typeface="Open Sans" panose="020B0604020202020204" charset="0"/>
      <p:regular r:id="rId47"/>
      <p:bold r:id="rId48"/>
      <p:italic r:id="rId49"/>
      <p:boldItalic r:id="rId50"/>
    </p:embeddedFont>
    <p:embeddedFont>
      <p:font typeface="PT Sans Narrow" panose="020B0604020202020204" charset="-52"/>
      <p:regular r:id="rId51"/>
      <p:bold r:id="rId52"/>
    </p:embeddedFont>
    <p:embeddedFont>
      <p:font typeface="Roboto" panose="020B060402020202020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34759AD-234F-415E-B5F8-E34E45B6ED65}">
  <a:tblStyle styleId="{634759AD-234F-415E-B5F8-E34E45B6ED6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5888b17903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5888b1790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58510f8cf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58510f8cf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a9db8c81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5a9db8c81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8510f8cf9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58510f8cf9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5854bcbf3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5854bcbf3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51a6493ae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51a6493a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58510f8cf9_1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58510f8cf9_1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5846015253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5846015253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5846015253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5846015253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846015253_1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5846015253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5846015253_0_6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5846015253_0_6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846015253_1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5846015253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846015253_1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5846015253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5846015253_1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5846015253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5846015253_1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846015253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5846015253_1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5846015253_1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58510f8cf9_1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58510f8cf9_1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5846015253_1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5846015253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5846015253_1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5846015253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5846015253_1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5846015253_1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5846015253_1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5846015253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5846015253_0_6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5846015253_0_6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5846015253_1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5846015253_1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5846015253_1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5846015253_1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5846015253_1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5846015253_1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5846015253_1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5846015253_1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5846015253_1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5846015253_1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5846015253_1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5846015253_1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5888b17903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5888b17903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5846015253_1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5846015253_1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5846015253_1_1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5846015253_1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5846015253_0_7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5846015253_0_7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846015253_0_7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5846015253_0_7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5846015253_0_7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5846015253_0_7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874a8449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874a844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58510f8cf9_1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58510f8cf9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5888b1790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5888b179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lstStyle>
            <a:lvl1pPr lvl="0" algn="ctr" rtl="0">
              <a:spcBef>
                <a:spcPts val="0"/>
              </a:spcBef>
              <a:spcAft>
                <a:spcPts val="0"/>
              </a:spcAft>
              <a:buClr>
                <a:schemeClr val="accent3"/>
              </a:buClr>
              <a:buSzPts val="13000"/>
              <a:buNone/>
              <a:defRPr sz="13000">
                <a:solidFill>
                  <a:schemeClr val="accent3"/>
                </a:solidFill>
              </a:defRPr>
            </a:lvl1pPr>
            <a:lvl2pPr lvl="1" algn="ctr" rtl="0">
              <a:spcBef>
                <a:spcPts val="0"/>
              </a:spcBef>
              <a:spcAft>
                <a:spcPts val="0"/>
              </a:spcAft>
              <a:buClr>
                <a:schemeClr val="accent3"/>
              </a:buClr>
              <a:buSzPts val="13000"/>
              <a:buNone/>
              <a:defRPr sz="13000">
                <a:solidFill>
                  <a:schemeClr val="accent3"/>
                </a:solidFill>
              </a:defRPr>
            </a:lvl2pPr>
            <a:lvl3pPr lvl="2" algn="ctr" rtl="0">
              <a:spcBef>
                <a:spcPts val="0"/>
              </a:spcBef>
              <a:spcAft>
                <a:spcPts val="0"/>
              </a:spcAft>
              <a:buClr>
                <a:schemeClr val="accent3"/>
              </a:buClr>
              <a:buSzPts val="13000"/>
              <a:buNone/>
              <a:defRPr sz="13000">
                <a:solidFill>
                  <a:schemeClr val="accent3"/>
                </a:solidFill>
              </a:defRPr>
            </a:lvl3pPr>
            <a:lvl4pPr lvl="3" algn="ctr" rtl="0">
              <a:spcBef>
                <a:spcPts val="0"/>
              </a:spcBef>
              <a:spcAft>
                <a:spcPts val="0"/>
              </a:spcAft>
              <a:buClr>
                <a:schemeClr val="accent3"/>
              </a:buClr>
              <a:buSzPts val="13000"/>
              <a:buNone/>
              <a:defRPr sz="13000">
                <a:solidFill>
                  <a:schemeClr val="accent3"/>
                </a:solidFill>
              </a:defRPr>
            </a:lvl4pPr>
            <a:lvl5pPr lvl="4" algn="ctr" rtl="0">
              <a:spcBef>
                <a:spcPts val="0"/>
              </a:spcBef>
              <a:spcAft>
                <a:spcPts val="0"/>
              </a:spcAft>
              <a:buClr>
                <a:schemeClr val="accent3"/>
              </a:buClr>
              <a:buSzPts val="13000"/>
              <a:buNone/>
              <a:defRPr sz="13000">
                <a:solidFill>
                  <a:schemeClr val="accent3"/>
                </a:solidFill>
              </a:defRPr>
            </a:lvl5pPr>
            <a:lvl6pPr lvl="5" algn="ctr" rtl="0">
              <a:spcBef>
                <a:spcPts val="0"/>
              </a:spcBef>
              <a:spcAft>
                <a:spcPts val="0"/>
              </a:spcAft>
              <a:buClr>
                <a:schemeClr val="accent3"/>
              </a:buClr>
              <a:buSzPts val="13000"/>
              <a:buNone/>
              <a:defRPr sz="13000">
                <a:solidFill>
                  <a:schemeClr val="accent3"/>
                </a:solidFill>
              </a:defRPr>
            </a:lvl6pPr>
            <a:lvl7pPr lvl="6" algn="ctr" rtl="0">
              <a:spcBef>
                <a:spcPts val="0"/>
              </a:spcBef>
              <a:spcAft>
                <a:spcPts val="0"/>
              </a:spcAft>
              <a:buClr>
                <a:schemeClr val="accent3"/>
              </a:buClr>
              <a:buSzPts val="13000"/>
              <a:buNone/>
              <a:defRPr sz="13000">
                <a:solidFill>
                  <a:schemeClr val="accent3"/>
                </a:solidFill>
              </a:defRPr>
            </a:lvl7pPr>
            <a:lvl8pPr lvl="7" algn="ctr" rtl="0">
              <a:spcBef>
                <a:spcPts val="0"/>
              </a:spcBef>
              <a:spcAft>
                <a:spcPts val="0"/>
              </a:spcAft>
              <a:buClr>
                <a:schemeClr val="accent3"/>
              </a:buClr>
              <a:buSzPts val="13000"/>
              <a:buNone/>
              <a:defRPr sz="13000">
                <a:solidFill>
                  <a:schemeClr val="accent3"/>
                </a:solidFill>
              </a:defRPr>
            </a:lvl8pPr>
            <a:lvl9pPr lvl="8" algn="ctr" rtl="0">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a:lvl1pPr>
            <a:lvl2pPr lvl="1" algn="ctr" rtl="0">
              <a:spcBef>
                <a:spcPts val="0"/>
              </a:spcBef>
              <a:spcAft>
                <a:spcPts val="0"/>
              </a:spcAft>
              <a:buSzPts val="3600"/>
              <a:buNone/>
              <a:defRPr/>
            </a:lvl2pPr>
            <a:lvl3pPr lvl="2" algn="ctr" rtl="0">
              <a:spcBef>
                <a:spcPts val="0"/>
              </a:spcBef>
              <a:spcAft>
                <a:spcPts val="0"/>
              </a:spcAft>
              <a:buSzPts val="3600"/>
              <a:buNone/>
              <a:defRPr/>
            </a:lvl3pPr>
            <a:lvl4pPr lvl="3" algn="ctr" rtl="0">
              <a:spcBef>
                <a:spcPts val="0"/>
              </a:spcBef>
              <a:spcAft>
                <a:spcPts val="0"/>
              </a:spcAft>
              <a:buSzPts val="3600"/>
              <a:buNone/>
              <a:defRPr/>
            </a:lvl4pPr>
            <a:lvl5pPr lvl="4" algn="ctr" rtl="0">
              <a:spcBef>
                <a:spcPts val="0"/>
              </a:spcBef>
              <a:spcAft>
                <a:spcPts val="0"/>
              </a:spcAft>
              <a:buSzPts val="3600"/>
              <a:buNone/>
              <a:defRPr/>
            </a:lvl5pPr>
            <a:lvl6pPr lvl="5" algn="ctr" rtl="0">
              <a:spcBef>
                <a:spcPts val="0"/>
              </a:spcBef>
              <a:spcAft>
                <a:spcPts val="0"/>
              </a:spcAft>
              <a:buSzPts val="3600"/>
              <a:buNone/>
              <a:defRPr/>
            </a:lvl6pPr>
            <a:lvl7pPr lvl="6" algn="ctr" rtl="0">
              <a:spcBef>
                <a:spcPts val="0"/>
              </a:spcBef>
              <a:spcAft>
                <a:spcPts val="0"/>
              </a:spcAft>
              <a:buSzPts val="3600"/>
              <a:buNone/>
              <a:defRPr/>
            </a:lvl7pPr>
            <a:lvl8pPr lvl="7" algn="ctr" rtl="0">
              <a:spcBef>
                <a:spcPts val="0"/>
              </a:spcBef>
              <a:spcAft>
                <a:spcPts val="0"/>
              </a:spcAft>
              <a:buSzPts val="3600"/>
              <a:buNone/>
              <a:defRPr/>
            </a:lvl8pPr>
            <a:lvl9pPr lvl="8" algn="ctr" rtl="0">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lstStyle>
            <a:lvl1pPr lvl="0" rtl="0">
              <a:spcBef>
                <a:spcPts val="0"/>
              </a:spcBef>
              <a:spcAft>
                <a:spcPts val="0"/>
              </a:spcAft>
              <a:buClr>
                <a:schemeClr val="dk2"/>
              </a:buClr>
              <a:buSzPts val="5400"/>
              <a:buNone/>
              <a:defRPr sz="5400" b="0">
                <a:solidFill>
                  <a:schemeClr val="dk2"/>
                </a:solidFill>
              </a:defRPr>
            </a:lvl1pPr>
            <a:lvl2pPr lvl="1" rtl="0">
              <a:spcBef>
                <a:spcPts val="0"/>
              </a:spcBef>
              <a:spcAft>
                <a:spcPts val="0"/>
              </a:spcAft>
              <a:buClr>
                <a:schemeClr val="dk2"/>
              </a:buClr>
              <a:buSzPts val="5400"/>
              <a:buNone/>
              <a:defRPr sz="5400" b="0">
                <a:solidFill>
                  <a:schemeClr val="dk2"/>
                </a:solidFill>
              </a:defRPr>
            </a:lvl2pPr>
            <a:lvl3pPr lvl="2" rtl="0">
              <a:spcBef>
                <a:spcPts val="0"/>
              </a:spcBef>
              <a:spcAft>
                <a:spcPts val="0"/>
              </a:spcAft>
              <a:buClr>
                <a:schemeClr val="dk2"/>
              </a:buClr>
              <a:buSzPts val="5400"/>
              <a:buNone/>
              <a:defRPr sz="5400" b="0">
                <a:solidFill>
                  <a:schemeClr val="dk2"/>
                </a:solidFill>
              </a:defRPr>
            </a:lvl3pPr>
            <a:lvl4pPr lvl="3" rtl="0">
              <a:spcBef>
                <a:spcPts val="0"/>
              </a:spcBef>
              <a:spcAft>
                <a:spcPts val="0"/>
              </a:spcAft>
              <a:buClr>
                <a:schemeClr val="dk2"/>
              </a:buClr>
              <a:buSzPts val="5400"/>
              <a:buNone/>
              <a:defRPr sz="5400" b="0">
                <a:solidFill>
                  <a:schemeClr val="dk2"/>
                </a:solidFill>
              </a:defRPr>
            </a:lvl4pPr>
            <a:lvl5pPr lvl="4" rtl="0">
              <a:spcBef>
                <a:spcPts val="0"/>
              </a:spcBef>
              <a:spcAft>
                <a:spcPts val="0"/>
              </a:spcAft>
              <a:buClr>
                <a:schemeClr val="dk2"/>
              </a:buClr>
              <a:buSzPts val="5400"/>
              <a:buNone/>
              <a:defRPr sz="5400" b="0">
                <a:solidFill>
                  <a:schemeClr val="dk2"/>
                </a:solidFill>
              </a:defRPr>
            </a:lvl5pPr>
            <a:lvl6pPr lvl="5" rtl="0">
              <a:spcBef>
                <a:spcPts val="0"/>
              </a:spcBef>
              <a:spcAft>
                <a:spcPts val="0"/>
              </a:spcAft>
              <a:buClr>
                <a:schemeClr val="dk2"/>
              </a:buClr>
              <a:buSzPts val="5400"/>
              <a:buNone/>
              <a:defRPr sz="5400" b="0">
                <a:solidFill>
                  <a:schemeClr val="dk2"/>
                </a:solidFill>
              </a:defRPr>
            </a:lvl6pPr>
            <a:lvl7pPr lvl="6" rtl="0">
              <a:spcBef>
                <a:spcPts val="0"/>
              </a:spcBef>
              <a:spcAft>
                <a:spcPts val="0"/>
              </a:spcAft>
              <a:buClr>
                <a:schemeClr val="dk2"/>
              </a:buClr>
              <a:buSzPts val="5400"/>
              <a:buNone/>
              <a:defRPr sz="5400" b="0">
                <a:solidFill>
                  <a:schemeClr val="dk2"/>
                </a:solidFill>
              </a:defRPr>
            </a:lvl7pPr>
            <a:lvl8pPr lvl="7" rtl="0">
              <a:spcBef>
                <a:spcPts val="0"/>
              </a:spcBef>
              <a:spcAft>
                <a:spcPts val="0"/>
              </a:spcAft>
              <a:buClr>
                <a:schemeClr val="dk2"/>
              </a:buClr>
              <a:buSzPts val="5400"/>
              <a:buNone/>
              <a:defRPr sz="5400" b="0">
                <a:solidFill>
                  <a:schemeClr val="dk2"/>
                </a:solidFill>
              </a:defRPr>
            </a:lvl8pPr>
            <a:lvl9pPr lvl="8" rtl="0">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rtl="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Open Sans"/>
                <a:ea typeface="Open Sans"/>
                <a:cs typeface="Open Sans"/>
                <a:sym typeface="Open Sans"/>
              </a:defRPr>
            </a:lvl1pPr>
            <a:lvl2pPr lvl="1" algn="r" rtl="0">
              <a:buNone/>
              <a:defRPr sz="1000">
                <a:solidFill>
                  <a:schemeClr val="dk2"/>
                </a:solidFill>
                <a:latin typeface="Open Sans"/>
                <a:ea typeface="Open Sans"/>
                <a:cs typeface="Open Sans"/>
                <a:sym typeface="Open Sans"/>
              </a:defRPr>
            </a:lvl2pPr>
            <a:lvl3pPr lvl="2" algn="r" rtl="0">
              <a:buNone/>
              <a:defRPr sz="1000">
                <a:solidFill>
                  <a:schemeClr val="dk2"/>
                </a:solidFill>
                <a:latin typeface="Open Sans"/>
                <a:ea typeface="Open Sans"/>
                <a:cs typeface="Open Sans"/>
                <a:sym typeface="Open Sans"/>
              </a:defRPr>
            </a:lvl3pPr>
            <a:lvl4pPr lvl="3" algn="r" rtl="0">
              <a:buNone/>
              <a:defRPr sz="1000">
                <a:solidFill>
                  <a:schemeClr val="dk2"/>
                </a:solidFill>
                <a:latin typeface="Open Sans"/>
                <a:ea typeface="Open Sans"/>
                <a:cs typeface="Open Sans"/>
                <a:sym typeface="Open Sans"/>
              </a:defRPr>
            </a:lvl4pPr>
            <a:lvl5pPr lvl="4" algn="r" rtl="0">
              <a:buNone/>
              <a:defRPr sz="1000">
                <a:solidFill>
                  <a:schemeClr val="dk2"/>
                </a:solidFill>
                <a:latin typeface="Open Sans"/>
                <a:ea typeface="Open Sans"/>
                <a:cs typeface="Open Sans"/>
                <a:sym typeface="Open Sans"/>
              </a:defRPr>
            </a:lvl5pPr>
            <a:lvl6pPr lvl="5" algn="r" rtl="0">
              <a:buNone/>
              <a:defRPr sz="1000">
                <a:solidFill>
                  <a:schemeClr val="dk2"/>
                </a:solidFill>
                <a:latin typeface="Open Sans"/>
                <a:ea typeface="Open Sans"/>
                <a:cs typeface="Open Sans"/>
                <a:sym typeface="Open Sans"/>
              </a:defRPr>
            </a:lvl6pPr>
            <a:lvl7pPr lvl="6" algn="r" rtl="0">
              <a:buNone/>
              <a:defRPr sz="1000">
                <a:solidFill>
                  <a:schemeClr val="dk2"/>
                </a:solidFill>
                <a:latin typeface="Open Sans"/>
                <a:ea typeface="Open Sans"/>
                <a:cs typeface="Open Sans"/>
                <a:sym typeface="Open Sans"/>
              </a:defRPr>
            </a:lvl7pPr>
            <a:lvl8pPr lvl="7" algn="r" rtl="0">
              <a:buNone/>
              <a:defRPr sz="1000">
                <a:solidFill>
                  <a:schemeClr val="dk2"/>
                </a:solidFill>
                <a:latin typeface="Open Sans"/>
                <a:ea typeface="Open Sans"/>
                <a:cs typeface="Open Sans"/>
                <a:sym typeface="Open Sans"/>
              </a:defRPr>
            </a:lvl8pPr>
            <a:lvl9pPr lvl="8" algn="r" rtl="0">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valentina.apresjan@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alexander.orlov98@gmail.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mir24.tv/news/16321700/v-rossii-perestanut-prodavat-povarennuyu-sol"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lenta.ru/news/2018/07/07/deraa/"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republic.ru/posts/86290"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rg.ru/2019/01/14/reg-cfo/v-podmoskove-devochka-pogibla-posle-igry-s-bratom.html"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lenta.ru/news/2018/06/30/aronofsky/"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a:t>Semantic types of implicatures and their contextual triggers</a:t>
            </a:r>
            <a:endParaRPr sz="4800"/>
          </a:p>
        </p:txBody>
      </p:sp>
      <p:sp>
        <p:nvSpPr>
          <p:cNvPr id="67" name="Google Shape;67;p13"/>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Based on the Corpus of News Headlines</a:t>
            </a:r>
            <a:endParaRPr/>
          </a:p>
        </p:txBody>
      </p:sp>
      <p:sp>
        <p:nvSpPr>
          <p:cNvPr id="68" name="Google Shape;68;p13"/>
          <p:cNvSpPr txBox="1"/>
          <p:nvPr/>
        </p:nvSpPr>
        <p:spPr>
          <a:xfrm>
            <a:off x="587025" y="4292400"/>
            <a:ext cx="7950000" cy="67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Valentina Apresyan, </a:t>
            </a:r>
            <a:r>
              <a:rPr lang="en" sz="2400" u="sng">
                <a:solidFill>
                  <a:schemeClr val="hlink"/>
                </a:solidFill>
                <a:hlinkClick r:id="rId3"/>
              </a:rPr>
              <a:t>valentina.apresjan@gmail.com</a:t>
            </a:r>
            <a:endParaRPr sz="2400"/>
          </a:p>
          <a:p>
            <a:pPr marL="0" lvl="0" indent="0" algn="l" rtl="0">
              <a:spcBef>
                <a:spcPts val="0"/>
              </a:spcBef>
              <a:spcAft>
                <a:spcPts val="0"/>
              </a:spcAft>
              <a:buNone/>
            </a:pPr>
            <a:r>
              <a:rPr lang="en" sz="2400"/>
              <a:t>Alexander Orlov, </a:t>
            </a:r>
            <a:r>
              <a:rPr lang="en" sz="2400" u="sng">
                <a:solidFill>
                  <a:schemeClr val="hlink"/>
                </a:solidFill>
                <a:highlight>
                  <a:srgbClr val="FFFFFF"/>
                </a:highlight>
                <a:latin typeface="Roboto"/>
                <a:ea typeface="Roboto"/>
                <a:cs typeface="Roboto"/>
                <a:sym typeface="Roboto"/>
                <a:hlinkClick r:id="rId4"/>
              </a:rPr>
              <a:t>alexander.orlov98@gmail.com</a:t>
            </a:r>
            <a:endParaRPr sz="2400">
              <a:solidFill>
                <a:srgbClr val="3C4043"/>
              </a:solidFill>
              <a:highlight>
                <a:srgbClr val="FFFFFF"/>
              </a:highlight>
              <a:latin typeface="Roboto"/>
              <a:ea typeface="Roboto"/>
              <a:cs typeface="Roboto"/>
              <a:sym typeface="Roboto"/>
            </a:endParaRPr>
          </a:p>
          <a:p>
            <a:pPr marL="0" lvl="0" indent="0" algn="l" rtl="0">
              <a:spcBef>
                <a:spcPts val="0"/>
              </a:spcBef>
              <a:spcAft>
                <a:spcPts val="0"/>
              </a:spcAft>
              <a:buNone/>
            </a:pPr>
            <a:r>
              <a:rPr lang="en" sz="2400"/>
              <a:t>  </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311700" y="0"/>
            <a:ext cx="8520600" cy="78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Implicature triggered by </a:t>
            </a:r>
            <a:r>
              <a:rPr lang="en" i="1"/>
              <a:t>готов </a:t>
            </a:r>
            <a:r>
              <a:rPr lang="en"/>
              <a:t>‘ready’</a:t>
            </a:r>
            <a:endParaRPr/>
          </a:p>
          <a:p>
            <a:pPr marL="0" lvl="0" indent="0" algn="l" rtl="0">
              <a:spcBef>
                <a:spcPts val="0"/>
              </a:spcBef>
              <a:spcAft>
                <a:spcPts val="0"/>
              </a:spcAft>
              <a:buNone/>
            </a:pPr>
            <a:endParaRPr/>
          </a:p>
        </p:txBody>
      </p:sp>
      <p:sp>
        <p:nvSpPr>
          <p:cNvPr id="123" name="Google Shape;123;p22"/>
          <p:cNvSpPr txBox="1">
            <a:spLocks noGrp="1"/>
          </p:cNvSpPr>
          <p:nvPr>
            <p:ph type="body" idx="1"/>
          </p:nvPr>
        </p:nvSpPr>
        <p:spPr>
          <a:xfrm>
            <a:off x="235950" y="789300"/>
            <a:ext cx="8672100" cy="391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i="1">
                <a:solidFill>
                  <a:srgbClr val="000000"/>
                </a:solidFill>
                <a:latin typeface="Times New Roman"/>
                <a:ea typeface="Times New Roman"/>
                <a:cs typeface="Times New Roman"/>
                <a:sym typeface="Times New Roman"/>
              </a:rPr>
              <a:t>A2 is ready for A2</a:t>
            </a:r>
            <a:r>
              <a:rPr lang="en" sz="2400">
                <a:solidFill>
                  <a:srgbClr val="000000"/>
                </a:solidFill>
                <a:latin typeface="Times New Roman"/>
                <a:ea typeface="Times New Roman"/>
                <a:cs typeface="Times New Roman"/>
                <a:sym typeface="Times New Roman"/>
              </a:rPr>
              <a:t> ‘A person or an object A1 has everything necessary to act and function successfully in a situation A2’ (Glovinskaja 2014)</a:t>
            </a:r>
            <a:endParaRPr sz="240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sz="2400">
              <a:solidFill>
                <a:srgbClr val="000000"/>
              </a:solidFill>
              <a:latin typeface="Times New Roman"/>
              <a:ea typeface="Times New Roman"/>
              <a:cs typeface="Times New Roman"/>
              <a:sym typeface="Times New Roman"/>
            </a:endParaRPr>
          </a:p>
          <a:p>
            <a:pPr marL="457200" lvl="0" indent="-381000" algn="l" rtl="0">
              <a:lnSpc>
                <a:spcPct val="100000"/>
              </a:lnSpc>
              <a:spcBef>
                <a:spcPts val="600"/>
              </a:spcBef>
              <a:spcAft>
                <a:spcPts val="0"/>
              </a:spcAft>
              <a:buClr>
                <a:srgbClr val="000000"/>
              </a:buClr>
              <a:buSzPts val="2400"/>
              <a:buFont typeface="Times New Roman"/>
              <a:buAutoNum type="arabicParenBoth"/>
            </a:pPr>
            <a:r>
              <a:rPr lang="en" sz="2400" i="1">
                <a:solidFill>
                  <a:srgbClr val="000000"/>
                </a:solidFill>
                <a:latin typeface="Times New Roman"/>
                <a:ea typeface="Times New Roman"/>
                <a:cs typeface="Times New Roman"/>
                <a:sym typeface="Times New Roman"/>
              </a:rPr>
              <a:t>Россия готова к отключению от Интернета, но на данный момент нет плана отключать страну от сети  </a:t>
            </a:r>
            <a:endParaRPr sz="2400" i="1">
              <a:solidFill>
                <a:srgbClr val="000000"/>
              </a:solidFill>
              <a:latin typeface="Times New Roman"/>
              <a:ea typeface="Times New Roman"/>
              <a:cs typeface="Times New Roman"/>
              <a:sym typeface="Times New Roman"/>
            </a:endParaRPr>
          </a:p>
          <a:p>
            <a:pPr marL="457200" lvl="0" indent="0" algn="l" rtl="0">
              <a:lnSpc>
                <a:spcPct val="100000"/>
              </a:lnSpc>
              <a:spcBef>
                <a:spcPts val="600"/>
              </a:spcBef>
              <a:spcAft>
                <a:spcPts val="0"/>
              </a:spcAft>
              <a:buNone/>
            </a:pPr>
            <a:r>
              <a:rPr lang="en" sz="2400">
                <a:solidFill>
                  <a:srgbClr val="000000"/>
                </a:solidFill>
                <a:latin typeface="Times New Roman"/>
                <a:ea typeface="Times New Roman"/>
                <a:cs typeface="Times New Roman"/>
                <a:sym typeface="Times New Roman"/>
              </a:rPr>
              <a:t>‘Russia is ready for Internet cut-off, but at the moment there is no plan to disconnect the country from the Internet’</a:t>
            </a:r>
            <a:endParaRPr sz="2400">
              <a:solidFill>
                <a:srgbClr val="000000"/>
              </a:solidFill>
              <a:latin typeface="Times New Roman"/>
              <a:ea typeface="Times New Roman"/>
              <a:cs typeface="Times New Roman"/>
              <a:sym typeface="Times New Roman"/>
            </a:endParaRPr>
          </a:p>
          <a:p>
            <a:pPr marL="0" lvl="0" indent="0" algn="l" rtl="0">
              <a:spcBef>
                <a:spcPts val="600"/>
              </a:spcBef>
              <a:spcAft>
                <a:spcPts val="0"/>
              </a:spcAft>
              <a:buNone/>
            </a:pPr>
            <a:endParaRPr sz="240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sz="2400">
              <a:solidFill>
                <a:schemeClr val="lt2"/>
              </a:solidFill>
              <a:latin typeface="Times New Roman"/>
              <a:ea typeface="Times New Roman"/>
              <a:cs typeface="Times New Roman"/>
              <a:sym typeface="Times New Roman"/>
            </a:endParaRPr>
          </a:p>
          <a:p>
            <a:pPr marL="457200" lvl="0" indent="0" algn="l" rtl="0">
              <a:lnSpc>
                <a:spcPct val="150000"/>
              </a:lnSpc>
              <a:spcBef>
                <a:spcPts val="600"/>
              </a:spcBef>
              <a:spcAft>
                <a:spcPts val="600"/>
              </a:spcAft>
              <a:buNone/>
            </a:pPr>
            <a:endParaRPr sz="2400" i="1">
              <a:solidFill>
                <a:schemeClr val="lt2"/>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878A63-8064-4F6A-8980-280F88427E82}"/>
              </a:ext>
            </a:extLst>
          </p:cNvPr>
          <p:cNvSpPr>
            <a:spLocks noGrp="1"/>
          </p:cNvSpPr>
          <p:nvPr>
            <p:ph type="title"/>
          </p:nvPr>
        </p:nvSpPr>
        <p:spPr/>
        <p:txBody>
          <a:bodyPr/>
          <a:lstStyle/>
          <a:p>
            <a:r>
              <a:rPr lang="en-US" dirty="0"/>
              <a:t>Html</a:t>
            </a:r>
            <a:r>
              <a:rPr lang="ru-RU" dirty="0"/>
              <a:t> - </a:t>
            </a:r>
            <a:r>
              <a:rPr lang="en-US" dirty="0"/>
              <a:t>marking</a:t>
            </a:r>
            <a:endParaRPr lang="ru-RU" dirty="0"/>
          </a:p>
        </p:txBody>
      </p:sp>
      <p:sp>
        <p:nvSpPr>
          <p:cNvPr id="3" name="Текст 2">
            <a:extLst>
              <a:ext uri="{FF2B5EF4-FFF2-40B4-BE49-F238E27FC236}">
                <a16:creationId xmlns:a16="http://schemas.microsoft.com/office/drawing/2014/main" id="{4523345E-42F5-4CAC-A5AB-FA4510A941F1}"/>
              </a:ext>
            </a:extLst>
          </p:cNvPr>
          <p:cNvSpPr>
            <a:spLocks noGrp="1"/>
          </p:cNvSpPr>
          <p:nvPr>
            <p:ph type="body" idx="1"/>
          </p:nvPr>
        </p:nvSpPr>
        <p:spPr>
          <a:xfrm>
            <a:off x="34114" y="1258160"/>
            <a:ext cx="9109886" cy="3302700"/>
          </a:xfrm>
        </p:spPr>
        <p:txBody>
          <a:bodyPr/>
          <a:lstStyle/>
          <a:p>
            <a:pPr marL="114300" indent="0">
              <a:buNone/>
            </a:pPr>
            <a:r>
              <a:rPr lang="ru-RU" sz="2400" dirty="0">
                <a:solidFill>
                  <a:srgbClr val="000000"/>
                </a:solidFill>
                <a:latin typeface="Montserrat"/>
                <a:ea typeface="Montserrat"/>
                <a:cs typeface="Montserrat"/>
                <a:sym typeface="Montserrat"/>
              </a:rPr>
              <a:t>Россия </a:t>
            </a:r>
            <a:r>
              <a:rPr lang="en-US" sz="2400" dirty="0">
                <a:solidFill>
                  <a:srgbClr val="000000"/>
                </a:solidFill>
                <a:latin typeface="Montserrat"/>
                <a:ea typeface="Montserrat"/>
                <a:cs typeface="Montserrat"/>
                <a:sym typeface="Montserrat"/>
              </a:rPr>
              <a:t>&lt;implicative&gt;</a:t>
            </a:r>
            <a:r>
              <a:rPr lang="ru-RU" sz="2400" u="sng" dirty="0">
                <a:solidFill>
                  <a:srgbClr val="000000"/>
                </a:solidFill>
                <a:latin typeface="Montserrat"/>
                <a:ea typeface="Montserrat"/>
                <a:cs typeface="Montserrat"/>
                <a:sym typeface="Montserrat"/>
              </a:rPr>
              <a:t>готова к</a:t>
            </a:r>
            <a:r>
              <a:rPr lang="en-US" sz="2400" dirty="0">
                <a:solidFill>
                  <a:srgbClr val="000000"/>
                </a:solidFill>
                <a:latin typeface="Montserrat"/>
                <a:ea typeface="Montserrat"/>
                <a:cs typeface="Montserrat"/>
                <a:sym typeface="Montserrat"/>
              </a:rPr>
              <a:t>&lt;/implicative&gt;</a:t>
            </a:r>
            <a:r>
              <a:rPr lang="ru-RU" sz="2400" dirty="0">
                <a:solidFill>
                  <a:srgbClr val="000000"/>
                </a:solidFill>
                <a:latin typeface="Montserrat"/>
                <a:ea typeface="Montserrat"/>
                <a:cs typeface="Montserrat"/>
                <a:sym typeface="Montserrat"/>
              </a:rPr>
              <a:t> отключению от интернета</a:t>
            </a:r>
            <a:endParaRPr lang="en-US" sz="2400" dirty="0">
              <a:solidFill>
                <a:srgbClr val="000000"/>
              </a:solidFill>
              <a:latin typeface="Montserrat"/>
              <a:ea typeface="Montserrat"/>
              <a:cs typeface="Montserrat"/>
              <a:sym typeface="Montserrat"/>
            </a:endParaRPr>
          </a:p>
          <a:p>
            <a:pPr marL="114300" indent="0">
              <a:buNone/>
            </a:pPr>
            <a:r>
              <a:rPr lang="ru-RU" sz="2400" b="1" dirty="0">
                <a:solidFill>
                  <a:srgbClr val="000000"/>
                </a:solidFill>
                <a:latin typeface="Montserrat"/>
                <a:ea typeface="Montserrat"/>
                <a:cs typeface="Montserrat"/>
                <a:sym typeface="Montserrat"/>
              </a:rPr>
              <a:t> </a:t>
            </a:r>
            <a:r>
              <a:rPr lang="ru-RU" sz="2400" dirty="0">
                <a:solidFill>
                  <a:srgbClr val="000000"/>
                </a:solidFill>
                <a:latin typeface="Times New Roman"/>
                <a:ea typeface="Times New Roman"/>
                <a:cs typeface="Times New Roman"/>
                <a:sym typeface="Times New Roman"/>
              </a:rPr>
              <a:t>‘</a:t>
            </a:r>
            <a:r>
              <a:rPr lang="ru-RU" sz="2400" dirty="0" err="1">
                <a:solidFill>
                  <a:srgbClr val="000000"/>
                </a:solidFill>
                <a:latin typeface="Times New Roman"/>
                <a:ea typeface="Times New Roman"/>
                <a:cs typeface="Times New Roman"/>
                <a:sym typeface="Times New Roman"/>
              </a:rPr>
              <a:t>Russia</a:t>
            </a:r>
            <a:r>
              <a:rPr lang="ru-RU" sz="2400" dirty="0">
                <a:solidFill>
                  <a:srgbClr val="000000"/>
                </a:solidFill>
                <a:latin typeface="Times New Roman"/>
                <a:ea typeface="Times New Roman"/>
                <a:cs typeface="Times New Roman"/>
                <a:sym typeface="Times New Roman"/>
              </a:rPr>
              <a:t> </a:t>
            </a:r>
            <a:r>
              <a:rPr lang="ru-RU" sz="2400" dirty="0" err="1">
                <a:solidFill>
                  <a:srgbClr val="000000"/>
                </a:solidFill>
                <a:latin typeface="Times New Roman"/>
                <a:ea typeface="Times New Roman"/>
                <a:cs typeface="Times New Roman"/>
                <a:sym typeface="Times New Roman"/>
              </a:rPr>
              <a:t>is</a:t>
            </a:r>
            <a:r>
              <a:rPr lang="ru-RU" sz="2400" dirty="0">
                <a:solidFill>
                  <a:srgbClr val="000000"/>
                </a:solidFill>
                <a:latin typeface="Times New Roman"/>
                <a:ea typeface="Times New Roman"/>
                <a:cs typeface="Times New Roman"/>
                <a:sym typeface="Times New Roman"/>
              </a:rPr>
              <a:t> </a:t>
            </a:r>
            <a:r>
              <a:rPr lang="en-US" sz="2400" dirty="0">
                <a:solidFill>
                  <a:srgbClr val="000000"/>
                </a:solidFill>
                <a:latin typeface="Times New Roman"/>
                <a:ea typeface="Times New Roman"/>
                <a:cs typeface="Times New Roman"/>
                <a:sym typeface="Times New Roman"/>
              </a:rPr>
              <a:t>&lt;implicative&gt;</a:t>
            </a:r>
            <a:r>
              <a:rPr lang="ru-RU" sz="2400" u="sng" dirty="0" err="1">
                <a:solidFill>
                  <a:srgbClr val="000000"/>
                </a:solidFill>
                <a:latin typeface="Times New Roman"/>
                <a:ea typeface="Times New Roman"/>
                <a:cs typeface="Times New Roman"/>
                <a:sym typeface="Times New Roman"/>
              </a:rPr>
              <a:t>ready</a:t>
            </a:r>
            <a:r>
              <a:rPr lang="ru-RU" sz="2400" u="sng" dirty="0">
                <a:solidFill>
                  <a:srgbClr val="000000"/>
                </a:solidFill>
                <a:latin typeface="Times New Roman"/>
                <a:ea typeface="Times New Roman"/>
                <a:cs typeface="Times New Roman"/>
                <a:sym typeface="Times New Roman"/>
              </a:rPr>
              <a:t> </a:t>
            </a:r>
            <a:r>
              <a:rPr lang="ru-RU" sz="2400" u="sng" dirty="0" err="1">
                <a:solidFill>
                  <a:srgbClr val="000000"/>
                </a:solidFill>
                <a:latin typeface="Times New Roman"/>
                <a:ea typeface="Times New Roman"/>
                <a:cs typeface="Times New Roman"/>
                <a:sym typeface="Times New Roman"/>
              </a:rPr>
              <a:t>for</a:t>
            </a:r>
            <a:r>
              <a:rPr lang="en-US" sz="2400" dirty="0">
                <a:solidFill>
                  <a:srgbClr val="000000"/>
                </a:solidFill>
                <a:latin typeface="Times New Roman"/>
                <a:ea typeface="Times New Roman"/>
                <a:cs typeface="Times New Roman"/>
                <a:sym typeface="Times New Roman"/>
              </a:rPr>
              <a:t>&lt;/implicative&gt;</a:t>
            </a:r>
            <a:r>
              <a:rPr lang="ru-RU" sz="2400" dirty="0">
                <a:solidFill>
                  <a:srgbClr val="000000"/>
                </a:solidFill>
                <a:latin typeface="Times New Roman"/>
                <a:ea typeface="Times New Roman"/>
                <a:cs typeface="Times New Roman"/>
                <a:sym typeface="Times New Roman"/>
              </a:rPr>
              <a:t> </a:t>
            </a:r>
            <a:r>
              <a:rPr lang="ru-RU" sz="2400" dirty="0" err="1">
                <a:solidFill>
                  <a:srgbClr val="000000"/>
                </a:solidFill>
                <a:latin typeface="Times New Roman"/>
                <a:ea typeface="Times New Roman"/>
                <a:cs typeface="Times New Roman"/>
                <a:sym typeface="Times New Roman"/>
              </a:rPr>
              <a:t>the</a:t>
            </a:r>
            <a:r>
              <a:rPr lang="ru-RU" sz="2400" dirty="0">
                <a:solidFill>
                  <a:srgbClr val="000000"/>
                </a:solidFill>
                <a:latin typeface="Times New Roman"/>
                <a:ea typeface="Times New Roman"/>
                <a:cs typeface="Times New Roman"/>
                <a:sym typeface="Times New Roman"/>
              </a:rPr>
              <a:t> </a:t>
            </a:r>
            <a:r>
              <a:rPr lang="ru-RU" sz="2400" dirty="0" err="1">
                <a:solidFill>
                  <a:srgbClr val="000000"/>
                </a:solidFill>
                <a:latin typeface="Times New Roman"/>
                <a:ea typeface="Times New Roman"/>
                <a:cs typeface="Times New Roman"/>
                <a:sym typeface="Times New Roman"/>
              </a:rPr>
              <a:t>Internet</a:t>
            </a:r>
            <a:r>
              <a:rPr lang="ru-RU" sz="2400" dirty="0">
                <a:solidFill>
                  <a:srgbClr val="000000"/>
                </a:solidFill>
                <a:latin typeface="Times New Roman"/>
                <a:ea typeface="Times New Roman"/>
                <a:cs typeface="Times New Roman"/>
                <a:sym typeface="Times New Roman"/>
              </a:rPr>
              <a:t> </a:t>
            </a:r>
            <a:r>
              <a:rPr lang="ru-RU" sz="2400" dirty="0" err="1">
                <a:solidFill>
                  <a:srgbClr val="000000"/>
                </a:solidFill>
                <a:latin typeface="Times New Roman"/>
                <a:ea typeface="Times New Roman"/>
                <a:cs typeface="Times New Roman"/>
                <a:sym typeface="Times New Roman"/>
              </a:rPr>
              <a:t>cut-off</a:t>
            </a:r>
            <a:r>
              <a:rPr lang="ru-RU" sz="2400" dirty="0">
                <a:solidFill>
                  <a:srgbClr val="000000"/>
                </a:solidFill>
                <a:latin typeface="Times New Roman"/>
                <a:ea typeface="Times New Roman"/>
                <a:cs typeface="Times New Roman"/>
                <a:sym typeface="Times New Roman"/>
              </a:rPr>
              <a:t>’</a:t>
            </a:r>
            <a:r>
              <a:rPr lang="ru-RU" sz="2400" b="1" dirty="0">
                <a:solidFill>
                  <a:srgbClr val="000000"/>
                </a:solidFill>
                <a:latin typeface="Montserrat"/>
                <a:ea typeface="Montserrat"/>
                <a:cs typeface="Montserrat"/>
                <a:sym typeface="Montserrat"/>
              </a:rPr>
              <a:t> </a:t>
            </a:r>
            <a:endParaRPr lang="ru-RU" sz="2400" dirty="0">
              <a:solidFill>
                <a:srgbClr val="000000"/>
              </a:solidFill>
              <a:latin typeface="Arial"/>
              <a:ea typeface="Arial"/>
              <a:cs typeface="Arial"/>
              <a:sym typeface="Arial"/>
            </a:endParaRPr>
          </a:p>
          <a:p>
            <a:endParaRPr lang="ru-RU" dirty="0"/>
          </a:p>
        </p:txBody>
      </p:sp>
    </p:spTree>
    <p:extLst>
      <p:ext uri="{BB962C8B-B14F-4D97-AF65-F5344CB8AC3E}">
        <p14:creationId xmlns:p14="http://schemas.microsoft.com/office/powerpoint/2010/main" val="2217708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xfrm>
            <a:off x="311700" y="67675"/>
            <a:ext cx="8520600" cy="71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Misleading headlines. Device: de re instead of de dicto</a:t>
            </a:r>
            <a:endParaRPr sz="3000"/>
          </a:p>
        </p:txBody>
      </p:sp>
      <p:sp>
        <p:nvSpPr>
          <p:cNvPr id="129" name="Google Shape;129;p23"/>
          <p:cNvSpPr txBox="1">
            <a:spLocks noGrp="1"/>
          </p:cNvSpPr>
          <p:nvPr>
            <p:ph type="body" idx="1"/>
          </p:nvPr>
        </p:nvSpPr>
        <p:spPr>
          <a:xfrm>
            <a:off x="197200" y="780175"/>
            <a:ext cx="8635200" cy="3789000"/>
          </a:xfrm>
          <a:prstGeom prst="rect">
            <a:avLst/>
          </a:prstGeom>
        </p:spPr>
        <p:txBody>
          <a:bodyPr spcFirstLastPara="1" wrap="square" lIns="91425" tIns="91425" rIns="91425" bIns="91425" anchor="t" anchorCtr="0">
            <a:noAutofit/>
          </a:bodyPr>
          <a:lstStyle/>
          <a:p>
            <a:pPr marL="0" lvl="0" indent="0" algn="l" rtl="0">
              <a:lnSpc>
                <a:spcPct val="125000"/>
              </a:lnSpc>
              <a:spcBef>
                <a:spcPts val="0"/>
              </a:spcBef>
              <a:spcAft>
                <a:spcPts val="0"/>
              </a:spcAft>
              <a:buNone/>
            </a:pPr>
            <a:r>
              <a:rPr lang="en" sz="2600" b="1">
                <a:solidFill>
                  <a:srgbClr val="000000"/>
                </a:solidFill>
                <a:latin typeface="Montserrat"/>
                <a:ea typeface="Montserrat"/>
                <a:cs typeface="Montserrat"/>
                <a:sym typeface="Montserrat"/>
              </a:rPr>
              <a:t>В России перестанут продавать поваренную соль </a:t>
            </a:r>
            <a:r>
              <a:rPr lang="en" sz="2700">
                <a:solidFill>
                  <a:srgbClr val="000000"/>
                </a:solidFill>
                <a:latin typeface="Times New Roman"/>
                <a:ea typeface="Times New Roman"/>
                <a:cs typeface="Times New Roman"/>
                <a:sym typeface="Times New Roman"/>
              </a:rPr>
              <a:t>‘They will stop selling table salt in Russia’</a:t>
            </a:r>
            <a:r>
              <a:rPr lang="en" sz="2700" b="1">
                <a:solidFill>
                  <a:srgbClr val="000000"/>
                </a:solidFill>
                <a:latin typeface="Montserrat"/>
                <a:ea typeface="Montserrat"/>
                <a:cs typeface="Montserrat"/>
                <a:sym typeface="Montserrat"/>
              </a:rPr>
              <a:t> </a:t>
            </a:r>
            <a:r>
              <a:rPr lang="en" u="sng">
                <a:solidFill>
                  <a:schemeClr val="hlink"/>
                </a:solidFill>
                <a:latin typeface="Arial"/>
                <a:ea typeface="Arial"/>
                <a:cs typeface="Arial"/>
                <a:sym typeface="Arial"/>
                <a:hlinkClick r:id="rId3"/>
              </a:rPr>
              <a:t>https://mir24.tv/news/16321700/v-rossii-perestanut-prodavat-povarennuyu-sol</a:t>
            </a:r>
            <a:endParaRPr/>
          </a:p>
          <a:p>
            <a:pPr marL="0" lvl="0" indent="0" algn="l" rtl="0">
              <a:lnSpc>
                <a:spcPct val="125000"/>
              </a:lnSpc>
              <a:spcBef>
                <a:spcPts val="0"/>
              </a:spcBef>
              <a:spcAft>
                <a:spcPts val="0"/>
              </a:spcAft>
              <a:buNone/>
            </a:pPr>
            <a:r>
              <a:rPr lang="en" sz="2400">
                <a:latin typeface="Times New Roman"/>
                <a:ea typeface="Times New Roman"/>
                <a:cs typeface="Times New Roman"/>
                <a:sym typeface="Times New Roman"/>
              </a:rPr>
              <a:t>Expectation from the article: A ban will be imposed on selling salt in Russia.</a:t>
            </a:r>
            <a:endParaRPr sz="2400">
              <a:latin typeface="Times New Roman"/>
              <a:ea typeface="Times New Roman"/>
              <a:cs typeface="Times New Roman"/>
              <a:sym typeface="Times New Roman"/>
            </a:endParaRPr>
          </a:p>
          <a:p>
            <a:pPr marL="0" lvl="0" indent="0" algn="l" rtl="0">
              <a:lnSpc>
                <a:spcPct val="125000"/>
              </a:lnSpc>
              <a:spcBef>
                <a:spcPts val="0"/>
              </a:spcBef>
              <a:spcAft>
                <a:spcPts val="0"/>
              </a:spcAft>
              <a:buNone/>
            </a:pPr>
            <a:r>
              <a:rPr lang="en" sz="2400">
                <a:latin typeface="Times New Roman"/>
                <a:ea typeface="Times New Roman"/>
                <a:cs typeface="Times New Roman"/>
                <a:sym typeface="Times New Roman"/>
              </a:rPr>
              <a:t>Real content: The product will change its name. According to a new law, salt that is sold in the shops, will be called edible salt, not table salt.</a:t>
            </a:r>
            <a:endParaRPr sz="2400">
              <a:latin typeface="Times New Roman"/>
              <a:ea typeface="Times New Roman"/>
              <a:cs typeface="Times New Roman"/>
              <a:sym typeface="Times New Roman"/>
            </a:endParaRPr>
          </a:p>
          <a:p>
            <a:pPr marL="0" lvl="0" indent="0" algn="l" rtl="0">
              <a:lnSpc>
                <a:spcPct val="125000"/>
              </a:lnSpc>
              <a:spcBef>
                <a:spcPts val="0"/>
              </a:spcBef>
              <a:spcAft>
                <a:spcPts val="0"/>
              </a:spcAft>
              <a:buNone/>
            </a:pPr>
            <a:endParaRPr sz="2700">
              <a:latin typeface="Times New Roman"/>
              <a:ea typeface="Times New Roman"/>
              <a:cs typeface="Times New Roman"/>
              <a:sym typeface="Times New Roman"/>
            </a:endParaRPr>
          </a:p>
          <a:p>
            <a:pPr marL="0" lvl="0" indent="0" algn="l" rtl="0">
              <a:lnSpc>
                <a:spcPct val="125000"/>
              </a:lnSpc>
              <a:spcBef>
                <a:spcPts val="0"/>
              </a:spcBef>
              <a:spcAft>
                <a:spcPts val="0"/>
              </a:spcAft>
              <a:buNone/>
            </a:pPr>
            <a:endParaRPr sz="2700">
              <a:latin typeface="Times New Roman"/>
              <a:ea typeface="Times New Roman"/>
              <a:cs typeface="Times New Roman"/>
              <a:sym typeface="Times New Roman"/>
            </a:endParaRPr>
          </a:p>
          <a:p>
            <a:pPr marL="0" lvl="0" indent="0" algn="l" rtl="0">
              <a:spcBef>
                <a:spcPts val="0"/>
              </a:spcBef>
              <a:spcAft>
                <a:spcPts val="16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Misleading headlines. Device: Omission</a:t>
            </a:r>
            <a:endParaRPr/>
          </a:p>
        </p:txBody>
      </p:sp>
      <p:sp>
        <p:nvSpPr>
          <p:cNvPr id="135" name="Google Shape;135;p2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lnSpc>
                <a:spcPct val="125000"/>
              </a:lnSpc>
              <a:spcBef>
                <a:spcPts val="0"/>
              </a:spcBef>
              <a:spcAft>
                <a:spcPts val="0"/>
              </a:spcAft>
              <a:buNone/>
            </a:pPr>
            <a:r>
              <a:rPr lang="en" sz="2600" b="1">
                <a:solidFill>
                  <a:srgbClr val="000000"/>
                </a:solidFill>
                <a:latin typeface="Montserrat"/>
                <a:ea typeface="Montserrat"/>
                <a:cs typeface="Montserrat"/>
                <a:sym typeface="Montserrat"/>
              </a:rPr>
              <a:t>Сирийские боевики сложили оружие </a:t>
            </a:r>
            <a:endParaRPr sz="2600" b="1">
              <a:solidFill>
                <a:srgbClr val="000000"/>
              </a:solidFill>
              <a:latin typeface="Montserrat"/>
              <a:ea typeface="Montserrat"/>
              <a:cs typeface="Montserrat"/>
              <a:sym typeface="Montserrat"/>
            </a:endParaRPr>
          </a:p>
          <a:p>
            <a:pPr marL="0" lvl="0" indent="0" algn="l" rtl="0">
              <a:lnSpc>
                <a:spcPct val="125000"/>
              </a:lnSpc>
              <a:spcBef>
                <a:spcPts val="0"/>
              </a:spcBef>
              <a:spcAft>
                <a:spcPts val="0"/>
              </a:spcAft>
              <a:buNone/>
            </a:pPr>
            <a:r>
              <a:rPr lang="en" sz="2700">
                <a:solidFill>
                  <a:srgbClr val="000000"/>
                </a:solidFill>
                <a:latin typeface="Times New Roman"/>
                <a:ea typeface="Times New Roman"/>
                <a:cs typeface="Times New Roman"/>
                <a:sym typeface="Times New Roman"/>
              </a:rPr>
              <a:t>‘Syrian rebels laid down their arms’</a:t>
            </a:r>
            <a:r>
              <a:rPr lang="en" sz="2700" b="1">
                <a:solidFill>
                  <a:srgbClr val="000000"/>
                </a:solidFill>
                <a:latin typeface="Montserrat"/>
                <a:ea typeface="Montserrat"/>
                <a:cs typeface="Montserrat"/>
                <a:sym typeface="Montserrat"/>
              </a:rPr>
              <a:t> </a:t>
            </a:r>
            <a:endParaRPr>
              <a:solidFill>
                <a:srgbClr val="000000"/>
              </a:solidFill>
              <a:latin typeface="Arial"/>
              <a:ea typeface="Arial"/>
              <a:cs typeface="Arial"/>
              <a:sym typeface="Arial"/>
            </a:endParaRPr>
          </a:p>
          <a:p>
            <a:pPr marL="0" lvl="0" indent="0" algn="l" rtl="0">
              <a:lnSpc>
                <a:spcPct val="125000"/>
              </a:lnSpc>
              <a:spcBef>
                <a:spcPts val="0"/>
              </a:spcBef>
              <a:spcAft>
                <a:spcPts val="0"/>
              </a:spcAft>
              <a:buNone/>
            </a:pPr>
            <a:r>
              <a:rPr lang="en" u="sng">
                <a:solidFill>
                  <a:schemeClr val="hlink"/>
                </a:solidFill>
                <a:latin typeface="Arial"/>
                <a:ea typeface="Arial"/>
                <a:cs typeface="Arial"/>
                <a:sym typeface="Arial"/>
                <a:hlinkClick r:id="rId3"/>
              </a:rPr>
              <a:t>https://lenta.ru/news/2018/07/07/deraa/</a:t>
            </a:r>
            <a:endParaRPr>
              <a:latin typeface="Times New Roman"/>
              <a:ea typeface="Times New Roman"/>
              <a:cs typeface="Times New Roman"/>
              <a:sym typeface="Times New Roman"/>
            </a:endParaRPr>
          </a:p>
          <a:p>
            <a:pPr marL="0" lvl="0" indent="0" algn="l" rtl="0">
              <a:lnSpc>
                <a:spcPct val="125000"/>
              </a:lnSpc>
              <a:spcBef>
                <a:spcPts val="0"/>
              </a:spcBef>
              <a:spcAft>
                <a:spcPts val="0"/>
              </a:spcAft>
              <a:buNone/>
            </a:pPr>
            <a:r>
              <a:rPr lang="en" sz="2400">
                <a:latin typeface="Times New Roman"/>
                <a:ea typeface="Times New Roman"/>
                <a:cs typeface="Times New Roman"/>
                <a:sym typeface="Times New Roman"/>
              </a:rPr>
              <a:t>Expectation from the article: All Syrian rebels stopped fighting. The war is over. </a:t>
            </a:r>
            <a:endParaRPr sz="2400">
              <a:latin typeface="Times New Roman"/>
              <a:ea typeface="Times New Roman"/>
              <a:cs typeface="Times New Roman"/>
              <a:sym typeface="Times New Roman"/>
            </a:endParaRPr>
          </a:p>
          <a:p>
            <a:pPr marL="0" lvl="0" indent="0" algn="l" rtl="0">
              <a:lnSpc>
                <a:spcPct val="125000"/>
              </a:lnSpc>
              <a:spcBef>
                <a:spcPts val="0"/>
              </a:spcBef>
              <a:spcAft>
                <a:spcPts val="0"/>
              </a:spcAft>
              <a:buNone/>
            </a:pPr>
            <a:r>
              <a:rPr lang="en" sz="2400">
                <a:latin typeface="Times New Roman"/>
                <a:ea typeface="Times New Roman"/>
                <a:cs typeface="Times New Roman"/>
                <a:sym typeface="Times New Roman"/>
              </a:rPr>
              <a:t>Real content: Syrians rebels </a:t>
            </a:r>
            <a:r>
              <a:rPr lang="en" sz="2400" u="sng">
                <a:latin typeface="Times New Roman"/>
                <a:ea typeface="Times New Roman"/>
                <a:cs typeface="Times New Roman"/>
                <a:sym typeface="Times New Roman"/>
              </a:rPr>
              <a:t>in Daraa province</a:t>
            </a:r>
            <a:r>
              <a:rPr lang="en" sz="2400">
                <a:latin typeface="Times New Roman"/>
                <a:ea typeface="Times New Roman"/>
                <a:cs typeface="Times New Roman"/>
                <a:sym typeface="Times New Roman"/>
              </a:rPr>
              <a:t> stopped fighting.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5"/>
          <p:cNvSpPr txBox="1">
            <a:spLocks noGrp="1"/>
          </p:cNvSpPr>
          <p:nvPr>
            <p:ph type="title"/>
          </p:nvPr>
        </p:nvSpPr>
        <p:spPr>
          <a:xfrm>
            <a:off x="311700" y="0"/>
            <a:ext cx="8520600" cy="115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the practical use of the corpus?  </a:t>
            </a:r>
            <a:endParaRPr/>
          </a:p>
          <a:p>
            <a:pPr marL="0" lvl="0" indent="0" algn="l" rtl="0">
              <a:spcBef>
                <a:spcPts val="0"/>
              </a:spcBef>
              <a:spcAft>
                <a:spcPts val="0"/>
              </a:spcAft>
              <a:buNone/>
            </a:pPr>
            <a:endParaRPr/>
          </a:p>
        </p:txBody>
      </p:sp>
      <p:sp>
        <p:nvSpPr>
          <p:cNvPr id="141" name="Google Shape;141;p25"/>
          <p:cNvSpPr txBox="1">
            <a:spLocks noGrp="1"/>
          </p:cNvSpPr>
          <p:nvPr>
            <p:ph type="body" idx="1"/>
          </p:nvPr>
        </p:nvSpPr>
        <p:spPr>
          <a:xfrm>
            <a:off x="311700" y="14360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Times New Roman"/>
                <a:ea typeface="Times New Roman"/>
                <a:cs typeface="Times New Roman"/>
                <a:sym typeface="Times New Roman"/>
              </a:rPr>
              <a:t>The programs aimed at detecting misleading headlines are currently developed by (Anand et al. 2016), (Wei, Wan 2017).</a:t>
            </a:r>
            <a:endParaRPr sz="2400">
              <a:latin typeface="Times New Roman"/>
              <a:ea typeface="Times New Roman"/>
              <a:cs typeface="Times New Roman"/>
              <a:sym typeface="Times New Roman"/>
            </a:endParaRPr>
          </a:p>
          <a:p>
            <a:pPr marL="0" lvl="0" indent="0" algn="l" rtl="0">
              <a:spcBef>
                <a:spcPts val="1600"/>
              </a:spcBef>
              <a:spcAft>
                <a:spcPts val="1600"/>
              </a:spcAft>
              <a:buNone/>
            </a:pPr>
            <a:r>
              <a:rPr lang="en" sz="2400">
                <a:latin typeface="Times New Roman"/>
                <a:ea typeface="Times New Roman"/>
                <a:cs typeface="Times New Roman"/>
                <a:sym typeface="Times New Roman"/>
              </a:rPr>
              <a:t>Taking linguistic data into account can enhance the performance of the programs.</a:t>
            </a:r>
            <a:endParaRPr sz="2400">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Full list of manipulative devices in CNH</a:t>
            </a:r>
            <a:endParaRPr/>
          </a:p>
        </p:txBody>
      </p:sp>
      <p:sp>
        <p:nvSpPr>
          <p:cNvPr id="147" name="Google Shape;147;p26"/>
          <p:cNvSpPr txBox="1">
            <a:spLocks noGrp="1"/>
          </p:cNvSpPr>
          <p:nvPr>
            <p:ph type="body" idx="1"/>
          </p:nvPr>
        </p:nvSpPr>
        <p:spPr>
          <a:xfrm>
            <a:off x="818375" y="1258775"/>
            <a:ext cx="4187100" cy="33027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Times New Roman"/>
              <a:buChar char="●"/>
            </a:pPr>
            <a:r>
              <a:rPr lang="en" sz="2400">
                <a:latin typeface="Times New Roman"/>
                <a:ea typeface="Times New Roman"/>
                <a:cs typeface="Times New Roman"/>
                <a:sym typeface="Times New Roman"/>
              </a:rPr>
              <a:t>False presupposition</a:t>
            </a:r>
            <a:endParaRPr sz="2400">
              <a:latin typeface="Times New Roman"/>
              <a:ea typeface="Times New Roman"/>
              <a:cs typeface="Times New Roman"/>
              <a:sym typeface="Times New Roman"/>
            </a:endParaRPr>
          </a:p>
          <a:p>
            <a:pPr marL="457200" lvl="0" indent="-381000" algn="l" rtl="0">
              <a:spcBef>
                <a:spcPts val="0"/>
              </a:spcBef>
              <a:spcAft>
                <a:spcPts val="0"/>
              </a:spcAft>
              <a:buSzPts val="2400"/>
              <a:buFont typeface="Times New Roman"/>
              <a:buChar char="●"/>
            </a:pPr>
            <a:r>
              <a:rPr lang="en" sz="2400">
                <a:latin typeface="Times New Roman"/>
                <a:ea typeface="Times New Roman"/>
                <a:cs typeface="Times New Roman"/>
                <a:sym typeface="Times New Roman"/>
              </a:rPr>
              <a:t>Syntactic homonymy</a:t>
            </a:r>
            <a:endParaRPr sz="2400">
              <a:latin typeface="Times New Roman"/>
              <a:ea typeface="Times New Roman"/>
              <a:cs typeface="Times New Roman"/>
              <a:sym typeface="Times New Roman"/>
            </a:endParaRPr>
          </a:p>
          <a:p>
            <a:pPr marL="457200" lvl="0" indent="-381000" algn="l" rtl="0">
              <a:spcBef>
                <a:spcPts val="0"/>
              </a:spcBef>
              <a:spcAft>
                <a:spcPts val="0"/>
              </a:spcAft>
              <a:buSzPts val="2400"/>
              <a:buFont typeface="Times New Roman"/>
              <a:buChar char="●"/>
            </a:pPr>
            <a:r>
              <a:rPr lang="en" sz="2400">
                <a:latin typeface="Times New Roman"/>
                <a:ea typeface="Times New Roman"/>
                <a:cs typeface="Times New Roman"/>
                <a:sym typeface="Times New Roman"/>
              </a:rPr>
              <a:t>Semantic homonymy</a:t>
            </a:r>
            <a:endParaRPr sz="2400">
              <a:latin typeface="Times New Roman"/>
              <a:ea typeface="Times New Roman"/>
              <a:cs typeface="Times New Roman"/>
              <a:sym typeface="Times New Roman"/>
            </a:endParaRPr>
          </a:p>
          <a:p>
            <a:pPr marL="457200" lvl="0" indent="-381000" algn="l" rtl="0">
              <a:spcBef>
                <a:spcPts val="0"/>
              </a:spcBef>
              <a:spcAft>
                <a:spcPts val="0"/>
              </a:spcAft>
              <a:buSzPts val="2400"/>
              <a:buFont typeface="Times New Roman"/>
              <a:buChar char="●"/>
            </a:pPr>
            <a:r>
              <a:rPr lang="en" sz="2400">
                <a:latin typeface="Times New Roman"/>
                <a:ea typeface="Times New Roman"/>
                <a:cs typeface="Times New Roman"/>
                <a:sym typeface="Times New Roman"/>
              </a:rPr>
              <a:t>Semantic shift</a:t>
            </a:r>
            <a:endParaRPr sz="2400">
              <a:latin typeface="Times New Roman"/>
              <a:ea typeface="Times New Roman"/>
              <a:cs typeface="Times New Roman"/>
              <a:sym typeface="Times New Roman"/>
            </a:endParaRPr>
          </a:p>
          <a:p>
            <a:pPr marL="457200" lvl="0" indent="-381000" algn="l" rtl="0">
              <a:spcBef>
                <a:spcPts val="0"/>
              </a:spcBef>
              <a:spcAft>
                <a:spcPts val="0"/>
              </a:spcAft>
              <a:buSzPts val="2400"/>
              <a:buFont typeface="Times New Roman"/>
              <a:buChar char="●"/>
            </a:pPr>
            <a:r>
              <a:rPr lang="en" sz="2400">
                <a:latin typeface="Times New Roman"/>
                <a:ea typeface="Times New Roman"/>
                <a:cs typeface="Times New Roman"/>
                <a:sym typeface="Times New Roman"/>
              </a:rPr>
              <a:t>Metonymy</a:t>
            </a:r>
            <a:endParaRPr sz="2400">
              <a:latin typeface="Times New Roman"/>
              <a:ea typeface="Times New Roman"/>
              <a:cs typeface="Times New Roman"/>
              <a:sym typeface="Times New Roman"/>
            </a:endParaRPr>
          </a:p>
          <a:p>
            <a:pPr marL="457200" lvl="0" indent="-381000" algn="l" rtl="0">
              <a:spcBef>
                <a:spcPts val="0"/>
              </a:spcBef>
              <a:spcAft>
                <a:spcPts val="0"/>
              </a:spcAft>
              <a:buSzPts val="2400"/>
              <a:buFont typeface="Times New Roman"/>
              <a:buChar char="●"/>
            </a:pPr>
            <a:r>
              <a:rPr lang="en" sz="2400">
                <a:latin typeface="Times New Roman"/>
                <a:ea typeface="Times New Roman"/>
                <a:cs typeface="Times New Roman"/>
                <a:sym typeface="Times New Roman"/>
              </a:rPr>
              <a:t>Hyperbole</a:t>
            </a:r>
            <a:endParaRPr sz="2400">
              <a:latin typeface="Times New Roman"/>
              <a:ea typeface="Times New Roman"/>
              <a:cs typeface="Times New Roman"/>
              <a:sym typeface="Times New Roman"/>
            </a:endParaRPr>
          </a:p>
          <a:p>
            <a:pPr marL="457200" lvl="0" indent="-381000" algn="l" rtl="0">
              <a:spcBef>
                <a:spcPts val="0"/>
              </a:spcBef>
              <a:spcAft>
                <a:spcPts val="0"/>
              </a:spcAft>
              <a:buSzPts val="2400"/>
              <a:buFont typeface="Times New Roman"/>
              <a:buChar char="●"/>
            </a:pPr>
            <a:r>
              <a:rPr lang="en" sz="2400">
                <a:latin typeface="Times New Roman"/>
                <a:ea typeface="Times New Roman"/>
                <a:cs typeface="Times New Roman"/>
                <a:sym typeface="Times New Roman"/>
              </a:rPr>
              <a:t>Omission</a:t>
            </a:r>
            <a:endParaRPr sz="2400">
              <a:latin typeface="Times New Roman"/>
              <a:ea typeface="Times New Roman"/>
              <a:cs typeface="Times New Roman"/>
              <a:sym typeface="Times New Roman"/>
            </a:endParaRPr>
          </a:p>
          <a:p>
            <a:pPr marL="0" lvl="0" indent="0" algn="l" rtl="0">
              <a:spcBef>
                <a:spcPts val="1600"/>
              </a:spcBef>
              <a:spcAft>
                <a:spcPts val="0"/>
              </a:spcAft>
              <a:buNone/>
            </a:pPr>
            <a:endParaRPr sz="2400">
              <a:latin typeface="Times New Roman"/>
              <a:ea typeface="Times New Roman"/>
              <a:cs typeface="Times New Roman"/>
              <a:sym typeface="Times New Roman"/>
            </a:endParaRPr>
          </a:p>
          <a:p>
            <a:pPr marL="457200" lvl="0" indent="0" algn="l" rtl="0">
              <a:spcBef>
                <a:spcPts val="1600"/>
              </a:spcBef>
              <a:spcAft>
                <a:spcPts val="1600"/>
              </a:spcAft>
              <a:buNone/>
            </a:pPr>
            <a:endParaRPr/>
          </a:p>
        </p:txBody>
      </p:sp>
      <p:sp>
        <p:nvSpPr>
          <p:cNvPr id="148" name="Google Shape;148;p26"/>
          <p:cNvSpPr txBox="1">
            <a:spLocks noGrp="1"/>
          </p:cNvSpPr>
          <p:nvPr>
            <p:ph type="body" idx="1"/>
          </p:nvPr>
        </p:nvSpPr>
        <p:spPr>
          <a:xfrm>
            <a:off x="4572000" y="1258775"/>
            <a:ext cx="3748800" cy="33027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Times New Roman"/>
              <a:buChar char="●"/>
            </a:pPr>
            <a:r>
              <a:rPr lang="en" sz="2400">
                <a:latin typeface="Times New Roman"/>
                <a:ea typeface="Times New Roman"/>
                <a:cs typeface="Times New Roman"/>
                <a:sym typeface="Times New Roman"/>
              </a:rPr>
              <a:t>De re vs. de dicto</a:t>
            </a:r>
            <a:endParaRPr sz="2400">
              <a:latin typeface="Times New Roman"/>
              <a:ea typeface="Times New Roman"/>
              <a:cs typeface="Times New Roman"/>
              <a:sym typeface="Times New Roman"/>
            </a:endParaRPr>
          </a:p>
          <a:p>
            <a:pPr marL="457200" lvl="0" indent="-381000" algn="l" rtl="0">
              <a:spcBef>
                <a:spcPts val="0"/>
              </a:spcBef>
              <a:spcAft>
                <a:spcPts val="0"/>
              </a:spcAft>
              <a:buClr>
                <a:srgbClr val="FF0000"/>
              </a:buClr>
              <a:buSzPts val="2400"/>
              <a:buFont typeface="Times New Roman"/>
              <a:buChar char="●"/>
            </a:pPr>
            <a:r>
              <a:rPr lang="en" sz="2400" b="1">
                <a:solidFill>
                  <a:srgbClr val="FF0000"/>
                </a:solidFill>
                <a:latin typeface="Times New Roman"/>
                <a:ea typeface="Times New Roman"/>
                <a:cs typeface="Times New Roman"/>
                <a:sym typeface="Times New Roman"/>
              </a:rPr>
              <a:t>False implicature </a:t>
            </a:r>
            <a:r>
              <a:rPr lang="en" sz="2400">
                <a:solidFill>
                  <a:srgbClr val="000000"/>
                </a:solidFill>
                <a:latin typeface="Times New Roman"/>
                <a:ea typeface="Times New Roman"/>
                <a:cs typeface="Times New Roman"/>
                <a:sym typeface="Times New Roman"/>
              </a:rPr>
              <a:t>(3d most frequent device)</a:t>
            </a:r>
            <a:endParaRPr sz="2400">
              <a:solidFill>
                <a:srgbClr val="000000"/>
              </a:solidFill>
              <a:latin typeface="Times New Roman"/>
              <a:ea typeface="Times New Roman"/>
              <a:cs typeface="Times New Roman"/>
              <a:sym typeface="Times New Roman"/>
            </a:endParaRPr>
          </a:p>
          <a:p>
            <a:pPr marL="457200" lvl="0" indent="-381000" algn="l" rtl="0">
              <a:spcBef>
                <a:spcPts val="0"/>
              </a:spcBef>
              <a:spcAft>
                <a:spcPts val="0"/>
              </a:spcAft>
              <a:buSzPts val="2400"/>
              <a:buFont typeface="Times New Roman"/>
              <a:buChar char="●"/>
            </a:pPr>
            <a:r>
              <a:rPr lang="en" sz="2400">
                <a:latin typeface="Times New Roman"/>
                <a:ea typeface="Times New Roman"/>
                <a:cs typeface="Times New Roman"/>
                <a:sym typeface="Times New Roman"/>
              </a:rPr>
              <a:t>Wrong modality</a:t>
            </a:r>
            <a:endParaRPr sz="2400">
              <a:latin typeface="Times New Roman"/>
              <a:ea typeface="Times New Roman"/>
              <a:cs typeface="Times New Roman"/>
              <a:sym typeface="Times New Roman"/>
            </a:endParaRPr>
          </a:p>
          <a:p>
            <a:pPr marL="457200" lvl="0" indent="-381000" algn="l" rtl="0">
              <a:spcBef>
                <a:spcPts val="0"/>
              </a:spcBef>
              <a:spcAft>
                <a:spcPts val="0"/>
              </a:spcAft>
              <a:buSzPts val="2400"/>
              <a:buFont typeface="Times New Roman"/>
              <a:buChar char="●"/>
            </a:pPr>
            <a:r>
              <a:rPr lang="en" sz="2400">
                <a:latin typeface="Times New Roman"/>
                <a:ea typeface="Times New Roman"/>
                <a:cs typeface="Times New Roman"/>
                <a:sym typeface="Times New Roman"/>
              </a:rPr>
              <a:t>Wrong topic</a:t>
            </a:r>
            <a:endParaRPr sz="2400">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7"/>
          <p:cNvSpPr txBox="1">
            <a:spLocks noGrp="1"/>
          </p:cNvSpPr>
          <p:nvPr>
            <p:ph type="title"/>
          </p:nvPr>
        </p:nvSpPr>
        <p:spPr>
          <a:xfrm>
            <a:off x="311700" y="21540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False implicatures: typical target audience</a:t>
            </a:r>
            <a:endParaRPr/>
          </a:p>
        </p:txBody>
      </p:sp>
      <p:sp>
        <p:nvSpPr>
          <p:cNvPr id="154" name="Google Shape;154;p27"/>
          <p:cNvSpPr txBox="1">
            <a:spLocks noGrp="1"/>
          </p:cNvSpPr>
          <p:nvPr>
            <p:ph type="body" idx="1"/>
          </p:nvPr>
        </p:nvSpPr>
        <p:spPr>
          <a:xfrm>
            <a:off x="311700" y="777600"/>
            <a:ext cx="8520600" cy="33027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Times New Roman"/>
              <a:buChar char="●"/>
            </a:pPr>
            <a:r>
              <a:rPr lang="en" sz="2400">
                <a:latin typeface="Times New Roman"/>
                <a:ea typeface="Times New Roman"/>
                <a:cs typeface="Times New Roman"/>
                <a:sym typeface="Times New Roman"/>
              </a:rPr>
              <a:t>The newspapers targeting well-educated young people tend to use false implicatures more frequently </a:t>
            </a:r>
            <a:endParaRPr sz="2400">
              <a:latin typeface="Times New Roman"/>
              <a:ea typeface="Times New Roman"/>
              <a:cs typeface="Times New Roman"/>
              <a:sym typeface="Times New Roman"/>
            </a:endParaRPr>
          </a:p>
          <a:p>
            <a:pPr marL="457200" lvl="0" indent="-381000" algn="l" rtl="0">
              <a:lnSpc>
                <a:spcPct val="100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The use of this device does not depend on media’s political orientation </a:t>
            </a:r>
            <a:endParaRPr sz="2400">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en" sz="2400" b="1">
                <a:latin typeface="Times New Roman"/>
                <a:ea typeface="Times New Roman"/>
                <a:cs typeface="Times New Roman"/>
                <a:sym typeface="Times New Roman"/>
              </a:rPr>
              <a:t>Percentage of misleading headlines created via false implicature</a:t>
            </a:r>
            <a:endParaRPr sz="2400" b="1">
              <a:latin typeface="Times New Roman"/>
              <a:ea typeface="Times New Roman"/>
              <a:cs typeface="Times New Roman"/>
              <a:sym typeface="Times New Roman"/>
            </a:endParaRPr>
          </a:p>
          <a:p>
            <a:pPr marL="457200" lvl="0" indent="0" algn="l" rtl="0">
              <a:spcBef>
                <a:spcPts val="0"/>
              </a:spcBef>
              <a:spcAft>
                <a:spcPts val="0"/>
              </a:spcAft>
              <a:buNone/>
            </a:pPr>
            <a:endParaRPr sz="2400">
              <a:latin typeface="Times New Roman"/>
              <a:ea typeface="Times New Roman"/>
              <a:cs typeface="Times New Roman"/>
              <a:sym typeface="Times New Roman"/>
            </a:endParaRPr>
          </a:p>
          <a:p>
            <a:pPr marL="457200" lvl="0" indent="0" algn="l" rtl="0">
              <a:spcBef>
                <a:spcPts val="1600"/>
              </a:spcBef>
              <a:spcAft>
                <a:spcPts val="0"/>
              </a:spcAft>
              <a:buNone/>
            </a:pPr>
            <a:endParaRPr sz="2400">
              <a:latin typeface="Times New Roman"/>
              <a:ea typeface="Times New Roman"/>
              <a:cs typeface="Times New Roman"/>
              <a:sym typeface="Times New Roman"/>
            </a:endParaRPr>
          </a:p>
          <a:p>
            <a:pPr marL="0" lvl="0" indent="0" algn="l" rtl="0">
              <a:spcBef>
                <a:spcPts val="1600"/>
              </a:spcBef>
              <a:spcAft>
                <a:spcPts val="1600"/>
              </a:spcAft>
              <a:buNone/>
            </a:pPr>
            <a:endParaRPr/>
          </a:p>
        </p:txBody>
      </p:sp>
      <p:graphicFrame>
        <p:nvGraphicFramePr>
          <p:cNvPr id="155" name="Google Shape;155;p27"/>
          <p:cNvGraphicFramePr/>
          <p:nvPr/>
        </p:nvGraphicFramePr>
        <p:xfrm>
          <a:off x="1140000" y="2964675"/>
          <a:ext cx="6565025" cy="2011590"/>
        </p:xfrm>
        <a:graphic>
          <a:graphicData uri="http://schemas.openxmlformats.org/drawingml/2006/table">
            <a:tbl>
              <a:tblPr>
                <a:noFill/>
                <a:tableStyleId>{634759AD-234F-415E-B5F8-E34E45B6ED65}</a:tableStyleId>
              </a:tblPr>
              <a:tblGrid>
                <a:gridCol w="2166700">
                  <a:extLst>
                    <a:ext uri="{9D8B030D-6E8A-4147-A177-3AD203B41FA5}">
                      <a16:colId xmlns:a16="http://schemas.microsoft.com/office/drawing/2014/main" val="20000"/>
                    </a:ext>
                  </a:extLst>
                </a:gridCol>
                <a:gridCol w="2192825">
                  <a:extLst>
                    <a:ext uri="{9D8B030D-6E8A-4147-A177-3AD203B41FA5}">
                      <a16:colId xmlns:a16="http://schemas.microsoft.com/office/drawing/2014/main" val="20001"/>
                    </a:ext>
                  </a:extLst>
                </a:gridCol>
                <a:gridCol w="220550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endParaRPr sz="2400" b="1">
                        <a:solidFill>
                          <a:schemeClr val="dk2"/>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sz="2400">
                          <a:solidFill>
                            <a:schemeClr val="dk2"/>
                          </a:solidFill>
                          <a:latin typeface="Times New Roman"/>
                          <a:ea typeface="Times New Roman"/>
                          <a:cs typeface="Times New Roman"/>
                          <a:sym typeface="Times New Roman"/>
                        </a:rPr>
                        <a:t>Less educated audience</a:t>
                      </a:r>
                      <a:endParaRPr sz="2400">
                        <a:solidFill>
                          <a:schemeClr val="dk2"/>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sz="2400">
                          <a:solidFill>
                            <a:schemeClr val="dk2"/>
                          </a:solidFill>
                          <a:latin typeface="Times New Roman"/>
                          <a:ea typeface="Times New Roman"/>
                          <a:cs typeface="Times New Roman"/>
                          <a:sym typeface="Times New Roman"/>
                        </a:rPr>
                        <a:t>More educated audience </a:t>
                      </a:r>
                      <a:endParaRPr sz="2400">
                        <a:solidFill>
                          <a:schemeClr val="dk2"/>
                        </a:solidFill>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2400">
                          <a:solidFill>
                            <a:schemeClr val="dk2"/>
                          </a:solidFill>
                          <a:latin typeface="Times New Roman"/>
                          <a:ea typeface="Times New Roman"/>
                          <a:cs typeface="Times New Roman"/>
                          <a:sym typeface="Times New Roman"/>
                        </a:rPr>
                        <a:t>Liberal</a:t>
                      </a:r>
                      <a:endParaRPr sz="2400">
                        <a:solidFill>
                          <a:schemeClr val="dk2"/>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sz="2400" b="1">
                          <a:solidFill>
                            <a:schemeClr val="dk2"/>
                          </a:solidFill>
                          <a:latin typeface="Times New Roman"/>
                          <a:ea typeface="Times New Roman"/>
                          <a:cs typeface="Times New Roman"/>
                          <a:sym typeface="Times New Roman"/>
                        </a:rPr>
                        <a:t>        ?</a:t>
                      </a:r>
                      <a:endParaRPr sz="2400" b="1">
                        <a:solidFill>
                          <a:schemeClr val="dk2"/>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sz="2400" b="1">
                          <a:solidFill>
                            <a:schemeClr val="dk2"/>
                          </a:solidFill>
                          <a:latin typeface="Times New Roman"/>
                          <a:ea typeface="Times New Roman"/>
                          <a:cs typeface="Times New Roman"/>
                          <a:sym typeface="Times New Roman"/>
                        </a:rPr>
                        <a:t>Lenta.ru - 20%</a:t>
                      </a:r>
                      <a:endParaRPr sz="2400" b="1">
                        <a:solidFill>
                          <a:schemeClr val="dk2"/>
                        </a:solidFill>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2400">
                          <a:solidFill>
                            <a:schemeClr val="dk2"/>
                          </a:solidFill>
                          <a:latin typeface="Times New Roman"/>
                          <a:ea typeface="Times New Roman"/>
                          <a:cs typeface="Times New Roman"/>
                          <a:sym typeface="Times New Roman"/>
                        </a:rPr>
                        <a:t>Conservative</a:t>
                      </a:r>
                      <a:endParaRPr sz="2400">
                        <a:solidFill>
                          <a:schemeClr val="dk2"/>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sz="2400" b="1">
                          <a:solidFill>
                            <a:schemeClr val="dk2"/>
                          </a:solidFill>
                          <a:latin typeface="Times New Roman"/>
                          <a:ea typeface="Times New Roman"/>
                          <a:cs typeface="Times New Roman"/>
                          <a:sym typeface="Times New Roman"/>
                        </a:rPr>
                        <a:t>Взгляд - 7%</a:t>
                      </a:r>
                      <a:endParaRPr sz="2400" b="1">
                        <a:solidFill>
                          <a:schemeClr val="dk2"/>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 sz="2400" b="1">
                          <a:solidFill>
                            <a:schemeClr val="dk2"/>
                          </a:solidFill>
                          <a:latin typeface="Times New Roman"/>
                          <a:ea typeface="Times New Roman"/>
                          <a:cs typeface="Times New Roman"/>
                          <a:sym typeface="Times New Roman"/>
                        </a:rPr>
                        <a:t>Ридус - 16%</a:t>
                      </a:r>
                      <a:endParaRPr sz="2400" b="1">
                        <a:solidFill>
                          <a:schemeClr val="dk2"/>
                        </a:solidFill>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8"/>
          <p:cNvSpPr txBox="1">
            <a:spLocks noGrp="1"/>
          </p:cNvSpPr>
          <p:nvPr>
            <p:ph type="title"/>
          </p:nvPr>
        </p:nvSpPr>
        <p:spPr>
          <a:xfrm>
            <a:off x="311700" y="85500"/>
            <a:ext cx="8520600" cy="118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do we study implicature types and triggers through false implicatures in CNH?</a:t>
            </a:r>
            <a:endParaRPr/>
          </a:p>
          <a:p>
            <a:pPr marL="0" lvl="0" indent="0" algn="l" rtl="0">
              <a:spcBef>
                <a:spcPts val="0"/>
              </a:spcBef>
              <a:spcAft>
                <a:spcPts val="0"/>
              </a:spcAft>
              <a:buNone/>
            </a:pPr>
            <a:endParaRPr/>
          </a:p>
        </p:txBody>
      </p:sp>
      <p:sp>
        <p:nvSpPr>
          <p:cNvPr id="161" name="Google Shape;161;p28"/>
          <p:cNvSpPr txBox="1">
            <a:spLocks noGrp="1"/>
          </p:cNvSpPr>
          <p:nvPr>
            <p:ph type="body" idx="1"/>
          </p:nvPr>
        </p:nvSpPr>
        <p:spPr>
          <a:xfrm>
            <a:off x="311700" y="1266325"/>
            <a:ext cx="8520600" cy="3421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Times New Roman"/>
              <a:buChar char="●"/>
            </a:pPr>
            <a:r>
              <a:rPr lang="en" sz="2400">
                <a:latin typeface="Times New Roman"/>
                <a:ea typeface="Times New Roman"/>
                <a:cs typeface="Times New Roman"/>
                <a:sym typeface="Times New Roman"/>
              </a:rPr>
              <a:t>The mechanisms of implicatures in headlines and elsewhere are the same, but false implicatures are more typical of headlines than other forms of discourse </a:t>
            </a:r>
            <a:endParaRPr sz="2400">
              <a:latin typeface="Times New Roman"/>
              <a:ea typeface="Times New Roman"/>
              <a:cs typeface="Times New Roman"/>
              <a:sym typeface="Times New Roman"/>
            </a:endParaRPr>
          </a:p>
          <a:p>
            <a:pPr marL="457200" lvl="0" indent="-381000" algn="l" rtl="0">
              <a:spcBef>
                <a:spcPts val="0"/>
              </a:spcBef>
              <a:spcAft>
                <a:spcPts val="0"/>
              </a:spcAft>
              <a:buSzPts val="2400"/>
              <a:buFont typeface="Times New Roman"/>
              <a:buChar char="●"/>
            </a:pPr>
            <a:r>
              <a:rPr lang="en" sz="2400">
                <a:latin typeface="Times New Roman"/>
                <a:ea typeface="Times New Roman"/>
                <a:cs typeface="Times New Roman"/>
                <a:sym typeface="Times New Roman"/>
              </a:rPr>
              <a:t>False implicatures are more noticeable, hence the contexts are easier to understand and describe </a:t>
            </a:r>
            <a:endParaRPr sz="2400">
              <a:latin typeface="Times New Roman"/>
              <a:ea typeface="Times New Roman"/>
              <a:cs typeface="Times New Roman"/>
              <a:sym typeface="Times New Roman"/>
            </a:endParaRPr>
          </a:p>
          <a:p>
            <a:pPr marL="0" lvl="0" indent="0" algn="l" rtl="0">
              <a:spcBef>
                <a:spcPts val="1600"/>
              </a:spcBef>
              <a:spcAft>
                <a:spcPts val="16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Semantic types of implicatures encountered in CNH</a:t>
            </a:r>
            <a:endParaRPr/>
          </a:p>
        </p:txBody>
      </p:sp>
      <p:sp>
        <p:nvSpPr>
          <p:cNvPr id="167" name="Google Shape;167;p2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Times New Roman"/>
              <a:buChar char="●"/>
            </a:pPr>
            <a:r>
              <a:rPr lang="en" sz="2400">
                <a:latin typeface="Times New Roman"/>
                <a:ea typeface="Times New Roman"/>
                <a:cs typeface="Times New Roman"/>
                <a:sym typeface="Times New Roman"/>
              </a:rPr>
              <a:t>Causal implicatures</a:t>
            </a:r>
            <a:endParaRPr sz="2400">
              <a:latin typeface="Times New Roman"/>
              <a:ea typeface="Times New Roman"/>
              <a:cs typeface="Times New Roman"/>
              <a:sym typeface="Times New Roman"/>
            </a:endParaRPr>
          </a:p>
          <a:p>
            <a:pPr marL="457200" lvl="0" indent="-381000" algn="l" rtl="0">
              <a:spcBef>
                <a:spcPts val="0"/>
              </a:spcBef>
              <a:spcAft>
                <a:spcPts val="0"/>
              </a:spcAft>
              <a:buSzPts val="2400"/>
              <a:buFont typeface="Times New Roman"/>
              <a:buChar char="●"/>
            </a:pPr>
            <a:r>
              <a:rPr lang="en" sz="2400">
                <a:latin typeface="Times New Roman"/>
                <a:ea typeface="Times New Roman"/>
                <a:cs typeface="Times New Roman"/>
                <a:sym typeface="Times New Roman"/>
              </a:rPr>
              <a:t>(Counter)factive implicatures</a:t>
            </a:r>
            <a:endParaRPr sz="2400">
              <a:latin typeface="Times New Roman"/>
              <a:ea typeface="Times New Roman"/>
              <a:cs typeface="Times New Roman"/>
              <a:sym typeface="Times New Roman"/>
            </a:endParaRPr>
          </a:p>
          <a:p>
            <a:pPr marL="457200" lvl="0" indent="-381000" algn="l" rtl="0">
              <a:spcBef>
                <a:spcPts val="0"/>
              </a:spcBef>
              <a:spcAft>
                <a:spcPts val="0"/>
              </a:spcAft>
              <a:buSzPts val="2400"/>
              <a:buFont typeface="Times New Roman"/>
              <a:buChar char="●"/>
            </a:pPr>
            <a:r>
              <a:rPr lang="en" sz="2400">
                <a:latin typeface="Times New Roman"/>
                <a:ea typeface="Times New Roman"/>
                <a:cs typeface="Times New Roman"/>
                <a:sym typeface="Times New Roman"/>
              </a:rPr>
              <a:t>Qualitative implicatures</a:t>
            </a:r>
            <a:endParaRPr sz="2400">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Causal implicatures</a:t>
            </a:r>
            <a:endParaRPr/>
          </a:p>
        </p:txBody>
      </p:sp>
      <p:sp>
        <p:nvSpPr>
          <p:cNvPr id="173" name="Google Shape;173;p3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Times New Roman"/>
              <a:buChar char="●"/>
            </a:pPr>
            <a:r>
              <a:rPr lang="en" sz="2400">
                <a:latin typeface="Times New Roman"/>
                <a:ea typeface="Times New Roman"/>
                <a:cs typeface="Times New Roman"/>
                <a:sym typeface="Times New Roman"/>
              </a:rPr>
              <a:t>40 % of all false implicatures </a:t>
            </a:r>
            <a:endParaRPr sz="2400">
              <a:latin typeface="Times New Roman"/>
              <a:ea typeface="Times New Roman"/>
              <a:cs typeface="Times New Roman"/>
              <a:sym typeface="Times New Roman"/>
            </a:endParaRPr>
          </a:p>
          <a:p>
            <a:pPr marL="457200" lvl="0" indent="-381000" algn="l" rtl="0">
              <a:spcBef>
                <a:spcPts val="0"/>
              </a:spcBef>
              <a:spcAft>
                <a:spcPts val="0"/>
              </a:spcAft>
              <a:buSzPts val="2400"/>
              <a:buFont typeface="Times New Roman"/>
              <a:buChar char="●"/>
            </a:pPr>
            <a:r>
              <a:rPr lang="en" sz="2400">
                <a:latin typeface="Times New Roman"/>
                <a:ea typeface="Times New Roman"/>
                <a:cs typeface="Times New Roman"/>
                <a:sym typeface="Times New Roman"/>
              </a:rPr>
              <a:t>Two types</a:t>
            </a:r>
            <a:endParaRPr sz="2400">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Objectives</a:t>
            </a:r>
            <a:endParaRPr/>
          </a:p>
        </p:txBody>
      </p:sp>
      <p:sp>
        <p:nvSpPr>
          <p:cNvPr id="74" name="Google Shape;74;p1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SzPts val="3000"/>
              <a:buFont typeface="Times New Roman"/>
              <a:buChar char="●"/>
            </a:pPr>
            <a:r>
              <a:rPr lang="en" sz="3000">
                <a:latin typeface="Times New Roman"/>
                <a:ea typeface="Times New Roman"/>
                <a:cs typeface="Times New Roman"/>
                <a:sym typeface="Times New Roman"/>
              </a:rPr>
              <a:t>Contribute to the semantic typology of implicatures</a:t>
            </a:r>
            <a:endParaRPr sz="3000">
              <a:latin typeface="Times New Roman"/>
              <a:ea typeface="Times New Roman"/>
              <a:cs typeface="Times New Roman"/>
              <a:sym typeface="Times New Roman"/>
            </a:endParaRPr>
          </a:p>
          <a:p>
            <a:pPr marL="457200" lvl="0" indent="-419100" algn="l" rtl="0">
              <a:spcBef>
                <a:spcPts val="0"/>
              </a:spcBef>
              <a:spcAft>
                <a:spcPts val="0"/>
              </a:spcAft>
              <a:buSzPts val="3000"/>
              <a:buFont typeface="Times New Roman"/>
              <a:buChar char="●"/>
            </a:pPr>
            <a:r>
              <a:rPr lang="en" sz="3000">
                <a:latin typeface="Times New Roman"/>
                <a:ea typeface="Times New Roman"/>
                <a:cs typeface="Times New Roman"/>
                <a:sym typeface="Times New Roman"/>
              </a:rPr>
              <a:t>Establish contextual triggers for different implicature types</a:t>
            </a:r>
            <a:endParaRPr sz="3000">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1"/>
          <p:cNvSpPr txBox="1">
            <a:spLocks noGrp="1"/>
          </p:cNvSpPr>
          <p:nvPr>
            <p:ph type="title"/>
          </p:nvPr>
        </p:nvSpPr>
        <p:spPr>
          <a:xfrm>
            <a:off x="311700" y="0"/>
            <a:ext cx="8520600" cy="117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Causal implicatures triggered by unexpressed Cause argument of the predicate  </a:t>
            </a:r>
            <a:endParaRPr/>
          </a:p>
        </p:txBody>
      </p:sp>
      <p:sp>
        <p:nvSpPr>
          <p:cNvPr id="179" name="Google Shape;179;p31"/>
          <p:cNvSpPr txBox="1">
            <a:spLocks noGrp="1"/>
          </p:cNvSpPr>
          <p:nvPr>
            <p:ph type="body" idx="1"/>
          </p:nvPr>
        </p:nvSpPr>
        <p:spPr>
          <a:xfrm>
            <a:off x="125" y="1294825"/>
            <a:ext cx="9144000" cy="379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a:latin typeface="Times New Roman"/>
                <a:ea typeface="Times New Roman"/>
                <a:cs typeface="Times New Roman"/>
                <a:sym typeface="Times New Roman"/>
              </a:rPr>
              <a:t>(1) </a:t>
            </a:r>
            <a:r>
              <a:rPr lang="en" sz="2300" i="1">
                <a:latin typeface="Times New Roman"/>
                <a:ea typeface="Times New Roman"/>
                <a:cs typeface="Times New Roman"/>
                <a:sym typeface="Times New Roman"/>
              </a:rPr>
              <a:t>Путин </a:t>
            </a:r>
            <a:r>
              <a:rPr lang="en" sz="2300" i="1" u="sng">
                <a:latin typeface="Times New Roman"/>
                <a:ea typeface="Times New Roman"/>
                <a:cs typeface="Times New Roman"/>
                <a:sym typeface="Times New Roman"/>
              </a:rPr>
              <a:t>наградил кричавшего «Слава Украине»</a:t>
            </a:r>
            <a:r>
              <a:rPr lang="en" sz="2300" i="1">
                <a:latin typeface="Times New Roman"/>
                <a:ea typeface="Times New Roman"/>
                <a:cs typeface="Times New Roman"/>
                <a:sym typeface="Times New Roman"/>
              </a:rPr>
              <a:t> хорвата </a:t>
            </a:r>
            <a:r>
              <a:rPr lang="en" sz="2300">
                <a:latin typeface="Times New Roman"/>
                <a:ea typeface="Times New Roman"/>
                <a:cs typeface="Times New Roman"/>
                <a:sym typeface="Times New Roman"/>
              </a:rPr>
              <a:t>(15.07.2018, lenta.ru) ‘Putin </a:t>
            </a:r>
            <a:r>
              <a:rPr lang="en" sz="2300" u="sng">
                <a:latin typeface="Times New Roman"/>
                <a:ea typeface="Times New Roman"/>
                <a:cs typeface="Times New Roman"/>
                <a:sym typeface="Times New Roman"/>
              </a:rPr>
              <a:t>presented the medal</a:t>
            </a:r>
            <a:r>
              <a:rPr lang="en" sz="2300">
                <a:latin typeface="Times New Roman"/>
                <a:ea typeface="Times New Roman"/>
                <a:cs typeface="Times New Roman"/>
                <a:sym typeface="Times New Roman"/>
              </a:rPr>
              <a:t> to the Croatian soccer player </a:t>
            </a:r>
            <a:r>
              <a:rPr lang="en" sz="2300" u="sng">
                <a:latin typeface="Times New Roman"/>
                <a:ea typeface="Times New Roman"/>
                <a:cs typeface="Times New Roman"/>
                <a:sym typeface="Times New Roman"/>
              </a:rPr>
              <a:t>who shouted “Glory to Ukraine”</a:t>
            </a:r>
            <a:r>
              <a:rPr lang="en" sz="2300">
                <a:latin typeface="Times New Roman"/>
                <a:ea typeface="Times New Roman"/>
                <a:cs typeface="Times New Roman"/>
                <a:sym typeface="Times New Roman"/>
              </a:rPr>
              <a:t>’ (after the FIFA World Cup 2018)</a:t>
            </a:r>
            <a:endParaRPr sz="2300">
              <a:latin typeface="Times New Roman"/>
              <a:ea typeface="Times New Roman"/>
              <a:cs typeface="Times New Roman"/>
              <a:sym typeface="Times New Roman"/>
            </a:endParaRPr>
          </a:p>
          <a:p>
            <a:pPr marL="457200" lvl="0" indent="-374650" algn="l" rtl="0">
              <a:spcBef>
                <a:spcPts val="0"/>
              </a:spcBef>
              <a:spcAft>
                <a:spcPts val="0"/>
              </a:spcAft>
              <a:buSzPts val="2300"/>
              <a:buFont typeface="Times New Roman"/>
              <a:buChar char="●"/>
            </a:pPr>
            <a:r>
              <a:rPr lang="en" sz="2300">
                <a:latin typeface="Times New Roman"/>
                <a:ea typeface="Times New Roman"/>
                <a:cs typeface="Times New Roman"/>
                <a:sym typeface="Times New Roman"/>
              </a:rPr>
              <a:t>Implicature: The Croatian player was awarded for shouting  </a:t>
            </a:r>
            <a:endParaRPr sz="2300">
              <a:latin typeface="Times New Roman"/>
              <a:ea typeface="Times New Roman"/>
              <a:cs typeface="Times New Roman"/>
              <a:sym typeface="Times New Roman"/>
            </a:endParaRPr>
          </a:p>
          <a:p>
            <a:pPr marL="457200" lvl="0" indent="-374650" algn="l" rtl="0">
              <a:spcBef>
                <a:spcPts val="0"/>
              </a:spcBef>
              <a:spcAft>
                <a:spcPts val="0"/>
              </a:spcAft>
              <a:buSzPts val="2300"/>
              <a:buFont typeface="Times New Roman"/>
              <a:buChar char="●"/>
            </a:pPr>
            <a:r>
              <a:rPr lang="en" sz="2300">
                <a:latin typeface="Times New Roman"/>
                <a:ea typeface="Times New Roman"/>
                <a:cs typeface="Times New Roman"/>
                <a:sym typeface="Times New Roman"/>
              </a:rPr>
              <a:t>Why? The verb </a:t>
            </a:r>
            <a:r>
              <a:rPr lang="en" sz="2300" i="1">
                <a:latin typeface="Times New Roman"/>
                <a:ea typeface="Times New Roman"/>
                <a:cs typeface="Times New Roman"/>
                <a:sym typeface="Times New Roman"/>
              </a:rPr>
              <a:t>наградить </a:t>
            </a:r>
            <a:r>
              <a:rPr lang="en" sz="2300">
                <a:latin typeface="Times New Roman"/>
                <a:ea typeface="Times New Roman"/>
                <a:cs typeface="Times New Roman"/>
                <a:sym typeface="Times New Roman"/>
              </a:rPr>
              <a:t>‘to award’ has three semantic arguments: Agent (Awarder), Recipient (Awardee) and Cause </a:t>
            </a:r>
            <a:endParaRPr sz="2300">
              <a:latin typeface="Times New Roman"/>
              <a:ea typeface="Times New Roman"/>
              <a:cs typeface="Times New Roman"/>
              <a:sym typeface="Times New Roman"/>
            </a:endParaRPr>
          </a:p>
          <a:p>
            <a:pPr marL="457200" lvl="0" indent="-374650" algn="l" rtl="0">
              <a:spcBef>
                <a:spcPts val="0"/>
              </a:spcBef>
              <a:spcAft>
                <a:spcPts val="0"/>
              </a:spcAft>
              <a:buSzPts val="2300"/>
              <a:buFont typeface="Times New Roman"/>
              <a:buChar char="●"/>
            </a:pPr>
            <a:r>
              <a:rPr lang="en" sz="2300">
                <a:latin typeface="Times New Roman"/>
                <a:ea typeface="Times New Roman"/>
                <a:cs typeface="Times New Roman"/>
                <a:sym typeface="Times New Roman"/>
              </a:rPr>
              <a:t>In (1), Cause is unexpressed, hence the attributive participial construction ‘lit.: shouting “Glory to Ukraine”’ is re-interpreted as filling the Cause argument, due to Grice’s Relevance Maxim </a:t>
            </a:r>
            <a:endParaRPr sz="2300">
              <a:latin typeface="Times New Roman"/>
              <a:ea typeface="Times New Roman"/>
              <a:cs typeface="Times New Roman"/>
              <a:sym typeface="Times New Roman"/>
            </a:endParaRPr>
          </a:p>
          <a:p>
            <a:pPr marL="0" lvl="0" indent="0" algn="l" rtl="0">
              <a:spcBef>
                <a:spcPts val="0"/>
              </a:spcBef>
              <a:spcAft>
                <a:spcPts val="1600"/>
              </a:spcAft>
              <a:buNone/>
            </a:pPr>
            <a:endParaRPr sz="23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Cancellation of the implicature</a:t>
            </a:r>
            <a:endParaRPr/>
          </a:p>
        </p:txBody>
      </p:sp>
      <p:sp>
        <p:nvSpPr>
          <p:cNvPr id="185" name="Google Shape;185;p3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Times New Roman"/>
              <a:buChar char="●"/>
            </a:pPr>
            <a:r>
              <a:rPr lang="en" sz="2400">
                <a:latin typeface="Times New Roman"/>
                <a:ea typeface="Times New Roman"/>
                <a:cs typeface="Times New Roman"/>
                <a:sym typeface="Times New Roman"/>
              </a:rPr>
              <a:t>In fact, the Croatian soccer player Domagoj Vida received the award from Putin (as the president of the hosting country) along with the rest of the Croatian team, for taking silver in the FIFA World Cup 2018 </a:t>
            </a:r>
            <a:endParaRPr sz="2400">
              <a:latin typeface="Times New Roman"/>
              <a:ea typeface="Times New Roman"/>
              <a:cs typeface="Times New Roman"/>
              <a:sym typeface="Times New Roman"/>
            </a:endParaRPr>
          </a:p>
          <a:p>
            <a:pPr marL="457200" lvl="0" indent="-381000" algn="l" rtl="0">
              <a:spcBef>
                <a:spcPts val="0"/>
              </a:spcBef>
              <a:spcAft>
                <a:spcPts val="0"/>
              </a:spcAft>
              <a:buSzPts val="2400"/>
              <a:buFont typeface="Times New Roman"/>
              <a:buChar char="●"/>
            </a:pPr>
            <a:r>
              <a:rPr lang="en" sz="2400">
                <a:latin typeface="Times New Roman"/>
                <a:ea typeface="Times New Roman"/>
                <a:cs typeface="Times New Roman"/>
                <a:sym typeface="Times New Roman"/>
              </a:rPr>
              <a:t>Additional scalar implicature: only Domagoj Vida was awarded the medal   </a:t>
            </a:r>
            <a:endParaRPr sz="2400">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3"/>
          <p:cNvSpPr txBox="1">
            <a:spLocks noGrp="1"/>
          </p:cNvSpPr>
          <p:nvPr>
            <p:ph type="title"/>
          </p:nvPr>
        </p:nvSpPr>
        <p:spPr>
          <a:xfrm>
            <a:off x="311700" y="0"/>
            <a:ext cx="8520600" cy="115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Causal implicatures triggered by unexpressed Cause argument and value judgment in the object</a:t>
            </a:r>
            <a:endParaRPr/>
          </a:p>
        </p:txBody>
      </p:sp>
      <p:sp>
        <p:nvSpPr>
          <p:cNvPr id="191" name="Google Shape;191;p3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a:solidFill>
                  <a:srgbClr val="000000"/>
                </a:solidFill>
                <a:latin typeface="Times New Roman"/>
                <a:ea typeface="Times New Roman"/>
                <a:cs typeface="Times New Roman"/>
                <a:sym typeface="Times New Roman"/>
              </a:rPr>
              <a:t>(1) </a:t>
            </a:r>
            <a:r>
              <a:rPr lang="en" sz="2400" i="1">
                <a:solidFill>
                  <a:srgbClr val="000000"/>
                </a:solidFill>
                <a:latin typeface="Times New Roman"/>
                <a:ea typeface="Times New Roman"/>
                <a:cs typeface="Times New Roman"/>
                <a:sym typeface="Times New Roman"/>
              </a:rPr>
              <a:t>They </a:t>
            </a:r>
            <a:r>
              <a:rPr lang="en" sz="2400" i="1" u="sng">
                <a:solidFill>
                  <a:srgbClr val="000000"/>
                </a:solidFill>
                <a:latin typeface="Times New Roman"/>
                <a:ea typeface="Times New Roman"/>
                <a:cs typeface="Times New Roman"/>
                <a:sym typeface="Times New Roman"/>
              </a:rPr>
              <a:t>arrested</a:t>
            </a:r>
            <a:r>
              <a:rPr lang="en" sz="2400" i="1">
                <a:solidFill>
                  <a:srgbClr val="000000"/>
                </a:solidFill>
                <a:latin typeface="Times New Roman"/>
                <a:ea typeface="Times New Roman"/>
                <a:cs typeface="Times New Roman"/>
                <a:sym typeface="Times New Roman"/>
              </a:rPr>
              <a:t> the </a:t>
            </a:r>
            <a:r>
              <a:rPr lang="en" sz="2400" i="1" u="sng">
                <a:solidFill>
                  <a:srgbClr val="000000"/>
                </a:solidFill>
                <a:latin typeface="Times New Roman"/>
                <a:ea typeface="Times New Roman"/>
                <a:cs typeface="Times New Roman"/>
                <a:sym typeface="Times New Roman"/>
              </a:rPr>
              <a:t>thief</a:t>
            </a:r>
            <a:r>
              <a:rPr lang="en" sz="2400">
                <a:solidFill>
                  <a:srgbClr val="000000"/>
                </a:solidFill>
                <a:latin typeface="Times New Roman"/>
                <a:ea typeface="Times New Roman"/>
                <a:cs typeface="Times New Roman"/>
                <a:sym typeface="Times New Roman"/>
              </a:rPr>
              <a:t>,</a:t>
            </a:r>
            <a:r>
              <a:rPr lang="en" sz="2400" i="1">
                <a:solidFill>
                  <a:srgbClr val="000000"/>
                </a:solidFill>
                <a:latin typeface="Times New Roman"/>
                <a:ea typeface="Times New Roman"/>
                <a:cs typeface="Times New Roman"/>
                <a:sym typeface="Times New Roman"/>
              </a:rPr>
              <a:t> </a:t>
            </a:r>
            <a:r>
              <a:rPr lang="en" sz="2400">
                <a:solidFill>
                  <a:srgbClr val="000000"/>
                </a:solidFill>
                <a:latin typeface="Times New Roman"/>
                <a:ea typeface="Times New Roman"/>
                <a:cs typeface="Times New Roman"/>
                <a:sym typeface="Times New Roman"/>
              </a:rPr>
              <a:t>implicature ‘for theft’</a:t>
            </a:r>
            <a:r>
              <a:rPr lang="en" sz="2400" i="1">
                <a:solidFill>
                  <a:srgbClr val="000000"/>
                </a:solidFill>
                <a:latin typeface="Times New Roman"/>
                <a:ea typeface="Times New Roman"/>
                <a:cs typeface="Times New Roman"/>
                <a:sym typeface="Times New Roman"/>
              </a:rPr>
              <a:t>  </a:t>
            </a:r>
            <a:endParaRPr sz="2400">
              <a:solidFill>
                <a:srgbClr val="000000"/>
              </a:solidFill>
              <a:latin typeface="Times New Roman"/>
              <a:ea typeface="Times New Roman"/>
              <a:cs typeface="Times New Roman"/>
              <a:sym typeface="Times New Roman"/>
            </a:endParaRPr>
          </a:p>
          <a:p>
            <a:pPr marL="0" lvl="0" indent="0" algn="l" rtl="0">
              <a:lnSpc>
                <a:spcPct val="115000"/>
              </a:lnSpc>
              <a:spcBef>
                <a:spcPts val="1000"/>
              </a:spcBef>
              <a:spcAft>
                <a:spcPts val="0"/>
              </a:spcAft>
              <a:buNone/>
            </a:pPr>
            <a:r>
              <a:rPr lang="en" sz="2400">
                <a:solidFill>
                  <a:srgbClr val="000000"/>
                </a:solidFill>
                <a:latin typeface="Times New Roman"/>
                <a:ea typeface="Times New Roman"/>
                <a:cs typeface="Times New Roman"/>
                <a:sym typeface="Times New Roman"/>
              </a:rPr>
              <a:t>(2) </a:t>
            </a:r>
            <a:r>
              <a:rPr lang="en" sz="2400" i="1">
                <a:solidFill>
                  <a:srgbClr val="000000"/>
                </a:solidFill>
                <a:latin typeface="Times New Roman"/>
                <a:ea typeface="Times New Roman"/>
                <a:cs typeface="Times New Roman"/>
                <a:sym typeface="Times New Roman"/>
              </a:rPr>
              <a:t>They </a:t>
            </a:r>
            <a:r>
              <a:rPr lang="en" sz="2400" i="1" u="sng">
                <a:solidFill>
                  <a:srgbClr val="000000"/>
                </a:solidFill>
                <a:latin typeface="Times New Roman"/>
                <a:ea typeface="Times New Roman"/>
                <a:cs typeface="Times New Roman"/>
                <a:sym typeface="Times New Roman"/>
              </a:rPr>
              <a:t>rewarded</a:t>
            </a:r>
            <a:r>
              <a:rPr lang="en" sz="2400" i="1">
                <a:solidFill>
                  <a:srgbClr val="000000"/>
                </a:solidFill>
                <a:latin typeface="Times New Roman"/>
                <a:ea typeface="Times New Roman"/>
                <a:cs typeface="Times New Roman"/>
                <a:sym typeface="Times New Roman"/>
              </a:rPr>
              <a:t> the </a:t>
            </a:r>
            <a:r>
              <a:rPr lang="en" sz="2400" i="1" u="sng">
                <a:solidFill>
                  <a:srgbClr val="000000"/>
                </a:solidFill>
                <a:latin typeface="Times New Roman"/>
                <a:ea typeface="Times New Roman"/>
                <a:cs typeface="Times New Roman"/>
                <a:sym typeface="Times New Roman"/>
              </a:rPr>
              <a:t>brave</a:t>
            </a:r>
            <a:r>
              <a:rPr lang="en" sz="2400" i="1">
                <a:solidFill>
                  <a:srgbClr val="000000"/>
                </a:solidFill>
                <a:latin typeface="Times New Roman"/>
                <a:ea typeface="Times New Roman"/>
                <a:cs typeface="Times New Roman"/>
                <a:sym typeface="Times New Roman"/>
              </a:rPr>
              <a:t> officer</a:t>
            </a:r>
            <a:r>
              <a:rPr lang="en" sz="2400">
                <a:solidFill>
                  <a:srgbClr val="000000"/>
                </a:solidFill>
                <a:latin typeface="Times New Roman"/>
                <a:ea typeface="Times New Roman"/>
                <a:cs typeface="Times New Roman"/>
                <a:sym typeface="Times New Roman"/>
              </a:rPr>
              <a:t>, implicature ‘for bravery’</a:t>
            </a:r>
            <a:endParaRPr sz="2400">
              <a:solidFill>
                <a:srgbClr val="000000"/>
              </a:solidFill>
              <a:latin typeface="Times New Roman"/>
              <a:ea typeface="Times New Roman"/>
              <a:cs typeface="Times New Roman"/>
              <a:sym typeface="Times New Roman"/>
            </a:endParaRPr>
          </a:p>
          <a:p>
            <a:pPr marL="0" lvl="0" indent="0" algn="l" rtl="0">
              <a:lnSpc>
                <a:spcPct val="115000"/>
              </a:lnSpc>
              <a:spcBef>
                <a:spcPts val="1000"/>
              </a:spcBef>
              <a:spcAft>
                <a:spcPts val="0"/>
              </a:spcAft>
              <a:buNone/>
            </a:pPr>
            <a:r>
              <a:rPr lang="en" sz="2400">
                <a:solidFill>
                  <a:srgbClr val="000000"/>
                </a:solidFill>
                <a:latin typeface="Times New Roman"/>
                <a:ea typeface="Times New Roman"/>
                <a:cs typeface="Times New Roman"/>
                <a:sym typeface="Times New Roman"/>
              </a:rPr>
              <a:t> Cancellability (by the  regular expression of Cause): </a:t>
            </a:r>
            <a:endParaRPr sz="2400" i="1">
              <a:solidFill>
                <a:srgbClr val="000000"/>
              </a:solidFill>
              <a:latin typeface="Times New Roman"/>
              <a:ea typeface="Times New Roman"/>
              <a:cs typeface="Times New Roman"/>
              <a:sym typeface="Times New Roman"/>
            </a:endParaRPr>
          </a:p>
          <a:p>
            <a:pPr marL="0" lvl="0" indent="0" algn="l" rtl="0">
              <a:lnSpc>
                <a:spcPct val="115000"/>
              </a:lnSpc>
              <a:spcBef>
                <a:spcPts val="1000"/>
              </a:spcBef>
              <a:spcAft>
                <a:spcPts val="0"/>
              </a:spcAft>
              <a:buNone/>
            </a:pPr>
            <a:r>
              <a:rPr lang="en" sz="2400">
                <a:solidFill>
                  <a:srgbClr val="000000"/>
                </a:solidFill>
                <a:latin typeface="Times New Roman"/>
                <a:ea typeface="Times New Roman"/>
                <a:cs typeface="Times New Roman"/>
                <a:sym typeface="Times New Roman"/>
              </a:rPr>
              <a:t>(3) </a:t>
            </a:r>
            <a:r>
              <a:rPr lang="en" sz="2400" i="1">
                <a:solidFill>
                  <a:srgbClr val="000000"/>
                </a:solidFill>
                <a:latin typeface="Times New Roman"/>
                <a:ea typeface="Times New Roman"/>
                <a:cs typeface="Times New Roman"/>
                <a:sym typeface="Times New Roman"/>
              </a:rPr>
              <a:t>They arrested the thief </a:t>
            </a:r>
            <a:r>
              <a:rPr lang="en" sz="2400" i="1" u="sng">
                <a:solidFill>
                  <a:srgbClr val="000000"/>
                </a:solidFill>
                <a:latin typeface="Times New Roman"/>
                <a:ea typeface="Times New Roman"/>
                <a:cs typeface="Times New Roman"/>
                <a:sym typeface="Times New Roman"/>
              </a:rPr>
              <a:t>for attacking the police officer </a:t>
            </a:r>
            <a:r>
              <a:rPr lang="en" sz="2400" i="1">
                <a:solidFill>
                  <a:srgbClr val="000000"/>
                </a:solidFill>
                <a:latin typeface="Times New Roman"/>
                <a:ea typeface="Times New Roman"/>
                <a:cs typeface="Times New Roman"/>
                <a:sym typeface="Times New Roman"/>
              </a:rPr>
              <a:t> </a:t>
            </a:r>
            <a:endParaRPr sz="2400" i="1">
              <a:solidFill>
                <a:srgbClr val="000000"/>
              </a:solidFill>
              <a:latin typeface="Times New Roman"/>
              <a:ea typeface="Times New Roman"/>
              <a:cs typeface="Times New Roman"/>
              <a:sym typeface="Times New Roman"/>
            </a:endParaRPr>
          </a:p>
          <a:p>
            <a:pPr marL="0" lvl="0" indent="0" algn="l" rtl="0">
              <a:lnSpc>
                <a:spcPct val="115000"/>
              </a:lnSpc>
              <a:spcBef>
                <a:spcPts val="1000"/>
              </a:spcBef>
              <a:spcAft>
                <a:spcPts val="0"/>
              </a:spcAft>
              <a:buNone/>
            </a:pPr>
            <a:r>
              <a:rPr lang="en" sz="2400">
                <a:solidFill>
                  <a:srgbClr val="000000"/>
                </a:solidFill>
                <a:latin typeface="Times New Roman"/>
                <a:ea typeface="Times New Roman"/>
                <a:cs typeface="Times New Roman"/>
                <a:sym typeface="Times New Roman"/>
              </a:rPr>
              <a:t>(4) </a:t>
            </a:r>
            <a:r>
              <a:rPr lang="en" sz="2400" i="1">
                <a:solidFill>
                  <a:srgbClr val="000000"/>
                </a:solidFill>
                <a:latin typeface="Times New Roman"/>
                <a:ea typeface="Times New Roman"/>
                <a:cs typeface="Times New Roman"/>
                <a:sym typeface="Times New Roman"/>
              </a:rPr>
              <a:t>They rewarded the brave officer </a:t>
            </a:r>
            <a:r>
              <a:rPr lang="en" sz="2400" i="1" u="sng">
                <a:solidFill>
                  <a:srgbClr val="000000"/>
                </a:solidFill>
                <a:latin typeface="Times New Roman"/>
                <a:ea typeface="Times New Roman"/>
                <a:cs typeface="Times New Roman"/>
                <a:sym typeface="Times New Roman"/>
              </a:rPr>
              <a:t>for his long and honorable service</a:t>
            </a:r>
            <a:endParaRPr sz="2400" i="1" u="sng">
              <a:solidFill>
                <a:srgbClr val="000000"/>
              </a:solidFill>
              <a:latin typeface="Times New Roman"/>
              <a:ea typeface="Times New Roman"/>
              <a:cs typeface="Times New Roman"/>
              <a:sym typeface="Times New Roman"/>
            </a:endParaRPr>
          </a:p>
          <a:p>
            <a:pPr marL="0" lvl="0" indent="0" algn="l" rtl="0">
              <a:lnSpc>
                <a:spcPct val="115000"/>
              </a:lnSpc>
              <a:spcBef>
                <a:spcPts val="1000"/>
              </a:spcBef>
              <a:spcAft>
                <a:spcPts val="0"/>
              </a:spcAft>
              <a:buNone/>
            </a:pPr>
            <a:r>
              <a:rPr lang="en" sz="2400" i="1">
                <a:solidFill>
                  <a:srgbClr val="000000"/>
                </a:solidFill>
                <a:latin typeface="Times New Roman"/>
                <a:ea typeface="Times New Roman"/>
                <a:cs typeface="Times New Roman"/>
                <a:sym typeface="Times New Roman"/>
              </a:rPr>
              <a:t>  </a:t>
            </a:r>
            <a:r>
              <a:rPr lang="en" sz="2400">
                <a:solidFill>
                  <a:srgbClr val="000000"/>
                </a:solidFill>
                <a:latin typeface="Times New Roman"/>
                <a:ea typeface="Times New Roman"/>
                <a:cs typeface="Times New Roman"/>
                <a:sym typeface="Times New Roman"/>
              </a:rPr>
              <a:t> </a:t>
            </a:r>
            <a:endParaRPr sz="2400">
              <a:solidFill>
                <a:srgbClr val="000000"/>
              </a:solidFill>
              <a:latin typeface="Times New Roman"/>
              <a:ea typeface="Times New Roman"/>
              <a:cs typeface="Times New Roman"/>
              <a:sym typeface="Times New Roman"/>
            </a:endParaRPr>
          </a:p>
          <a:p>
            <a:pPr marL="0" lvl="0" indent="0" algn="l" rtl="0">
              <a:spcBef>
                <a:spcPts val="1000"/>
              </a:spcBef>
              <a:spcAft>
                <a:spcPts val="1600"/>
              </a:spcAft>
              <a:buNone/>
            </a:pPr>
            <a:endParaRPr sz="2400">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4"/>
          <p:cNvSpPr txBox="1">
            <a:spLocks noGrp="1"/>
          </p:cNvSpPr>
          <p:nvPr>
            <p:ph type="title"/>
          </p:nvPr>
        </p:nvSpPr>
        <p:spPr>
          <a:xfrm>
            <a:off x="311700" y="85500"/>
            <a:ext cx="8520600" cy="106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the absence of positive or negative value elements, the sentence sounds unfinished  </a:t>
            </a:r>
            <a:endParaRPr/>
          </a:p>
        </p:txBody>
      </p:sp>
      <p:sp>
        <p:nvSpPr>
          <p:cNvPr id="197" name="Google Shape;197;p34"/>
          <p:cNvSpPr txBox="1">
            <a:spLocks noGrp="1"/>
          </p:cNvSpPr>
          <p:nvPr>
            <p:ph type="body" idx="1"/>
          </p:nvPr>
        </p:nvSpPr>
        <p:spPr>
          <a:xfrm>
            <a:off x="311700" y="1337550"/>
            <a:ext cx="8520600" cy="330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a:solidFill>
                  <a:srgbClr val="000000"/>
                </a:solidFill>
                <a:latin typeface="Times New Roman"/>
                <a:ea typeface="Times New Roman"/>
                <a:cs typeface="Times New Roman"/>
                <a:sym typeface="Times New Roman"/>
              </a:rPr>
              <a:t>Unexpressed Cause argument, and no elements to interpret as Cause create the impression of incompleteness:</a:t>
            </a:r>
            <a:endParaRPr sz="2400">
              <a:solidFill>
                <a:srgbClr val="000000"/>
              </a:solidFill>
              <a:latin typeface="Times New Roman"/>
              <a:ea typeface="Times New Roman"/>
              <a:cs typeface="Times New Roman"/>
              <a:sym typeface="Times New Roman"/>
            </a:endParaRPr>
          </a:p>
          <a:p>
            <a:pPr marL="0" lvl="0" indent="0" algn="l" rtl="0">
              <a:lnSpc>
                <a:spcPct val="115000"/>
              </a:lnSpc>
              <a:spcBef>
                <a:spcPts val="1000"/>
              </a:spcBef>
              <a:spcAft>
                <a:spcPts val="0"/>
              </a:spcAft>
              <a:buNone/>
            </a:pPr>
            <a:r>
              <a:rPr lang="en" sz="2400">
                <a:solidFill>
                  <a:srgbClr val="000000"/>
                </a:solidFill>
                <a:latin typeface="Times New Roman"/>
                <a:ea typeface="Times New Roman"/>
                <a:cs typeface="Times New Roman"/>
                <a:sym typeface="Times New Roman"/>
              </a:rPr>
              <a:t>(1) </a:t>
            </a:r>
            <a:r>
              <a:rPr lang="en" sz="2400" baseline="30000">
                <a:solidFill>
                  <a:srgbClr val="000000"/>
                </a:solidFill>
                <a:latin typeface="Times New Roman"/>
                <a:ea typeface="Times New Roman"/>
                <a:cs typeface="Times New Roman"/>
                <a:sym typeface="Times New Roman"/>
              </a:rPr>
              <a:t>?</a:t>
            </a:r>
            <a:r>
              <a:rPr lang="en" sz="2400" i="1">
                <a:solidFill>
                  <a:srgbClr val="000000"/>
                </a:solidFill>
                <a:latin typeface="Times New Roman"/>
                <a:ea typeface="Times New Roman"/>
                <a:cs typeface="Times New Roman"/>
                <a:sym typeface="Times New Roman"/>
              </a:rPr>
              <a:t>They arrested the man</a:t>
            </a:r>
            <a:r>
              <a:rPr lang="en" sz="2400">
                <a:solidFill>
                  <a:srgbClr val="000000"/>
                </a:solidFill>
                <a:latin typeface="Times New Roman"/>
                <a:ea typeface="Times New Roman"/>
                <a:cs typeface="Times New Roman"/>
                <a:sym typeface="Times New Roman"/>
              </a:rPr>
              <a:t> </a:t>
            </a:r>
            <a:r>
              <a:rPr lang="en" sz="2400" i="1">
                <a:solidFill>
                  <a:srgbClr val="000000"/>
                </a:solidFill>
                <a:latin typeface="Times New Roman"/>
                <a:ea typeface="Times New Roman"/>
                <a:cs typeface="Times New Roman"/>
                <a:sym typeface="Times New Roman"/>
              </a:rPr>
              <a:t>  </a:t>
            </a:r>
            <a:endParaRPr sz="2400">
              <a:solidFill>
                <a:srgbClr val="000000"/>
              </a:solidFill>
              <a:latin typeface="Times New Roman"/>
              <a:ea typeface="Times New Roman"/>
              <a:cs typeface="Times New Roman"/>
              <a:sym typeface="Times New Roman"/>
            </a:endParaRPr>
          </a:p>
          <a:p>
            <a:pPr marL="0" lvl="0" indent="0" algn="l" rtl="0">
              <a:lnSpc>
                <a:spcPct val="115000"/>
              </a:lnSpc>
              <a:spcBef>
                <a:spcPts val="1000"/>
              </a:spcBef>
              <a:spcAft>
                <a:spcPts val="0"/>
              </a:spcAft>
              <a:buNone/>
            </a:pPr>
            <a:r>
              <a:rPr lang="en" sz="2400">
                <a:solidFill>
                  <a:srgbClr val="000000"/>
                </a:solidFill>
                <a:latin typeface="Times New Roman"/>
                <a:ea typeface="Times New Roman"/>
                <a:cs typeface="Times New Roman"/>
                <a:sym typeface="Times New Roman"/>
              </a:rPr>
              <a:t>(2) </a:t>
            </a:r>
            <a:r>
              <a:rPr lang="en" sz="2400" baseline="30000">
                <a:solidFill>
                  <a:srgbClr val="000000"/>
                </a:solidFill>
                <a:latin typeface="Times New Roman"/>
                <a:ea typeface="Times New Roman"/>
                <a:cs typeface="Times New Roman"/>
                <a:sym typeface="Times New Roman"/>
              </a:rPr>
              <a:t>?</a:t>
            </a:r>
            <a:r>
              <a:rPr lang="en" sz="2400" i="1">
                <a:solidFill>
                  <a:srgbClr val="000000"/>
                </a:solidFill>
                <a:latin typeface="Times New Roman"/>
                <a:ea typeface="Times New Roman"/>
                <a:cs typeface="Times New Roman"/>
                <a:sym typeface="Times New Roman"/>
              </a:rPr>
              <a:t>They rewarded the blond woman</a:t>
            </a:r>
            <a:r>
              <a:rPr lang="en" sz="2400">
                <a:solidFill>
                  <a:srgbClr val="000000"/>
                </a:solidFill>
                <a:latin typeface="Times New Roman"/>
                <a:ea typeface="Times New Roman"/>
                <a:cs typeface="Times New Roman"/>
                <a:sym typeface="Times New Roman"/>
              </a:rPr>
              <a:t> </a:t>
            </a:r>
            <a:endParaRPr sz="2400">
              <a:solidFill>
                <a:srgbClr val="000000"/>
              </a:solidFill>
              <a:latin typeface="Times New Roman"/>
              <a:ea typeface="Times New Roman"/>
              <a:cs typeface="Times New Roman"/>
              <a:sym typeface="Times New Roman"/>
            </a:endParaRPr>
          </a:p>
          <a:p>
            <a:pPr marL="0" lvl="0" indent="0" algn="l" rtl="0">
              <a:spcBef>
                <a:spcPts val="1000"/>
              </a:spcBef>
              <a:spcAft>
                <a:spcPts val="160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5"/>
          <p:cNvSpPr txBox="1">
            <a:spLocks noGrp="1"/>
          </p:cNvSpPr>
          <p:nvPr>
            <p:ph type="title"/>
          </p:nvPr>
        </p:nvSpPr>
        <p:spPr>
          <a:xfrm>
            <a:off x="83200" y="57000"/>
            <a:ext cx="8947800" cy="120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Semantic classes of predicates conducive to causal implicatures in the context of value judgment</a:t>
            </a:r>
            <a:endParaRPr/>
          </a:p>
        </p:txBody>
      </p:sp>
      <p:sp>
        <p:nvSpPr>
          <p:cNvPr id="203" name="Google Shape;203;p3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SzPts val="2400"/>
              <a:buFont typeface="Times New Roman"/>
              <a:buChar char="●"/>
            </a:pPr>
            <a:r>
              <a:rPr lang="en" sz="2400">
                <a:solidFill>
                  <a:srgbClr val="000000"/>
                </a:solidFill>
                <a:latin typeface="Times New Roman"/>
                <a:ea typeface="Times New Roman"/>
                <a:cs typeface="Times New Roman"/>
                <a:sym typeface="Times New Roman"/>
              </a:rPr>
              <a:t>Predicates with Patient/Recipient and Cause arguments: semantics classes of </a:t>
            </a:r>
            <a:r>
              <a:rPr lang="en" sz="2400">
                <a:solidFill>
                  <a:srgbClr val="212121"/>
                </a:solidFill>
                <a:highlight>
                  <a:srgbClr val="FFFFFF"/>
                </a:highlight>
                <a:latin typeface="Times New Roman"/>
                <a:ea typeface="Times New Roman"/>
                <a:cs typeface="Times New Roman"/>
                <a:sym typeface="Times New Roman"/>
              </a:rPr>
              <a:t>pity, anger, revenge, abuse, criticism, penalty, punishment, praise, reward, and gratitude:</a:t>
            </a:r>
            <a:endParaRPr sz="2400">
              <a:latin typeface="Times New Roman"/>
              <a:ea typeface="Times New Roman"/>
              <a:cs typeface="Times New Roman"/>
              <a:sym typeface="Times New Roman"/>
            </a:endParaRPr>
          </a:p>
          <a:p>
            <a:pPr marL="457200" lvl="0" indent="-381000" algn="l" rtl="0">
              <a:lnSpc>
                <a:spcPct val="115000"/>
              </a:lnSpc>
              <a:spcBef>
                <a:spcPts val="0"/>
              </a:spcBef>
              <a:spcAft>
                <a:spcPts val="0"/>
              </a:spcAft>
              <a:buClr>
                <a:srgbClr val="212121"/>
              </a:buClr>
              <a:buSzPts val="2400"/>
              <a:buFont typeface="Times New Roman"/>
              <a:buChar char="●"/>
            </a:pPr>
            <a:r>
              <a:rPr lang="en" sz="2400" i="1">
                <a:solidFill>
                  <a:srgbClr val="212121"/>
                </a:solidFill>
                <a:highlight>
                  <a:srgbClr val="FFFFFF"/>
                </a:highlight>
                <a:latin typeface="Times New Roman"/>
                <a:ea typeface="Times New Roman"/>
                <a:cs typeface="Times New Roman"/>
                <a:sym typeface="Times New Roman"/>
              </a:rPr>
              <a:t>to pity, to be sorry, to sympathize</a:t>
            </a:r>
            <a:r>
              <a:rPr lang="en" sz="2400">
                <a:solidFill>
                  <a:srgbClr val="212121"/>
                </a:solidFill>
                <a:highlight>
                  <a:srgbClr val="FFFFFF"/>
                </a:highlight>
                <a:latin typeface="Times New Roman"/>
                <a:ea typeface="Times New Roman"/>
                <a:cs typeface="Times New Roman"/>
                <a:sym typeface="Times New Roman"/>
              </a:rPr>
              <a:t>; </a:t>
            </a:r>
            <a:r>
              <a:rPr lang="en" sz="2400" i="1">
                <a:solidFill>
                  <a:srgbClr val="212121"/>
                </a:solidFill>
                <a:highlight>
                  <a:srgbClr val="FFFFFF"/>
                </a:highlight>
                <a:latin typeface="Times New Roman"/>
                <a:ea typeface="Times New Roman"/>
                <a:cs typeface="Times New Roman"/>
                <a:sym typeface="Times New Roman"/>
              </a:rPr>
              <a:t>to be angry, to rage</a:t>
            </a:r>
            <a:r>
              <a:rPr lang="en" sz="2400">
                <a:solidFill>
                  <a:srgbClr val="212121"/>
                </a:solidFill>
                <a:highlight>
                  <a:srgbClr val="FFFFFF"/>
                </a:highlight>
                <a:latin typeface="Times New Roman"/>
                <a:ea typeface="Times New Roman"/>
                <a:cs typeface="Times New Roman"/>
                <a:sym typeface="Times New Roman"/>
              </a:rPr>
              <a:t>; </a:t>
            </a:r>
            <a:r>
              <a:rPr lang="en" sz="2400" i="1">
                <a:solidFill>
                  <a:srgbClr val="212121"/>
                </a:solidFill>
                <a:highlight>
                  <a:srgbClr val="FFFFFF"/>
                </a:highlight>
                <a:latin typeface="Times New Roman"/>
                <a:ea typeface="Times New Roman"/>
                <a:cs typeface="Times New Roman"/>
                <a:sym typeface="Times New Roman"/>
              </a:rPr>
              <a:t>to take  revenge, to pursue, to persecute</a:t>
            </a:r>
            <a:r>
              <a:rPr lang="en" sz="2400">
                <a:solidFill>
                  <a:srgbClr val="212121"/>
                </a:solidFill>
                <a:highlight>
                  <a:srgbClr val="FFFFFF"/>
                </a:highlight>
                <a:latin typeface="Times New Roman"/>
                <a:ea typeface="Times New Roman"/>
                <a:cs typeface="Times New Roman"/>
                <a:sym typeface="Times New Roman"/>
              </a:rPr>
              <a:t>; </a:t>
            </a:r>
            <a:r>
              <a:rPr lang="en" sz="2400" i="1">
                <a:solidFill>
                  <a:srgbClr val="212121"/>
                </a:solidFill>
                <a:highlight>
                  <a:srgbClr val="FFFFFF"/>
                </a:highlight>
                <a:latin typeface="Times New Roman"/>
                <a:ea typeface="Times New Roman"/>
                <a:cs typeface="Times New Roman"/>
                <a:sym typeface="Times New Roman"/>
              </a:rPr>
              <a:t>to scold, to reprimand</a:t>
            </a:r>
            <a:r>
              <a:rPr lang="en" sz="2400">
                <a:solidFill>
                  <a:srgbClr val="212121"/>
                </a:solidFill>
                <a:highlight>
                  <a:srgbClr val="FFFFFF"/>
                </a:highlight>
                <a:latin typeface="Times New Roman"/>
                <a:ea typeface="Times New Roman"/>
                <a:cs typeface="Times New Roman"/>
                <a:sym typeface="Times New Roman"/>
              </a:rPr>
              <a:t>, </a:t>
            </a:r>
            <a:r>
              <a:rPr lang="en" sz="2400" i="1">
                <a:solidFill>
                  <a:srgbClr val="212121"/>
                </a:solidFill>
                <a:highlight>
                  <a:srgbClr val="FFFFFF"/>
                </a:highlight>
                <a:latin typeface="Times New Roman"/>
                <a:ea typeface="Times New Roman"/>
                <a:cs typeface="Times New Roman"/>
                <a:sym typeface="Times New Roman"/>
              </a:rPr>
              <a:t>to criticize</a:t>
            </a:r>
            <a:r>
              <a:rPr lang="en" sz="2400">
                <a:solidFill>
                  <a:srgbClr val="212121"/>
                </a:solidFill>
                <a:highlight>
                  <a:srgbClr val="FFFFFF"/>
                </a:highlight>
                <a:latin typeface="Times New Roman"/>
                <a:ea typeface="Times New Roman"/>
                <a:cs typeface="Times New Roman"/>
                <a:sym typeface="Times New Roman"/>
              </a:rPr>
              <a:t>, </a:t>
            </a:r>
            <a:r>
              <a:rPr lang="en" sz="2400" i="1">
                <a:solidFill>
                  <a:srgbClr val="212121"/>
                </a:solidFill>
                <a:highlight>
                  <a:srgbClr val="FFFFFF"/>
                </a:highlight>
                <a:latin typeface="Times New Roman"/>
                <a:ea typeface="Times New Roman"/>
                <a:cs typeface="Times New Roman"/>
                <a:sym typeface="Times New Roman"/>
              </a:rPr>
              <a:t>to blame</a:t>
            </a:r>
            <a:r>
              <a:rPr lang="en" sz="2400">
                <a:solidFill>
                  <a:srgbClr val="212121"/>
                </a:solidFill>
                <a:highlight>
                  <a:srgbClr val="FFFFFF"/>
                </a:highlight>
                <a:latin typeface="Times New Roman"/>
                <a:ea typeface="Times New Roman"/>
                <a:cs typeface="Times New Roman"/>
                <a:sym typeface="Times New Roman"/>
              </a:rPr>
              <a:t>; </a:t>
            </a:r>
            <a:r>
              <a:rPr lang="en" sz="2400" i="1">
                <a:solidFill>
                  <a:srgbClr val="212121"/>
                </a:solidFill>
                <a:highlight>
                  <a:srgbClr val="FFFFFF"/>
                </a:highlight>
                <a:latin typeface="Times New Roman"/>
                <a:ea typeface="Times New Roman"/>
                <a:cs typeface="Times New Roman"/>
                <a:sym typeface="Times New Roman"/>
              </a:rPr>
              <a:t>to punish, to penalize</a:t>
            </a:r>
            <a:r>
              <a:rPr lang="en" sz="2400">
                <a:solidFill>
                  <a:srgbClr val="212121"/>
                </a:solidFill>
                <a:highlight>
                  <a:srgbClr val="FFFFFF"/>
                </a:highlight>
                <a:latin typeface="Times New Roman"/>
                <a:ea typeface="Times New Roman"/>
                <a:cs typeface="Times New Roman"/>
                <a:sym typeface="Times New Roman"/>
              </a:rPr>
              <a:t>;</a:t>
            </a:r>
            <a:r>
              <a:rPr lang="en" sz="2400" i="1">
                <a:solidFill>
                  <a:srgbClr val="212121"/>
                </a:solidFill>
                <a:highlight>
                  <a:srgbClr val="FFFFFF"/>
                </a:highlight>
                <a:latin typeface="Times New Roman"/>
                <a:ea typeface="Times New Roman"/>
                <a:cs typeface="Times New Roman"/>
                <a:sym typeface="Times New Roman"/>
              </a:rPr>
              <a:t> to praise, to compliment</a:t>
            </a:r>
            <a:r>
              <a:rPr lang="en" sz="2400">
                <a:solidFill>
                  <a:srgbClr val="212121"/>
                </a:solidFill>
                <a:highlight>
                  <a:srgbClr val="FFFFFF"/>
                </a:highlight>
                <a:latin typeface="Times New Roman"/>
                <a:ea typeface="Times New Roman"/>
                <a:cs typeface="Times New Roman"/>
                <a:sym typeface="Times New Roman"/>
              </a:rPr>
              <a:t>; </a:t>
            </a:r>
            <a:r>
              <a:rPr lang="en" sz="2400" i="1">
                <a:solidFill>
                  <a:srgbClr val="212121"/>
                </a:solidFill>
                <a:highlight>
                  <a:srgbClr val="FFFFFF"/>
                </a:highlight>
                <a:latin typeface="Times New Roman"/>
                <a:ea typeface="Times New Roman"/>
                <a:cs typeface="Times New Roman"/>
                <a:sym typeface="Times New Roman"/>
              </a:rPr>
              <a:t>to reward</a:t>
            </a:r>
            <a:r>
              <a:rPr lang="en" sz="2400">
                <a:solidFill>
                  <a:srgbClr val="212121"/>
                </a:solidFill>
                <a:highlight>
                  <a:srgbClr val="FFFFFF"/>
                </a:highlight>
                <a:latin typeface="Times New Roman"/>
                <a:ea typeface="Times New Roman"/>
                <a:cs typeface="Times New Roman"/>
                <a:sym typeface="Times New Roman"/>
              </a:rPr>
              <a:t>; </a:t>
            </a:r>
            <a:r>
              <a:rPr lang="en" sz="2400" i="1">
                <a:solidFill>
                  <a:srgbClr val="212121"/>
                </a:solidFill>
                <a:highlight>
                  <a:srgbClr val="FFFFFF"/>
                </a:highlight>
                <a:latin typeface="Times New Roman"/>
                <a:ea typeface="Times New Roman"/>
                <a:cs typeface="Times New Roman"/>
                <a:sym typeface="Times New Roman"/>
              </a:rPr>
              <a:t>to thank</a:t>
            </a:r>
            <a:r>
              <a:rPr lang="en" sz="2400">
                <a:solidFill>
                  <a:srgbClr val="000000"/>
                </a:solidFill>
                <a:latin typeface="Times New Roman"/>
                <a:ea typeface="Times New Roman"/>
                <a:cs typeface="Times New Roman"/>
                <a:sym typeface="Times New Roman"/>
              </a:rPr>
              <a:t> </a:t>
            </a:r>
            <a:endParaRPr sz="2400">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6"/>
          <p:cNvSpPr txBox="1">
            <a:spLocks noGrp="1"/>
          </p:cNvSpPr>
          <p:nvPr>
            <p:ph type="title"/>
          </p:nvPr>
        </p:nvSpPr>
        <p:spPr>
          <a:xfrm>
            <a:off x="311700" y="0"/>
            <a:ext cx="8520600" cy="115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Causal implicatures triggered by temporal expressions </a:t>
            </a:r>
            <a:endParaRPr/>
          </a:p>
        </p:txBody>
      </p:sp>
      <p:sp>
        <p:nvSpPr>
          <p:cNvPr id="209" name="Google Shape;209;p3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t>
            </a:r>
            <a:r>
              <a:rPr lang="en" sz="2400">
                <a:latin typeface="Times New Roman"/>
                <a:ea typeface="Times New Roman"/>
                <a:cs typeface="Times New Roman"/>
                <a:sym typeface="Times New Roman"/>
              </a:rPr>
              <a:t>Temporals are often used in headlines for indirect expression of causal relations, as they they attenuate the more direct meaning of cause - effect; cf. the following true implicature:</a:t>
            </a:r>
            <a:endParaRPr sz="2400">
              <a:latin typeface="Times New Roman"/>
              <a:ea typeface="Times New Roman"/>
              <a:cs typeface="Times New Roman"/>
              <a:sym typeface="Times New Roman"/>
            </a:endParaRPr>
          </a:p>
          <a:p>
            <a:pPr marL="457200" lvl="0" indent="-381000" algn="l" rtl="0">
              <a:spcBef>
                <a:spcPts val="1600"/>
              </a:spcBef>
              <a:spcAft>
                <a:spcPts val="0"/>
              </a:spcAft>
              <a:buClr>
                <a:srgbClr val="000000"/>
              </a:buClr>
              <a:buSzPts val="2400"/>
              <a:buFont typeface="Times New Roman"/>
              <a:buAutoNum type="arabicParenBoth"/>
            </a:pPr>
            <a:r>
              <a:rPr lang="en" sz="2400" i="1">
                <a:solidFill>
                  <a:srgbClr val="000000"/>
                </a:solidFill>
                <a:latin typeface="Times New Roman"/>
                <a:ea typeface="Times New Roman"/>
                <a:cs typeface="Times New Roman"/>
                <a:sym typeface="Times New Roman"/>
              </a:rPr>
              <a:t>Юлия Латынина уехала из России после поджога своего автомобиля ‘</a:t>
            </a:r>
            <a:r>
              <a:rPr lang="en" sz="2400">
                <a:solidFill>
                  <a:srgbClr val="000000"/>
                </a:solidFill>
                <a:latin typeface="Times New Roman"/>
                <a:ea typeface="Times New Roman"/>
                <a:cs typeface="Times New Roman"/>
                <a:sym typeface="Times New Roman"/>
              </a:rPr>
              <a:t>Yulia Latynina left Russia after her car was set on fire’ - after = because</a:t>
            </a:r>
            <a:endParaRPr sz="2400">
              <a:solidFill>
                <a:srgbClr val="000000"/>
              </a:solidFill>
              <a:latin typeface="Times New Roman"/>
              <a:ea typeface="Times New Roman"/>
              <a:cs typeface="Times New Roman"/>
              <a:sym typeface="Times New Roman"/>
            </a:endParaRPr>
          </a:p>
          <a:p>
            <a:pPr marL="457200" lvl="0" indent="0" algn="l" rtl="0">
              <a:spcBef>
                <a:spcPts val="1600"/>
              </a:spcBef>
              <a:spcAft>
                <a:spcPts val="0"/>
              </a:spcAft>
              <a:buNone/>
            </a:pPr>
            <a:r>
              <a:rPr lang="en" u="sng">
                <a:solidFill>
                  <a:schemeClr val="accent5"/>
                </a:solidFill>
                <a:latin typeface="Times New Roman"/>
                <a:ea typeface="Times New Roman"/>
                <a:cs typeface="Times New Roman"/>
                <a:sym typeface="Times New Roman"/>
                <a:hlinkClick r:id="rId3"/>
              </a:rPr>
              <a:t>https://republic.ru/posts/86290</a:t>
            </a:r>
            <a:r>
              <a:rPr lang="en" i="1">
                <a:solidFill>
                  <a:srgbClr val="000000"/>
                </a:solidFill>
                <a:latin typeface="Times New Roman"/>
                <a:ea typeface="Times New Roman"/>
                <a:cs typeface="Times New Roman"/>
                <a:sym typeface="Times New Roman"/>
              </a:rPr>
              <a:t> </a:t>
            </a:r>
            <a:endParaRPr i="1">
              <a:solidFill>
                <a:srgbClr val="000000"/>
              </a:solidFill>
              <a:latin typeface="Times New Roman"/>
              <a:ea typeface="Times New Roman"/>
              <a:cs typeface="Times New Roman"/>
              <a:sym typeface="Times New Roman"/>
            </a:endParaRPr>
          </a:p>
          <a:p>
            <a:pPr marL="0" lvl="0" indent="0" algn="l" rtl="0">
              <a:spcBef>
                <a:spcPts val="1600"/>
              </a:spcBef>
              <a:spcAft>
                <a:spcPts val="0"/>
              </a:spcAft>
              <a:buNone/>
            </a:pPr>
            <a:endParaRPr i="1">
              <a:solidFill>
                <a:srgbClr val="000000"/>
              </a:solidFill>
              <a:latin typeface="Times New Roman"/>
              <a:ea typeface="Times New Roman"/>
              <a:cs typeface="Times New Roman"/>
              <a:sym typeface="Times New Roman"/>
            </a:endParaRPr>
          </a:p>
          <a:p>
            <a:pPr marL="0" lvl="0" indent="0" algn="l" rtl="0">
              <a:spcBef>
                <a:spcPts val="1600"/>
              </a:spcBef>
              <a:spcAft>
                <a:spcPts val="1600"/>
              </a:spcAft>
              <a:buNone/>
            </a:pPr>
            <a:endParaRPr sz="1200" i="1">
              <a:solidFill>
                <a:srgbClr val="000000"/>
              </a:solidFill>
              <a:latin typeface="Times New Roman"/>
              <a:ea typeface="Times New Roman"/>
              <a:cs typeface="Times New Roman"/>
              <a:sym typeface="Times New Roman"/>
            </a:endParaRPr>
          </a:p>
        </p:txBody>
      </p:sp>
      <p:sp>
        <p:nvSpPr>
          <p:cNvPr id="210" name="Google Shape;210;p36"/>
          <p:cNvSpPr txBox="1"/>
          <p:nvPr/>
        </p:nvSpPr>
        <p:spPr>
          <a:xfrm>
            <a:off x="4024600" y="3673925"/>
            <a:ext cx="4980300" cy="8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FF0000"/>
                </a:solidFill>
                <a:latin typeface="Times New Roman"/>
                <a:ea typeface="Times New Roman"/>
                <a:cs typeface="Times New Roman"/>
                <a:sym typeface="Times New Roman"/>
              </a:rPr>
              <a:t>Device beloved by lenta.ru!</a:t>
            </a:r>
            <a:endParaRPr sz="3000" b="1">
              <a:solidFill>
                <a:srgbClr val="FF0000"/>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7"/>
          <p:cNvSpPr txBox="1">
            <a:spLocks noGrp="1"/>
          </p:cNvSpPr>
          <p:nvPr>
            <p:ph type="title"/>
          </p:nvPr>
        </p:nvSpPr>
        <p:spPr>
          <a:xfrm>
            <a:off x="83200" y="0"/>
            <a:ext cx="8979300" cy="97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Conventional causal implicatures triggered by temporal expressions</a:t>
            </a:r>
            <a:endParaRPr sz="3200"/>
          </a:p>
        </p:txBody>
      </p:sp>
      <p:sp>
        <p:nvSpPr>
          <p:cNvPr id="216" name="Google Shape;216;p37"/>
          <p:cNvSpPr txBox="1">
            <a:spLocks noGrp="1"/>
          </p:cNvSpPr>
          <p:nvPr>
            <p:ph type="body" idx="1"/>
          </p:nvPr>
        </p:nvSpPr>
        <p:spPr>
          <a:xfrm>
            <a:off x="83200" y="1036525"/>
            <a:ext cx="8979300" cy="369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t>
            </a:r>
            <a:r>
              <a:rPr lang="en" sz="2400">
                <a:latin typeface="Times New Roman"/>
                <a:ea typeface="Times New Roman"/>
                <a:cs typeface="Times New Roman"/>
                <a:sym typeface="Times New Roman"/>
              </a:rPr>
              <a:t>Russian temporals with causal implicatures can serve as connectors to express indirect causation:</a:t>
            </a:r>
            <a:endParaRPr sz="2400">
              <a:latin typeface="Times New Roman"/>
              <a:ea typeface="Times New Roman"/>
              <a:cs typeface="Times New Roman"/>
              <a:sym typeface="Times New Roman"/>
            </a:endParaRPr>
          </a:p>
          <a:p>
            <a:pPr marL="457200" lvl="0" indent="-355600" algn="l" rtl="0">
              <a:spcBef>
                <a:spcPts val="0"/>
              </a:spcBef>
              <a:spcAft>
                <a:spcPts val="0"/>
              </a:spcAft>
              <a:buClr>
                <a:srgbClr val="000000"/>
              </a:buClr>
              <a:buSzPts val="2000"/>
              <a:buFont typeface="Times New Roman"/>
              <a:buAutoNum type="arabicParenBoth"/>
            </a:pPr>
            <a:r>
              <a:rPr lang="en" sz="2400" i="1">
                <a:solidFill>
                  <a:srgbClr val="000000"/>
                </a:solidFill>
                <a:latin typeface="Times New Roman"/>
                <a:ea typeface="Times New Roman"/>
                <a:cs typeface="Times New Roman"/>
                <a:sym typeface="Times New Roman"/>
              </a:rPr>
              <a:t>В Подмосковье девочка погибла </a:t>
            </a:r>
            <a:r>
              <a:rPr lang="en" sz="2400" baseline="30000">
                <a:solidFill>
                  <a:srgbClr val="000000"/>
                </a:solidFill>
                <a:latin typeface="Times New Roman"/>
                <a:ea typeface="Times New Roman"/>
                <a:cs typeface="Times New Roman"/>
                <a:sym typeface="Times New Roman"/>
              </a:rPr>
              <a:t>ок</a:t>
            </a:r>
            <a:r>
              <a:rPr lang="en" sz="2400" i="1">
                <a:solidFill>
                  <a:srgbClr val="000000"/>
                </a:solidFill>
                <a:latin typeface="Times New Roman"/>
                <a:ea typeface="Times New Roman"/>
                <a:cs typeface="Times New Roman"/>
                <a:sym typeface="Times New Roman"/>
              </a:rPr>
              <a:t>после/</a:t>
            </a:r>
            <a:r>
              <a:rPr lang="en" sz="2400" baseline="30000">
                <a:solidFill>
                  <a:srgbClr val="000000"/>
                </a:solidFill>
                <a:latin typeface="Times New Roman"/>
                <a:ea typeface="Times New Roman"/>
                <a:cs typeface="Times New Roman"/>
                <a:sym typeface="Times New Roman"/>
              </a:rPr>
              <a:t>??</a:t>
            </a:r>
            <a:r>
              <a:rPr lang="en" sz="2400" i="1">
                <a:solidFill>
                  <a:srgbClr val="000000"/>
                </a:solidFill>
                <a:latin typeface="Times New Roman"/>
                <a:ea typeface="Times New Roman"/>
                <a:cs typeface="Times New Roman"/>
                <a:sym typeface="Times New Roman"/>
              </a:rPr>
              <a:t>из-за/</a:t>
            </a:r>
            <a:r>
              <a:rPr lang="en" sz="2400" baseline="30000">
                <a:solidFill>
                  <a:srgbClr val="000000"/>
                </a:solidFill>
                <a:latin typeface="Times New Roman"/>
                <a:ea typeface="Times New Roman"/>
                <a:cs typeface="Times New Roman"/>
                <a:sym typeface="Times New Roman"/>
              </a:rPr>
              <a:t>?</a:t>
            </a:r>
            <a:r>
              <a:rPr lang="en" sz="2400" i="1">
                <a:solidFill>
                  <a:srgbClr val="000000"/>
                </a:solidFill>
                <a:latin typeface="Times New Roman"/>
                <a:ea typeface="Times New Roman"/>
                <a:cs typeface="Times New Roman"/>
                <a:sym typeface="Times New Roman"/>
              </a:rPr>
              <a:t>в результате игры с братом‘</a:t>
            </a:r>
            <a:r>
              <a:rPr lang="en" sz="2400">
                <a:solidFill>
                  <a:srgbClr val="000000"/>
                </a:solidFill>
                <a:latin typeface="Times New Roman"/>
                <a:ea typeface="Times New Roman"/>
                <a:cs typeface="Times New Roman"/>
                <a:sym typeface="Times New Roman"/>
              </a:rPr>
              <a:t>A girl  in the Moscow suburbs died </a:t>
            </a:r>
            <a:r>
              <a:rPr lang="en" sz="2400" baseline="30000">
                <a:solidFill>
                  <a:srgbClr val="000000"/>
                </a:solidFill>
                <a:latin typeface="Times New Roman"/>
                <a:ea typeface="Times New Roman"/>
                <a:cs typeface="Times New Roman"/>
                <a:sym typeface="Times New Roman"/>
              </a:rPr>
              <a:t>ок</a:t>
            </a:r>
            <a:r>
              <a:rPr lang="en" sz="2400">
                <a:solidFill>
                  <a:srgbClr val="000000"/>
                </a:solidFill>
                <a:latin typeface="Times New Roman"/>
                <a:ea typeface="Times New Roman"/>
                <a:cs typeface="Times New Roman"/>
                <a:sym typeface="Times New Roman"/>
              </a:rPr>
              <a:t>after/</a:t>
            </a:r>
            <a:r>
              <a:rPr lang="en" sz="2400" baseline="30000">
                <a:solidFill>
                  <a:srgbClr val="000000"/>
                </a:solidFill>
                <a:latin typeface="Times New Roman"/>
                <a:ea typeface="Times New Roman"/>
                <a:cs typeface="Times New Roman"/>
                <a:sym typeface="Times New Roman"/>
              </a:rPr>
              <a:t>??</a:t>
            </a:r>
            <a:r>
              <a:rPr lang="en" sz="2400">
                <a:solidFill>
                  <a:srgbClr val="000000"/>
                </a:solidFill>
                <a:latin typeface="Times New Roman"/>
                <a:ea typeface="Times New Roman"/>
                <a:cs typeface="Times New Roman"/>
                <a:sym typeface="Times New Roman"/>
              </a:rPr>
              <a:t>because of/</a:t>
            </a:r>
            <a:r>
              <a:rPr lang="en" sz="2400" baseline="30000">
                <a:solidFill>
                  <a:srgbClr val="000000"/>
                </a:solidFill>
                <a:latin typeface="Times New Roman"/>
                <a:ea typeface="Times New Roman"/>
                <a:cs typeface="Times New Roman"/>
                <a:sym typeface="Times New Roman"/>
              </a:rPr>
              <a:t>?</a:t>
            </a:r>
            <a:r>
              <a:rPr lang="en" sz="2400">
                <a:solidFill>
                  <a:srgbClr val="000000"/>
                </a:solidFill>
                <a:latin typeface="Times New Roman"/>
                <a:ea typeface="Times New Roman"/>
                <a:cs typeface="Times New Roman"/>
                <a:sym typeface="Times New Roman"/>
              </a:rPr>
              <a:t>as a result of playing with her brother</a:t>
            </a:r>
            <a:r>
              <a:rPr lang="en" sz="2400" i="1">
                <a:solidFill>
                  <a:srgbClr val="000000"/>
                </a:solidFill>
                <a:latin typeface="Times New Roman"/>
                <a:ea typeface="Times New Roman"/>
                <a:cs typeface="Times New Roman"/>
                <a:sym typeface="Times New Roman"/>
              </a:rPr>
              <a:t>’</a:t>
            </a:r>
            <a:r>
              <a:rPr lang="en" sz="2400">
                <a:solidFill>
                  <a:srgbClr val="000000"/>
                </a:solidFill>
                <a:latin typeface="Times New Roman"/>
                <a:ea typeface="Times New Roman"/>
                <a:cs typeface="Times New Roman"/>
                <a:sym typeface="Times New Roman"/>
              </a:rPr>
              <a:t> </a:t>
            </a:r>
            <a:r>
              <a:rPr lang="en" sz="1700" u="sng">
                <a:solidFill>
                  <a:schemeClr val="hlink"/>
                </a:solidFill>
                <a:latin typeface="Times New Roman"/>
                <a:ea typeface="Times New Roman"/>
                <a:cs typeface="Times New Roman"/>
                <a:sym typeface="Times New Roman"/>
                <a:hlinkClick r:id="rId3"/>
              </a:rPr>
              <a:t>https://rg.ru/2019/01/14/reg-cfo/v-podmoskove-devochka-pogibla-posle-igry-s-bratom.html</a:t>
            </a:r>
            <a:r>
              <a:rPr lang="en" sz="1700">
                <a:solidFill>
                  <a:srgbClr val="000000"/>
                </a:solidFill>
                <a:latin typeface="Times New Roman"/>
                <a:ea typeface="Times New Roman"/>
                <a:cs typeface="Times New Roman"/>
                <a:sym typeface="Times New Roman"/>
              </a:rPr>
              <a:t> </a:t>
            </a:r>
            <a:r>
              <a:rPr lang="en" sz="2400">
                <a:solidFill>
                  <a:srgbClr val="000000"/>
                </a:solidFill>
                <a:latin typeface="Times New Roman"/>
                <a:ea typeface="Times New Roman"/>
                <a:cs typeface="Times New Roman"/>
                <a:sym typeface="Times New Roman"/>
              </a:rPr>
              <a:t>                                                                                                  </a:t>
            </a:r>
            <a:endParaRPr sz="2400" i="1">
              <a:solidFill>
                <a:srgbClr val="000000"/>
              </a:solidFill>
              <a:latin typeface="Times New Roman"/>
              <a:ea typeface="Times New Roman"/>
              <a:cs typeface="Times New Roman"/>
              <a:sym typeface="Times New Roman"/>
            </a:endParaRPr>
          </a:p>
          <a:p>
            <a:pPr marL="0" lvl="0" indent="0" algn="l" rtl="0">
              <a:spcBef>
                <a:spcPts val="1600"/>
              </a:spcBef>
              <a:spcAft>
                <a:spcPts val="1600"/>
              </a:spcAft>
              <a:buNone/>
            </a:pPr>
            <a:endParaRPr sz="1200" i="1">
              <a:solidFill>
                <a:srgbClr val="000000"/>
              </a:solidFill>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8"/>
          <p:cNvSpPr txBox="1">
            <a:spLocks noGrp="1"/>
          </p:cNvSpPr>
          <p:nvPr>
            <p:ph type="title"/>
          </p:nvPr>
        </p:nvSpPr>
        <p:spPr>
          <a:xfrm>
            <a:off x="311700" y="67675"/>
            <a:ext cx="8520600" cy="68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(Counter)factual implicatures </a:t>
            </a:r>
            <a:endParaRPr/>
          </a:p>
        </p:txBody>
      </p:sp>
      <p:sp>
        <p:nvSpPr>
          <p:cNvPr id="222" name="Google Shape;222;p38"/>
          <p:cNvSpPr txBox="1">
            <a:spLocks noGrp="1"/>
          </p:cNvSpPr>
          <p:nvPr>
            <p:ph type="body" idx="1"/>
          </p:nvPr>
        </p:nvSpPr>
        <p:spPr>
          <a:xfrm>
            <a:off x="197200" y="851325"/>
            <a:ext cx="8635200" cy="371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Times New Roman"/>
                <a:ea typeface="Times New Roman"/>
                <a:cs typeface="Times New Roman"/>
                <a:sym typeface="Times New Roman"/>
              </a:rPr>
              <a:t>(1) </a:t>
            </a:r>
            <a:r>
              <a:rPr lang="en" sz="2400" i="1">
                <a:latin typeface="Times New Roman"/>
                <a:ea typeface="Times New Roman"/>
                <a:cs typeface="Times New Roman"/>
                <a:sym typeface="Times New Roman"/>
              </a:rPr>
              <a:t>Матвиенко рассказала об отказе Путину и вспомнила о лучших годах жизни </a:t>
            </a:r>
            <a:r>
              <a:rPr lang="en" sz="2400">
                <a:latin typeface="Times New Roman"/>
                <a:ea typeface="Times New Roman"/>
                <a:cs typeface="Times New Roman"/>
                <a:sym typeface="Times New Roman"/>
              </a:rPr>
              <a:t>‘Matvienko spoke about her rejection of Putin/ refusal to Putin and remembered the best years of her life’</a:t>
            </a:r>
            <a:endParaRPr sz="2400">
              <a:latin typeface="Times New Roman"/>
              <a:ea typeface="Times New Roman"/>
              <a:cs typeface="Times New Roman"/>
              <a:sym typeface="Times New Roman"/>
            </a:endParaRPr>
          </a:p>
          <a:p>
            <a:pPr marL="0" lvl="0" indent="0" algn="l" rtl="0">
              <a:spcBef>
                <a:spcPts val="1000"/>
              </a:spcBef>
              <a:spcAft>
                <a:spcPts val="0"/>
              </a:spcAft>
              <a:buNone/>
            </a:pPr>
            <a:r>
              <a:rPr lang="en">
                <a:latin typeface="Times New Roman"/>
                <a:ea typeface="Times New Roman"/>
                <a:cs typeface="Times New Roman"/>
                <a:sym typeface="Times New Roman"/>
              </a:rPr>
              <a:t>https://lenta.ru/news/2019/04/07/matvienko/ </a:t>
            </a:r>
            <a:endParaRPr>
              <a:latin typeface="Times New Roman"/>
              <a:ea typeface="Times New Roman"/>
              <a:cs typeface="Times New Roman"/>
              <a:sym typeface="Times New Roman"/>
            </a:endParaRPr>
          </a:p>
          <a:p>
            <a:pPr marL="457200" lvl="0" indent="-381000" algn="l" rtl="0">
              <a:spcBef>
                <a:spcPts val="1000"/>
              </a:spcBef>
              <a:spcAft>
                <a:spcPts val="0"/>
              </a:spcAft>
              <a:buSzPts val="2400"/>
              <a:buFont typeface="Times New Roman"/>
              <a:buChar char="●"/>
            </a:pPr>
            <a:r>
              <a:rPr lang="en" sz="2400">
                <a:latin typeface="Times New Roman"/>
                <a:ea typeface="Times New Roman"/>
                <a:cs typeface="Times New Roman"/>
                <a:sym typeface="Times New Roman"/>
              </a:rPr>
              <a:t>Word play: </a:t>
            </a:r>
            <a:r>
              <a:rPr lang="en" sz="2400" i="1">
                <a:latin typeface="Times New Roman"/>
                <a:ea typeface="Times New Roman"/>
                <a:cs typeface="Times New Roman"/>
                <a:sym typeface="Times New Roman"/>
              </a:rPr>
              <a:t>отказ </a:t>
            </a:r>
            <a:r>
              <a:rPr lang="en" sz="2400">
                <a:latin typeface="Times New Roman"/>
                <a:ea typeface="Times New Roman"/>
                <a:cs typeface="Times New Roman"/>
                <a:sym typeface="Times New Roman"/>
              </a:rPr>
              <a:t>‘refusal, rejection’ + a man’s name is interpreted as rejection of a matrimonial offer</a:t>
            </a:r>
            <a:endParaRPr sz="2400">
              <a:latin typeface="Times New Roman"/>
              <a:ea typeface="Times New Roman"/>
              <a:cs typeface="Times New Roman"/>
              <a:sym typeface="Times New Roman"/>
            </a:endParaRPr>
          </a:p>
          <a:p>
            <a:pPr marL="457200" lvl="0" indent="-381000" algn="l" rtl="0">
              <a:spcBef>
                <a:spcPts val="0"/>
              </a:spcBef>
              <a:spcAft>
                <a:spcPts val="0"/>
              </a:spcAft>
              <a:buSzPts val="2400"/>
              <a:buFont typeface="Times New Roman"/>
              <a:buChar char="●"/>
            </a:pPr>
            <a:r>
              <a:rPr lang="en" sz="2400">
                <a:latin typeface="Times New Roman"/>
                <a:ea typeface="Times New Roman"/>
                <a:cs typeface="Times New Roman"/>
                <a:sym typeface="Times New Roman"/>
              </a:rPr>
              <a:t>Implicature: ‘Refusal was final, she didn’t do what was asked’</a:t>
            </a:r>
            <a:endParaRPr sz="2400">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Implicature cancelled by the content of the article</a:t>
            </a:r>
            <a:endParaRPr/>
          </a:p>
        </p:txBody>
      </p:sp>
      <p:sp>
        <p:nvSpPr>
          <p:cNvPr id="228" name="Google Shape;228;p3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latin typeface="Times New Roman"/>
                <a:ea typeface="Times New Roman"/>
                <a:cs typeface="Times New Roman"/>
                <a:sym typeface="Times New Roman"/>
              </a:rPr>
              <a:t>Putin asked Matvienko to become the Governor of Saint-Petersburg, and after several refusals she did (Governor 2003-2011)</a:t>
            </a:r>
            <a:endParaRPr sz="2400">
              <a:latin typeface="Times New Roman"/>
              <a:ea typeface="Times New Roman"/>
              <a:cs typeface="Times New Roman"/>
              <a:sym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0"/>
          <p:cNvSpPr txBox="1">
            <a:spLocks noGrp="1"/>
          </p:cNvSpPr>
          <p:nvPr>
            <p:ph type="title"/>
          </p:nvPr>
        </p:nvSpPr>
        <p:spPr>
          <a:xfrm>
            <a:off x="0" y="281400"/>
            <a:ext cx="9144000" cy="87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Different speech acts differ with respect to factuality</a:t>
            </a:r>
            <a:endParaRPr/>
          </a:p>
        </p:txBody>
      </p:sp>
      <p:sp>
        <p:nvSpPr>
          <p:cNvPr id="234" name="Google Shape;234;p4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Times New Roman"/>
                <a:ea typeface="Times New Roman"/>
                <a:cs typeface="Times New Roman"/>
                <a:sym typeface="Times New Roman"/>
              </a:rPr>
              <a:t>Refusals contain an </a:t>
            </a:r>
            <a:r>
              <a:rPr lang="en" sz="2400" i="1">
                <a:latin typeface="Times New Roman"/>
                <a:ea typeface="Times New Roman"/>
                <a:cs typeface="Times New Roman"/>
                <a:sym typeface="Times New Roman"/>
              </a:rPr>
              <a:t>implicature </a:t>
            </a:r>
            <a:r>
              <a:rPr lang="en" sz="2400">
                <a:latin typeface="Times New Roman"/>
                <a:ea typeface="Times New Roman"/>
                <a:cs typeface="Times New Roman"/>
                <a:sym typeface="Times New Roman"/>
              </a:rPr>
              <a:t>of counterfactuality:</a:t>
            </a:r>
            <a:endParaRPr sz="2400">
              <a:latin typeface="Times New Roman"/>
              <a:ea typeface="Times New Roman"/>
              <a:cs typeface="Times New Roman"/>
              <a:sym typeface="Times New Roman"/>
            </a:endParaRPr>
          </a:p>
          <a:p>
            <a:pPr marL="457200" lvl="0" indent="-381000" algn="l" rtl="0">
              <a:spcBef>
                <a:spcPts val="1600"/>
              </a:spcBef>
              <a:spcAft>
                <a:spcPts val="0"/>
              </a:spcAft>
              <a:buSzPts val="2400"/>
              <a:buFont typeface="Times New Roman"/>
              <a:buAutoNum type="arabicParenBoth"/>
            </a:pPr>
            <a:r>
              <a:rPr lang="en" sz="2400" i="1">
                <a:latin typeface="Times New Roman"/>
                <a:ea typeface="Times New Roman"/>
                <a:cs typeface="Times New Roman"/>
                <a:sym typeface="Times New Roman"/>
              </a:rPr>
              <a:t>He refused to collect the unpaid bills</a:t>
            </a:r>
            <a:r>
              <a:rPr lang="en" sz="2400">
                <a:latin typeface="Times New Roman"/>
                <a:ea typeface="Times New Roman"/>
                <a:cs typeface="Times New Roman"/>
                <a:sym typeface="Times New Roman"/>
              </a:rPr>
              <a:t>, impl. ‘He didn’t collect’</a:t>
            </a:r>
            <a:r>
              <a:rPr lang="en" sz="2400" i="1">
                <a:latin typeface="Times New Roman"/>
                <a:ea typeface="Times New Roman"/>
                <a:cs typeface="Times New Roman"/>
                <a:sym typeface="Times New Roman"/>
              </a:rPr>
              <a:t> </a:t>
            </a:r>
            <a:r>
              <a:rPr lang="en" sz="2400">
                <a:latin typeface="Times New Roman"/>
                <a:ea typeface="Times New Roman"/>
                <a:cs typeface="Times New Roman"/>
                <a:sym typeface="Times New Roman"/>
              </a:rPr>
              <a:t> </a:t>
            </a:r>
            <a:endParaRPr sz="2400">
              <a:latin typeface="Times New Roman"/>
              <a:ea typeface="Times New Roman"/>
              <a:cs typeface="Times New Roman"/>
              <a:sym typeface="Times New Roman"/>
            </a:endParaRPr>
          </a:p>
          <a:p>
            <a:pPr marL="0" lvl="0" indent="0" algn="l" rtl="0">
              <a:spcBef>
                <a:spcPts val="1600"/>
              </a:spcBef>
              <a:spcAft>
                <a:spcPts val="1600"/>
              </a:spcAft>
              <a:buNone/>
            </a:pPr>
            <a:r>
              <a:rPr lang="en" sz="2400">
                <a:latin typeface="Times New Roman"/>
                <a:ea typeface="Times New Roman"/>
                <a:cs typeface="Times New Roman"/>
                <a:sym typeface="Times New Roman"/>
              </a:rPr>
              <a:t>(2) </a:t>
            </a:r>
            <a:r>
              <a:rPr lang="en" sz="2400" i="1">
                <a:latin typeface="Times New Roman"/>
                <a:ea typeface="Times New Roman"/>
                <a:cs typeface="Times New Roman"/>
                <a:sym typeface="Times New Roman"/>
              </a:rPr>
              <a:t>As she expected, he </a:t>
            </a:r>
            <a:r>
              <a:rPr lang="en" sz="2400" i="1" u="sng">
                <a:latin typeface="Times New Roman"/>
                <a:ea typeface="Times New Roman"/>
                <a:cs typeface="Times New Roman"/>
                <a:sym typeface="Times New Roman"/>
              </a:rPr>
              <a:t>had refused to collect the unpaid bills until she prodded him into it</a:t>
            </a:r>
            <a:r>
              <a:rPr lang="en" sz="2400" i="1">
                <a:latin typeface="Times New Roman"/>
                <a:ea typeface="Times New Roman"/>
                <a:cs typeface="Times New Roman"/>
                <a:sym typeface="Times New Roman"/>
              </a:rPr>
              <a:t>, and then he had done it apologetically and half heartedly</a:t>
            </a:r>
            <a:r>
              <a:rPr lang="en" sz="2400">
                <a:latin typeface="Times New Roman"/>
                <a:ea typeface="Times New Roman"/>
                <a:cs typeface="Times New Roman"/>
                <a:sym typeface="Times New Roman"/>
              </a:rPr>
              <a:t> [Margaret Mitchell. Gone with the Wind, Part 2 (1936)], implicature cancelled </a:t>
            </a:r>
            <a:endParaRPr sz="2400">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an implicature?</a:t>
            </a:r>
            <a:endParaRPr/>
          </a:p>
        </p:txBody>
      </p:sp>
      <p:sp>
        <p:nvSpPr>
          <p:cNvPr id="80" name="Google Shape;80;p1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00000"/>
                </a:solidFill>
                <a:latin typeface="Times New Roman"/>
                <a:ea typeface="Times New Roman"/>
                <a:cs typeface="Times New Roman"/>
                <a:sym typeface="Times New Roman"/>
              </a:rPr>
              <a:t>By implicatures we understand meanings that are implied, but not literally stated, in the utterance, and that are cancellable (P. Grice, 1975)</a:t>
            </a:r>
            <a:endParaRPr sz="2400">
              <a:solidFill>
                <a:srgbClr val="000000"/>
              </a:solidFill>
              <a:latin typeface="Times New Roman"/>
              <a:ea typeface="Times New Roman"/>
              <a:cs typeface="Times New Roman"/>
              <a:sym typeface="Times New Roman"/>
            </a:endParaRPr>
          </a:p>
          <a:p>
            <a:pPr marL="0" lvl="0" indent="0" algn="l" rtl="0">
              <a:spcBef>
                <a:spcPts val="1600"/>
              </a:spcBef>
              <a:spcAft>
                <a:spcPts val="0"/>
              </a:spcAft>
              <a:buNone/>
            </a:pPr>
            <a:r>
              <a:rPr lang="en" sz="2400">
                <a:solidFill>
                  <a:srgbClr val="000000"/>
                </a:solidFill>
                <a:latin typeface="Times New Roman"/>
                <a:ea typeface="Times New Roman"/>
                <a:cs typeface="Times New Roman"/>
                <a:sym typeface="Times New Roman"/>
              </a:rPr>
              <a:t>(1) </a:t>
            </a:r>
            <a:r>
              <a:rPr lang="en" sz="2400" i="1">
                <a:solidFill>
                  <a:srgbClr val="000000"/>
                </a:solidFill>
                <a:latin typeface="Times New Roman"/>
                <a:ea typeface="Times New Roman"/>
                <a:cs typeface="Times New Roman"/>
                <a:sym typeface="Times New Roman"/>
              </a:rPr>
              <a:t>This cake looks delicious </a:t>
            </a:r>
            <a:r>
              <a:rPr lang="en" sz="2400">
                <a:solidFill>
                  <a:srgbClr val="000000"/>
                </a:solidFill>
                <a:latin typeface="Times New Roman"/>
                <a:ea typeface="Times New Roman"/>
                <a:cs typeface="Times New Roman"/>
                <a:sym typeface="Times New Roman"/>
              </a:rPr>
              <a:t>implies ‘I want to have some’</a:t>
            </a:r>
            <a:endParaRPr sz="2400">
              <a:solidFill>
                <a:srgbClr val="000000"/>
              </a:solidFill>
              <a:latin typeface="Times New Roman"/>
              <a:ea typeface="Times New Roman"/>
              <a:cs typeface="Times New Roman"/>
              <a:sym typeface="Times New Roman"/>
            </a:endParaRPr>
          </a:p>
          <a:p>
            <a:pPr marL="0" lvl="0" indent="0" algn="l" rtl="0">
              <a:spcBef>
                <a:spcPts val="1600"/>
              </a:spcBef>
              <a:spcAft>
                <a:spcPts val="0"/>
              </a:spcAft>
              <a:buNone/>
            </a:pPr>
            <a:r>
              <a:rPr lang="en" sz="2400">
                <a:solidFill>
                  <a:srgbClr val="000000"/>
                </a:solidFill>
                <a:latin typeface="Times New Roman"/>
                <a:ea typeface="Times New Roman"/>
                <a:cs typeface="Times New Roman"/>
                <a:sym typeface="Times New Roman"/>
              </a:rPr>
              <a:t>However, we can cancel the implicature:</a:t>
            </a:r>
            <a:endParaRPr sz="2400">
              <a:solidFill>
                <a:srgbClr val="000000"/>
              </a:solidFill>
              <a:latin typeface="Times New Roman"/>
              <a:ea typeface="Times New Roman"/>
              <a:cs typeface="Times New Roman"/>
              <a:sym typeface="Times New Roman"/>
            </a:endParaRPr>
          </a:p>
          <a:p>
            <a:pPr marL="0" lvl="0" indent="0" algn="l" rtl="0">
              <a:spcBef>
                <a:spcPts val="1600"/>
              </a:spcBef>
              <a:spcAft>
                <a:spcPts val="0"/>
              </a:spcAft>
              <a:buNone/>
            </a:pPr>
            <a:r>
              <a:rPr lang="en" sz="2400">
                <a:solidFill>
                  <a:srgbClr val="000000"/>
                </a:solidFill>
                <a:latin typeface="Times New Roman"/>
                <a:ea typeface="Times New Roman"/>
                <a:cs typeface="Times New Roman"/>
                <a:sym typeface="Times New Roman"/>
              </a:rPr>
              <a:t>(2) </a:t>
            </a:r>
            <a:r>
              <a:rPr lang="en" sz="2400" i="1">
                <a:solidFill>
                  <a:srgbClr val="000000"/>
                </a:solidFill>
                <a:latin typeface="Times New Roman"/>
                <a:ea typeface="Times New Roman"/>
                <a:cs typeface="Times New Roman"/>
                <a:sym typeface="Times New Roman"/>
              </a:rPr>
              <a:t>This cake looks delicious, but I am off sugar, so I can’t have any</a:t>
            </a:r>
            <a:endParaRPr sz="2400" i="1">
              <a:solidFill>
                <a:srgbClr val="000000"/>
              </a:solidFill>
              <a:latin typeface="Times New Roman"/>
              <a:ea typeface="Times New Roman"/>
              <a:cs typeface="Times New Roman"/>
              <a:sym typeface="Times New Roman"/>
            </a:endParaRPr>
          </a:p>
          <a:p>
            <a:pPr marL="0" lvl="0" indent="0" algn="l" rtl="0">
              <a:spcBef>
                <a:spcPts val="1600"/>
              </a:spcBef>
              <a:spcAft>
                <a:spcPts val="1600"/>
              </a:spcAft>
              <a:buNone/>
            </a:pPr>
            <a:r>
              <a:rPr lang="en" sz="3000">
                <a:solidFill>
                  <a:srgbClr val="000000"/>
                </a:solidFill>
                <a:latin typeface="Times New Roman"/>
                <a:ea typeface="Times New Roman"/>
                <a:cs typeface="Times New Roman"/>
                <a:sym typeface="Times New Roman"/>
              </a:rPr>
              <a:t> </a:t>
            </a:r>
            <a:endParaRPr sz="3000">
              <a:solidFill>
                <a:srgbClr val="000000"/>
              </a:solidFill>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1"/>
          <p:cNvSpPr txBox="1">
            <a:spLocks noGrp="1"/>
          </p:cNvSpPr>
          <p:nvPr>
            <p:ph type="title"/>
          </p:nvPr>
        </p:nvSpPr>
        <p:spPr>
          <a:xfrm>
            <a:off x="0" y="72225"/>
            <a:ext cx="9144000" cy="72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Agreements contain a </a:t>
            </a:r>
            <a:r>
              <a:rPr lang="en" i="1"/>
              <a:t>weak implicature</a:t>
            </a:r>
            <a:r>
              <a:rPr lang="en"/>
              <a:t> of factuality</a:t>
            </a:r>
            <a:endParaRPr/>
          </a:p>
        </p:txBody>
      </p:sp>
      <p:sp>
        <p:nvSpPr>
          <p:cNvPr id="240" name="Google Shape;240;p41"/>
          <p:cNvSpPr txBox="1">
            <a:spLocks noGrp="1"/>
          </p:cNvSpPr>
          <p:nvPr>
            <p:ph type="body" idx="1"/>
          </p:nvPr>
        </p:nvSpPr>
        <p:spPr>
          <a:xfrm>
            <a:off x="197200" y="798825"/>
            <a:ext cx="8635200" cy="37701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Times New Roman"/>
              <a:buAutoNum type="arabicParenBoth"/>
            </a:pPr>
            <a:r>
              <a:rPr lang="en" sz="2400" i="1">
                <a:latin typeface="Times New Roman"/>
                <a:ea typeface="Times New Roman"/>
                <a:cs typeface="Times New Roman"/>
                <a:sym typeface="Times New Roman"/>
              </a:rPr>
              <a:t>The Le Cirque reservationist immediately agreed to have a table ready for Mr. Tomlinson and Irv whenever they arrived</a:t>
            </a:r>
            <a:r>
              <a:rPr lang="en" sz="2400">
                <a:latin typeface="Times New Roman"/>
                <a:ea typeface="Times New Roman"/>
                <a:cs typeface="Times New Roman"/>
                <a:sym typeface="Times New Roman"/>
              </a:rPr>
              <a:t> [Lauren Weisberger. The Devil Wears Prada (2003)], impl. ‘The table will be ready when they arrive’  </a:t>
            </a:r>
            <a:endParaRPr sz="2400">
              <a:latin typeface="Times New Roman"/>
              <a:ea typeface="Times New Roman"/>
              <a:cs typeface="Times New Roman"/>
              <a:sym typeface="Times New Roman"/>
            </a:endParaRPr>
          </a:p>
          <a:p>
            <a:pPr marL="0" lvl="0" indent="0" algn="l" rtl="0">
              <a:spcBef>
                <a:spcPts val="1600"/>
              </a:spcBef>
              <a:spcAft>
                <a:spcPts val="0"/>
              </a:spcAft>
              <a:buNone/>
            </a:pPr>
            <a:r>
              <a:rPr lang="en" sz="2400">
                <a:latin typeface="Times New Roman"/>
                <a:ea typeface="Times New Roman"/>
                <a:cs typeface="Times New Roman"/>
                <a:sym typeface="Times New Roman"/>
              </a:rPr>
              <a:t>(2) </a:t>
            </a:r>
            <a:r>
              <a:rPr lang="en" sz="2400" i="1">
                <a:latin typeface="Times New Roman"/>
                <a:ea typeface="Times New Roman"/>
                <a:cs typeface="Times New Roman"/>
                <a:sym typeface="Times New Roman"/>
              </a:rPr>
              <a:t> He agreed to help</a:t>
            </a:r>
            <a:r>
              <a:rPr lang="en" sz="2400">
                <a:latin typeface="Times New Roman"/>
                <a:ea typeface="Times New Roman"/>
                <a:cs typeface="Times New Roman"/>
                <a:sym typeface="Times New Roman"/>
              </a:rPr>
              <a:t>, no implicature that he helped</a:t>
            </a:r>
            <a:endParaRPr sz="2400">
              <a:latin typeface="Times New Roman"/>
              <a:ea typeface="Times New Roman"/>
              <a:cs typeface="Times New Roman"/>
              <a:sym typeface="Times New Roman"/>
            </a:endParaRPr>
          </a:p>
          <a:p>
            <a:pPr marL="0" lvl="0" indent="0" algn="l" rtl="0">
              <a:spcBef>
                <a:spcPts val="1600"/>
              </a:spcBef>
              <a:spcAft>
                <a:spcPts val="1600"/>
              </a:spcAft>
              <a:buNone/>
            </a:pPr>
            <a:r>
              <a:rPr lang="en" sz="2400">
                <a:latin typeface="Times New Roman"/>
                <a:ea typeface="Times New Roman"/>
                <a:cs typeface="Times New Roman"/>
                <a:sym typeface="Times New Roman"/>
              </a:rPr>
              <a:t>(3) “He agrees to pay fifty-two hundred dollars a year. Suppose he doesn’t pay it. Then what”? [Erle Stanley Gardner. The Case of the Blonde Bonanza (1962)], cancelled implicature</a:t>
            </a:r>
            <a:endParaRPr sz="2400">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Russian </a:t>
            </a:r>
            <a:r>
              <a:rPr lang="en" i="1"/>
              <a:t>согласиться </a:t>
            </a:r>
            <a:r>
              <a:rPr lang="en"/>
              <a:t>vs. English </a:t>
            </a:r>
            <a:r>
              <a:rPr lang="en" i="1"/>
              <a:t>agree</a:t>
            </a:r>
            <a:endParaRPr i="1"/>
          </a:p>
        </p:txBody>
      </p:sp>
      <p:sp>
        <p:nvSpPr>
          <p:cNvPr id="246" name="Google Shape;246;p4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rgbClr val="000000"/>
                </a:solidFill>
                <a:latin typeface="Times New Roman"/>
                <a:ea typeface="Times New Roman"/>
                <a:cs typeface="Times New Roman"/>
                <a:sym typeface="Times New Roman"/>
              </a:rPr>
              <a:t>(1) ― </a:t>
            </a:r>
            <a:r>
              <a:rPr lang="en" sz="2600" i="1">
                <a:solidFill>
                  <a:srgbClr val="000000"/>
                </a:solidFill>
                <a:latin typeface="Times New Roman"/>
                <a:ea typeface="Times New Roman"/>
                <a:cs typeface="Times New Roman"/>
                <a:sym typeface="Times New Roman"/>
              </a:rPr>
              <a:t>Thank you for </a:t>
            </a:r>
            <a:r>
              <a:rPr lang="en" sz="2600" i="1" u="sng">
                <a:solidFill>
                  <a:srgbClr val="000000"/>
                </a:solidFill>
                <a:latin typeface="Times New Roman"/>
                <a:ea typeface="Times New Roman"/>
                <a:cs typeface="Times New Roman"/>
                <a:sym typeface="Times New Roman"/>
              </a:rPr>
              <a:t>seeing us</a:t>
            </a:r>
            <a:r>
              <a:rPr lang="en" sz="2600">
                <a:solidFill>
                  <a:srgbClr val="000000"/>
                </a:solidFill>
                <a:latin typeface="Times New Roman"/>
                <a:ea typeface="Times New Roman"/>
                <a:cs typeface="Times New Roman"/>
                <a:sym typeface="Times New Roman"/>
              </a:rPr>
              <a:t> [Dan Brown. Angels and Demons (2000)] </a:t>
            </a:r>
            <a:endParaRPr sz="2600">
              <a:solidFill>
                <a:srgbClr val="000000"/>
              </a:solidFill>
              <a:latin typeface="Times New Roman"/>
              <a:ea typeface="Times New Roman"/>
              <a:cs typeface="Times New Roman"/>
              <a:sym typeface="Times New Roman"/>
            </a:endParaRPr>
          </a:p>
          <a:p>
            <a:pPr marL="0" lvl="0" indent="0" algn="l" rtl="0">
              <a:spcBef>
                <a:spcPts val="1600"/>
              </a:spcBef>
              <a:spcAft>
                <a:spcPts val="0"/>
              </a:spcAft>
              <a:buNone/>
            </a:pPr>
            <a:r>
              <a:rPr lang="en" sz="2600">
                <a:solidFill>
                  <a:srgbClr val="000000"/>
                </a:solidFill>
                <a:latin typeface="Times New Roman"/>
                <a:ea typeface="Times New Roman"/>
                <a:cs typeface="Times New Roman"/>
                <a:sym typeface="Times New Roman"/>
              </a:rPr>
              <a:t>(2) ― </a:t>
            </a:r>
            <a:r>
              <a:rPr lang="en" sz="2600" i="1">
                <a:solidFill>
                  <a:srgbClr val="000000"/>
                </a:solidFill>
                <a:latin typeface="Times New Roman"/>
                <a:ea typeface="Times New Roman"/>
                <a:cs typeface="Times New Roman"/>
                <a:sym typeface="Times New Roman"/>
              </a:rPr>
              <a:t>Благодарим вас за то, что </a:t>
            </a:r>
            <a:r>
              <a:rPr lang="en" sz="2600" i="1" u="sng">
                <a:solidFill>
                  <a:srgbClr val="000000"/>
                </a:solidFill>
                <a:latin typeface="Times New Roman"/>
                <a:ea typeface="Times New Roman"/>
                <a:cs typeface="Times New Roman"/>
                <a:sym typeface="Times New Roman"/>
              </a:rPr>
              <a:t>согласились нас принять</a:t>
            </a:r>
            <a:r>
              <a:rPr lang="en" sz="2600" i="1">
                <a:solidFill>
                  <a:srgbClr val="000000"/>
                </a:solidFill>
                <a:latin typeface="Times New Roman"/>
                <a:ea typeface="Times New Roman"/>
                <a:cs typeface="Times New Roman"/>
                <a:sym typeface="Times New Roman"/>
              </a:rPr>
              <a:t> [Дэн Браун. Ангелы и демоны</a:t>
            </a:r>
            <a:r>
              <a:rPr lang="en" sz="2600">
                <a:solidFill>
                  <a:srgbClr val="000000"/>
                </a:solidFill>
                <a:latin typeface="Times New Roman"/>
                <a:ea typeface="Times New Roman"/>
                <a:cs typeface="Times New Roman"/>
                <a:sym typeface="Times New Roman"/>
              </a:rPr>
              <a:t> (Г. Косов, 2004)] ‘Thank you for </a:t>
            </a:r>
            <a:r>
              <a:rPr lang="en" sz="2600" u="sng">
                <a:solidFill>
                  <a:srgbClr val="000000"/>
                </a:solidFill>
                <a:latin typeface="Times New Roman"/>
                <a:ea typeface="Times New Roman"/>
                <a:cs typeface="Times New Roman"/>
                <a:sym typeface="Times New Roman"/>
              </a:rPr>
              <a:t>agreeing to see us</a:t>
            </a:r>
            <a:r>
              <a:rPr lang="en" sz="2600">
                <a:solidFill>
                  <a:srgbClr val="000000"/>
                </a:solidFill>
                <a:latin typeface="Times New Roman"/>
                <a:ea typeface="Times New Roman"/>
                <a:cs typeface="Times New Roman"/>
                <a:sym typeface="Times New Roman"/>
              </a:rPr>
              <a:t>’</a:t>
            </a:r>
            <a:endParaRPr sz="2600">
              <a:solidFill>
                <a:srgbClr val="000000"/>
              </a:solidFill>
              <a:latin typeface="Times New Roman"/>
              <a:ea typeface="Times New Roman"/>
              <a:cs typeface="Times New Roman"/>
              <a:sym typeface="Times New Roman"/>
            </a:endParaRPr>
          </a:p>
          <a:p>
            <a:pPr marL="0" lvl="0" indent="0" algn="l" rtl="0">
              <a:spcBef>
                <a:spcPts val="1600"/>
              </a:spcBef>
              <a:spcAft>
                <a:spcPts val="1600"/>
              </a:spcAft>
              <a:buNone/>
            </a:pPr>
            <a:r>
              <a:rPr lang="en" sz="2600">
                <a:solidFill>
                  <a:srgbClr val="000000"/>
                </a:solidFill>
                <a:latin typeface="Times New Roman"/>
                <a:ea typeface="Times New Roman"/>
                <a:cs typeface="Times New Roman"/>
                <a:sym typeface="Times New Roman"/>
              </a:rPr>
              <a:t> </a:t>
            </a:r>
            <a:endParaRPr sz="2600">
              <a:solidFill>
                <a:srgbClr val="000000"/>
              </a:solidFill>
              <a:latin typeface="Times New Roman"/>
              <a:ea typeface="Times New Roman"/>
              <a:cs typeface="Times New Roman"/>
              <a:sym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3"/>
          <p:cNvSpPr txBox="1">
            <a:spLocks noGrp="1"/>
          </p:cNvSpPr>
          <p:nvPr>
            <p:ph type="title"/>
          </p:nvPr>
        </p:nvSpPr>
        <p:spPr>
          <a:xfrm>
            <a:off x="311700" y="110425"/>
            <a:ext cx="8520600" cy="81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Perlocutionary acts (Austin 1962)</a:t>
            </a:r>
            <a:endParaRPr/>
          </a:p>
        </p:txBody>
      </p:sp>
      <p:sp>
        <p:nvSpPr>
          <p:cNvPr id="252" name="Google Shape;252;p43"/>
          <p:cNvSpPr txBox="1">
            <a:spLocks noGrp="1"/>
          </p:cNvSpPr>
          <p:nvPr>
            <p:ph type="body" idx="1"/>
          </p:nvPr>
        </p:nvSpPr>
        <p:spPr>
          <a:xfrm>
            <a:off x="154450" y="922525"/>
            <a:ext cx="8677800" cy="364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00000"/>
                </a:solidFill>
                <a:latin typeface="Times New Roman"/>
                <a:ea typeface="Times New Roman"/>
                <a:cs typeface="Times New Roman"/>
                <a:sym typeface="Times New Roman"/>
              </a:rPr>
              <a:t>Persuasions </a:t>
            </a:r>
            <a:r>
              <a:rPr lang="en" sz="2400" i="1">
                <a:solidFill>
                  <a:srgbClr val="000000"/>
                </a:solidFill>
                <a:latin typeface="Times New Roman"/>
                <a:ea typeface="Times New Roman"/>
                <a:cs typeface="Times New Roman"/>
                <a:sym typeface="Times New Roman"/>
              </a:rPr>
              <a:t>entail </a:t>
            </a:r>
            <a:r>
              <a:rPr lang="en" sz="2400">
                <a:solidFill>
                  <a:srgbClr val="000000"/>
                </a:solidFill>
                <a:latin typeface="Times New Roman"/>
                <a:ea typeface="Times New Roman"/>
                <a:cs typeface="Times New Roman"/>
                <a:sym typeface="Times New Roman"/>
              </a:rPr>
              <a:t>factiality:</a:t>
            </a:r>
            <a:endParaRPr sz="2400">
              <a:solidFill>
                <a:srgbClr val="000000"/>
              </a:solidFill>
              <a:latin typeface="Times New Roman"/>
              <a:ea typeface="Times New Roman"/>
              <a:cs typeface="Times New Roman"/>
              <a:sym typeface="Times New Roman"/>
            </a:endParaRPr>
          </a:p>
          <a:p>
            <a:pPr marL="0" lvl="0" indent="0" algn="l" rtl="0">
              <a:spcBef>
                <a:spcPts val="1600"/>
              </a:spcBef>
              <a:spcAft>
                <a:spcPts val="0"/>
              </a:spcAft>
              <a:buNone/>
            </a:pPr>
            <a:r>
              <a:rPr lang="en" sz="2400">
                <a:solidFill>
                  <a:srgbClr val="000000"/>
                </a:solidFill>
                <a:latin typeface="Times New Roman"/>
                <a:ea typeface="Times New Roman"/>
                <a:cs typeface="Times New Roman"/>
                <a:sym typeface="Times New Roman"/>
              </a:rPr>
              <a:t>(1) </a:t>
            </a:r>
            <a:r>
              <a:rPr lang="en" sz="2400" i="1">
                <a:solidFill>
                  <a:srgbClr val="000000"/>
                </a:solidFill>
                <a:latin typeface="Times New Roman"/>
                <a:ea typeface="Times New Roman"/>
                <a:cs typeface="Times New Roman"/>
                <a:sym typeface="Times New Roman"/>
              </a:rPr>
              <a:t>He persuaded John to come </a:t>
            </a:r>
            <a:r>
              <a:rPr lang="en" sz="2400">
                <a:solidFill>
                  <a:srgbClr val="000000"/>
                </a:solidFill>
                <a:latin typeface="Times New Roman"/>
                <a:ea typeface="Times New Roman"/>
                <a:cs typeface="Times New Roman"/>
                <a:sym typeface="Times New Roman"/>
              </a:rPr>
              <a:t>= ‘John came’</a:t>
            </a:r>
            <a:endParaRPr sz="2400">
              <a:solidFill>
                <a:srgbClr val="000000"/>
              </a:solidFill>
              <a:latin typeface="Times New Roman"/>
              <a:ea typeface="Times New Roman"/>
              <a:cs typeface="Times New Roman"/>
              <a:sym typeface="Times New Roman"/>
            </a:endParaRPr>
          </a:p>
          <a:p>
            <a:pPr marL="0" lvl="0" indent="0" algn="l" rtl="0">
              <a:spcBef>
                <a:spcPts val="1600"/>
              </a:spcBef>
              <a:spcAft>
                <a:spcPts val="0"/>
              </a:spcAft>
              <a:buNone/>
            </a:pPr>
            <a:r>
              <a:rPr lang="en" sz="2400">
                <a:solidFill>
                  <a:srgbClr val="000000"/>
                </a:solidFill>
                <a:latin typeface="Times New Roman"/>
                <a:ea typeface="Times New Roman"/>
                <a:cs typeface="Times New Roman"/>
                <a:sym typeface="Times New Roman"/>
              </a:rPr>
              <a:t>(2) *</a:t>
            </a:r>
            <a:r>
              <a:rPr lang="en" sz="2400" i="1">
                <a:solidFill>
                  <a:srgbClr val="000000"/>
                </a:solidFill>
                <a:latin typeface="Times New Roman"/>
                <a:ea typeface="Times New Roman"/>
                <a:cs typeface="Times New Roman"/>
                <a:sym typeface="Times New Roman"/>
              </a:rPr>
              <a:t>He persuaded John to come but John didn’t come</a:t>
            </a:r>
            <a:endParaRPr sz="2400" i="1">
              <a:solidFill>
                <a:srgbClr val="000000"/>
              </a:solidFill>
              <a:latin typeface="Times New Roman"/>
              <a:ea typeface="Times New Roman"/>
              <a:cs typeface="Times New Roman"/>
              <a:sym typeface="Times New Roman"/>
            </a:endParaRPr>
          </a:p>
          <a:p>
            <a:pPr marL="0" lvl="0" indent="0" algn="l" rtl="0">
              <a:spcBef>
                <a:spcPts val="1600"/>
              </a:spcBef>
              <a:spcAft>
                <a:spcPts val="0"/>
              </a:spcAft>
              <a:buNone/>
            </a:pPr>
            <a:r>
              <a:rPr lang="en" sz="2400">
                <a:solidFill>
                  <a:srgbClr val="000000"/>
                </a:solidFill>
                <a:latin typeface="Times New Roman"/>
                <a:ea typeface="Times New Roman"/>
                <a:cs typeface="Times New Roman"/>
                <a:sym typeface="Times New Roman"/>
              </a:rPr>
              <a:t>Dissuasions </a:t>
            </a:r>
            <a:r>
              <a:rPr lang="en" sz="2400" i="1">
                <a:solidFill>
                  <a:srgbClr val="000000"/>
                </a:solidFill>
                <a:latin typeface="Times New Roman"/>
                <a:ea typeface="Times New Roman"/>
                <a:cs typeface="Times New Roman"/>
                <a:sym typeface="Times New Roman"/>
              </a:rPr>
              <a:t>entail</a:t>
            </a:r>
            <a:r>
              <a:rPr lang="en" sz="2400">
                <a:solidFill>
                  <a:srgbClr val="000000"/>
                </a:solidFill>
                <a:latin typeface="Times New Roman"/>
                <a:ea typeface="Times New Roman"/>
                <a:cs typeface="Times New Roman"/>
                <a:sym typeface="Times New Roman"/>
              </a:rPr>
              <a:t> counterfactuality:</a:t>
            </a:r>
            <a:endParaRPr sz="2400">
              <a:solidFill>
                <a:srgbClr val="000000"/>
              </a:solidFill>
              <a:latin typeface="Times New Roman"/>
              <a:ea typeface="Times New Roman"/>
              <a:cs typeface="Times New Roman"/>
              <a:sym typeface="Times New Roman"/>
            </a:endParaRPr>
          </a:p>
          <a:p>
            <a:pPr marL="0" lvl="0" indent="0" algn="l" rtl="0">
              <a:spcBef>
                <a:spcPts val="1600"/>
              </a:spcBef>
              <a:spcAft>
                <a:spcPts val="0"/>
              </a:spcAft>
              <a:buNone/>
            </a:pPr>
            <a:r>
              <a:rPr lang="en" sz="2400">
                <a:solidFill>
                  <a:srgbClr val="000000"/>
                </a:solidFill>
                <a:latin typeface="Times New Roman"/>
                <a:ea typeface="Times New Roman"/>
                <a:cs typeface="Times New Roman"/>
                <a:sym typeface="Times New Roman"/>
              </a:rPr>
              <a:t>(3) </a:t>
            </a:r>
            <a:r>
              <a:rPr lang="en" sz="2400" i="1">
                <a:solidFill>
                  <a:srgbClr val="000000"/>
                </a:solidFill>
                <a:latin typeface="Times New Roman"/>
                <a:ea typeface="Times New Roman"/>
                <a:cs typeface="Times New Roman"/>
                <a:sym typeface="Times New Roman"/>
              </a:rPr>
              <a:t>He dissuaded John from coming </a:t>
            </a:r>
            <a:r>
              <a:rPr lang="en" sz="2400">
                <a:solidFill>
                  <a:srgbClr val="000000"/>
                </a:solidFill>
                <a:latin typeface="Times New Roman"/>
                <a:ea typeface="Times New Roman"/>
                <a:cs typeface="Times New Roman"/>
                <a:sym typeface="Times New Roman"/>
              </a:rPr>
              <a:t>= ‘John didn’t come’</a:t>
            </a:r>
            <a:endParaRPr sz="2400">
              <a:solidFill>
                <a:srgbClr val="000000"/>
              </a:solidFill>
              <a:latin typeface="Times New Roman"/>
              <a:ea typeface="Times New Roman"/>
              <a:cs typeface="Times New Roman"/>
              <a:sym typeface="Times New Roman"/>
            </a:endParaRPr>
          </a:p>
          <a:p>
            <a:pPr marL="0" lvl="0" indent="0" algn="l" rtl="0">
              <a:spcBef>
                <a:spcPts val="1600"/>
              </a:spcBef>
              <a:spcAft>
                <a:spcPts val="1600"/>
              </a:spcAft>
              <a:buNone/>
            </a:pPr>
            <a:r>
              <a:rPr lang="en" sz="2400">
                <a:solidFill>
                  <a:srgbClr val="000000"/>
                </a:solidFill>
                <a:latin typeface="Times New Roman"/>
                <a:ea typeface="Times New Roman"/>
                <a:cs typeface="Times New Roman"/>
                <a:sym typeface="Times New Roman"/>
              </a:rPr>
              <a:t>(4) *</a:t>
            </a:r>
            <a:r>
              <a:rPr lang="en" sz="2400" i="1">
                <a:solidFill>
                  <a:srgbClr val="000000"/>
                </a:solidFill>
                <a:latin typeface="Times New Roman"/>
                <a:ea typeface="Times New Roman"/>
                <a:cs typeface="Times New Roman"/>
                <a:sym typeface="Times New Roman"/>
              </a:rPr>
              <a:t>He dissuaded John from coming but John came</a:t>
            </a:r>
            <a:endParaRPr sz="2400">
              <a:solidFill>
                <a:srgbClr val="000000"/>
              </a:solidFill>
              <a:latin typeface="Times New Roman"/>
              <a:ea typeface="Times New Roman"/>
              <a:cs typeface="Times New Roman"/>
              <a:sym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4"/>
          <p:cNvSpPr txBox="1">
            <a:spLocks noGrp="1"/>
          </p:cNvSpPr>
          <p:nvPr>
            <p:ph type="title"/>
          </p:nvPr>
        </p:nvSpPr>
        <p:spPr>
          <a:xfrm>
            <a:off x="311700" y="0"/>
            <a:ext cx="8520600" cy="66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Qualitative implicatures</a:t>
            </a:r>
            <a:endParaRPr/>
          </a:p>
        </p:txBody>
      </p:sp>
      <p:sp>
        <p:nvSpPr>
          <p:cNvPr id="258" name="Google Shape;258;p44"/>
          <p:cNvSpPr txBox="1">
            <a:spLocks noGrp="1"/>
          </p:cNvSpPr>
          <p:nvPr>
            <p:ph type="body" idx="1"/>
          </p:nvPr>
        </p:nvSpPr>
        <p:spPr>
          <a:xfrm>
            <a:off x="211450" y="666000"/>
            <a:ext cx="8620800" cy="3903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i="1">
                <a:solidFill>
                  <a:srgbClr val="000000"/>
                </a:solidFill>
                <a:latin typeface="Times New Roman"/>
                <a:ea typeface="Times New Roman"/>
                <a:cs typeface="Times New Roman"/>
                <a:sym typeface="Times New Roman"/>
              </a:rPr>
              <a:t>Режиссер «Черного лебедя» </a:t>
            </a:r>
            <a:r>
              <a:rPr lang="en" sz="2400" i="1" u="sng">
                <a:solidFill>
                  <a:srgbClr val="000000"/>
                </a:solidFill>
                <a:latin typeface="Times New Roman"/>
                <a:ea typeface="Times New Roman"/>
                <a:cs typeface="Times New Roman"/>
                <a:sym typeface="Times New Roman"/>
              </a:rPr>
              <a:t>заговорил</a:t>
            </a:r>
            <a:r>
              <a:rPr lang="en" sz="2400" i="1">
                <a:solidFill>
                  <a:srgbClr val="000000"/>
                </a:solidFill>
                <a:latin typeface="Times New Roman"/>
                <a:ea typeface="Times New Roman"/>
                <a:cs typeface="Times New Roman"/>
                <a:sym typeface="Times New Roman"/>
              </a:rPr>
              <a:t> по-русски после Большого театра </a:t>
            </a:r>
            <a:r>
              <a:rPr lang="en" sz="2400">
                <a:solidFill>
                  <a:srgbClr val="000000"/>
                </a:solidFill>
                <a:latin typeface="Times New Roman"/>
                <a:ea typeface="Times New Roman"/>
                <a:cs typeface="Times New Roman"/>
                <a:sym typeface="Times New Roman"/>
              </a:rPr>
              <a:t>‘The director of the "Black Swan" spoke in Russian after the Bolshoi Theater’</a:t>
            </a:r>
            <a:endParaRPr sz="2400">
              <a:solidFill>
                <a:srgbClr val="000000"/>
              </a:solidFill>
              <a:latin typeface="Times New Roman"/>
              <a:ea typeface="Times New Roman"/>
              <a:cs typeface="Times New Roman"/>
              <a:sym typeface="Times New Roman"/>
            </a:endParaRPr>
          </a:p>
          <a:p>
            <a:pPr marL="0" lvl="0" indent="0" algn="l" rtl="0">
              <a:lnSpc>
                <a:spcPct val="115000"/>
              </a:lnSpc>
              <a:spcBef>
                <a:spcPts val="1000"/>
              </a:spcBef>
              <a:spcAft>
                <a:spcPts val="0"/>
              </a:spcAft>
              <a:buNone/>
            </a:pPr>
            <a:r>
              <a:rPr lang="en">
                <a:solidFill>
                  <a:srgbClr val="000000"/>
                </a:solidFill>
                <a:latin typeface="Times New Roman"/>
                <a:ea typeface="Times New Roman"/>
                <a:cs typeface="Times New Roman"/>
                <a:sym typeface="Times New Roman"/>
              </a:rPr>
              <a:t>(</a:t>
            </a:r>
            <a:r>
              <a:rPr lang="en" u="sng">
                <a:solidFill>
                  <a:srgbClr val="1155CC"/>
                </a:solidFill>
                <a:latin typeface="Times New Roman"/>
                <a:ea typeface="Times New Roman"/>
                <a:cs typeface="Times New Roman"/>
                <a:sym typeface="Times New Roman"/>
                <a:hlinkClick r:id="rId3"/>
              </a:rPr>
              <a:t>https://lenta.ru/news/2018/06/30/aronofsky/</a:t>
            </a:r>
            <a:r>
              <a:rPr lang="en">
                <a:solidFill>
                  <a:srgbClr val="000000"/>
                </a:solidFill>
                <a:latin typeface="Times New Roman"/>
                <a:ea typeface="Times New Roman"/>
                <a:cs typeface="Times New Roman"/>
                <a:sym typeface="Times New Roman"/>
              </a:rPr>
              <a:t>)</a:t>
            </a:r>
            <a:endParaRPr>
              <a:solidFill>
                <a:srgbClr val="000000"/>
              </a:solidFill>
              <a:latin typeface="Times New Roman"/>
              <a:ea typeface="Times New Roman"/>
              <a:cs typeface="Times New Roman"/>
              <a:sym typeface="Times New Roman"/>
            </a:endParaRPr>
          </a:p>
          <a:p>
            <a:pPr marL="0" lvl="0" indent="0" algn="l" rtl="0">
              <a:lnSpc>
                <a:spcPct val="115000"/>
              </a:lnSpc>
              <a:spcBef>
                <a:spcPts val="1000"/>
              </a:spcBef>
              <a:spcAft>
                <a:spcPts val="0"/>
              </a:spcAft>
              <a:buNone/>
            </a:pPr>
            <a:r>
              <a:rPr lang="en" sz="2400">
                <a:solidFill>
                  <a:srgbClr val="000000"/>
                </a:solidFill>
                <a:latin typeface="Times New Roman"/>
                <a:ea typeface="Times New Roman"/>
                <a:cs typeface="Times New Roman"/>
                <a:sym typeface="Times New Roman"/>
              </a:rPr>
              <a:t>Manipulative devices: homonymy (‘to start saying smth.’ vs. ‘to start speaking a language’); qualitative implicature (‘to speak a language’ implies mastery); causal implicature (‘after the Bolshoi Theater’ implies ‘because of the visit to the Bolshoi Theater’)</a:t>
            </a:r>
            <a:endParaRPr sz="2400">
              <a:solidFill>
                <a:srgbClr val="000000"/>
              </a:solidFill>
              <a:latin typeface="Times New Roman"/>
              <a:ea typeface="Times New Roman"/>
              <a:cs typeface="Times New Roman"/>
              <a:sym typeface="Times New Roman"/>
            </a:endParaRPr>
          </a:p>
          <a:p>
            <a:pPr marL="0" lvl="0" indent="0" algn="l" rtl="0">
              <a:spcBef>
                <a:spcPts val="1000"/>
              </a:spcBef>
              <a:spcAft>
                <a:spcPts val="1600"/>
              </a:spcAft>
              <a:buNone/>
            </a:pPr>
            <a:endParaRPr sz="2400">
              <a:latin typeface="Times New Roman"/>
              <a:ea typeface="Times New Roman"/>
              <a:cs typeface="Times New Roman"/>
              <a:sym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Canceled by the article content</a:t>
            </a:r>
            <a:endParaRPr/>
          </a:p>
        </p:txBody>
      </p:sp>
      <p:sp>
        <p:nvSpPr>
          <p:cNvPr id="264" name="Google Shape;264;p4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000">
                <a:latin typeface="Times New Roman"/>
                <a:ea typeface="Times New Roman"/>
                <a:cs typeface="Times New Roman"/>
                <a:sym typeface="Times New Roman"/>
              </a:rPr>
              <a:t>Aronofsky wrote a few lines in Russian in his Instagram after visiting the Bolshoi Theater </a:t>
            </a:r>
            <a:endParaRPr sz="3000">
              <a:latin typeface="Times New Roman"/>
              <a:ea typeface="Times New Roman"/>
              <a:cs typeface="Times New Roman"/>
              <a:sym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6"/>
          <p:cNvSpPr txBox="1">
            <a:spLocks noGrp="1"/>
          </p:cNvSpPr>
          <p:nvPr>
            <p:ph type="title"/>
          </p:nvPr>
        </p:nvSpPr>
        <p:spPr>
          <a:xfrm>
            <a:off x="311700" y="0"/>
            <a:ext cx="8520600" cy="65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Contextual triggers of qualitative implicatures</a:t>
            </a:r>
            <a:endParaRPr/>
          </a:p>
        </p:txBody>
      </p:sp>
      <p:sp>
        <p:nvSpPr>
          <p:cNvPr id="270" name="Google Shape;270;p46"/>
          <p:cNvSpPr txBox="1">
            <a:spLocks noGrp="1"/>
          </p:cNvSpPr>
          <p:nvPr>
            <p:ph type="body" idx="1"/>
          </p:nvPr>
        </p:nvSpPr>
        <p:spPr>
          <a:xfrm>
            <a:off x="0" y="653100"/>
            <a:ext cx="8931300" cy="437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a:latin typeface="Times New Roman"/>
                <a:ea typeface="Times New Roman"/>
                <a:cs typeface="Times New Roman"/>
                <a:sym typeface="Times New Roman"/>
              </a:rPr>
              <a:t>Words with the meaning of skills and competences:</a:t>
            </a:r>
            <a:endParaRPr sz="2300">
              <a:latin typeface="Times New Roman"/>
              <a:ea typeface="Times New Roman"/>
              <a:cs typeface="Times New Roman"/>
              <a:sym typeface="Times New Roman"/>
            </a:endParaRPr>
          </a:p>
          <a:p>
            <a:pPr marL="0" lvl="0" indent="0" algn="l" rtl="0">
              <a:spcBef>
                <a:spcPts val="1600"/>
              </a:spcBef>
              <a:spcAft>
                <a:spcPts val="0"/>
              </a:spcAft>
              <a:buNone/>
            </a:pPr>
            <a:r>
              <a:rPr lang="en" sz="2300">
                <a:latin typeface="Times New Roman"/>
                <a:ea typeface="Times New Roman"/>
                <a:cs typeface="Times New Roman"/>
                <a:sym typeface="Times New Roman"/>
              </a:rPr>
              <a:t>(1) </a:t>
            </a:r>
            <a:r>
              <a:rPr lang="en" sz="2300" i="1">
                <a:solidFill>
                  <a:srgbClr val="000000"/>
                </a:solidFill>
                <a:latin typeface="Times New Roman"/>
                <a:ea typeface="Times New Roman"/>
                <a:cs typeface="Times New Roman"/>
                <a:sym typeface="Times New Roman"/>
              </a:rPr>
              <a:t>Он </a:t>
            </a:r>
            <a:r>
              <a:rPr lang="en" sz="2300" i="1" u="sng">
                <a:solidFill>
                  <a:srgbClr val="000000"/>
                </a:solidFill>
                <a:latin typeface="Times New Roman"/>
                <a:ea typeface="Times New Roman"/>
                <a:cs typeface="Times New Roman"/>
                <a:sym typeface="Times New Roman"/>
              </a:rPr>
              <a:t>знает </a:t>
            </a:r>
            <a:r>
              <a:rPr lang="en" sz="2300" i="1">
                <a:solidFill>
                  <a:srgbClr val="000000"/>
                </a:solidFill>
                <a:latin typeface="Times New Roman"/>
                <a:ea typeface="Times New Roman"/>
                <a:cs typeface="Times New Roman"/>
                <a:sym typeface="Times New Roman"/>
              </a:rPr>
              <a:t>французский </a:t>
            </a:r>
            <a:r>
              <a:rPr lang="en" sz="2300">
                <a:solidFill>
                  <a:srgbClr val="000000"/>
                </a:solidFill>
                <a:latin typeface="Times New Roman"/>
                <a:ea typeface="Times New Roman"/>
                <a:cs typeface="Times New Roman"/>
                <a:sym typeface="Times New Roman"/>
              </a:rPr>
              <a:t>‘He knows French ’, impl. ‘knows well’ </a:t>
            </a:r>
            <a:endParaRPr sz="2300">
              <a:solidFill>
                <a:srgbClr val="000000"/>
              </a:solidFill>
              <a:latin typeface="Times New Roman"/>
              <a:ea typeface="Times New Roman"/>
              <a:cs typeface="Times New Roman"/>
              <a:sym typeface="Times New Roman"/>
            </a:endParaRPr>
          </a:p>
          <a:p>
            <a:pPr marL="0" lvl="0" indent="0" algn="l" rtl="0">
              <a:spcBef>
                <a:spcPts val="1600"/>
              </a:spcBef>
              <a:spcAft>
                <a:spcPts val="0"/>
              </a:spcAft>
              <a:buNone/>
            </a:pPr>
            <a:r>
              <a:rPr lang="en" sz="2300">
                <a:solidFill>
                  <a:srgbClr val="000000"/>
                </a:solidFill>
                <a:latin typeface="Times New Roman"/>
                <a:ea typeface="Times New Roman"/>
                <a:cs typeface="Times New Roman"/>
                <a:sym typeface="Times New Roman"/>
              </a:rPr>
              <a:t>(2)</a:t>
            </a:r>
            <a:r>
              <a:rPr lang="en" sz="2300" i="1">
                <a:solidFill>
                  <a:srgbClr val="000000"/>
                </a:solidFill>
                <a:latin typeface="Times New Roman"/>
                <a:ea typeface="Times New Roman"/>
                <a:cs typeface="Times New Roman"/>
                <a:sym typeface="Times New Roman"/>
              </a:rPr>
              <a:t> Он </a:t>
            </a:r>
            <a:r>
              <a:rPr lang="en" sz="2300" i="1" u="sng">
                <a:solidFill>
                  <a:srgbClr val="000000"/>
                </a:solidFill>
                <a:latin typeface="Times New Roman"/>
                <a:ea typeface="Times New Roman"/>
                <a:cs typeface="Times New Roman"/>
                <a:sym typeface="Times New Roman"/>
              </a:rPr>
              <a:t>разбирается</a:t>
            </a:r>
            <a:r>
              <a:rPr lang="en" sz="2300" i="1">
                <a:solidFill>
                  <a:srgbClr val="000000"/>
                </a:solidFill>
                <a:latin typeface="Times New Roman"/>
                <a:ea typeface="Times New Roman"/>
                <a:cs typeface="Times New Roman"/>
                <a:sym typeface="Times New Roman"/>
              </a:rPr>
              <a:t> в машинах</a:t>
            </a:r>
            <a:r>
              <a:rPr lang="en" sz="2300">
                <a:solidFill>
                  <a:srgbClr val="000000"/>
                </a:solidFill>
                <a:latin typeface="Times New Roman"/>
                <a:ea typeface="Times New Roman"/>
                <a:cs typeface="Times New Roman"/>
                <a:sym typeface="Times New Roman"/>
              </a:rPr>
              <a:t> ‘He knows about cars’, impl. ‘a lot’ </a:t>
            </a:r>
            <a:endParaRPr sz="2300">
              <a:solidFill>
                <a:srgbClr val="000000"/>
              </a:solidFill>
              <a:latin typeface="Times New Roman"/>
              <a:ea typeface="Times New Roman"/>
              <a:cs typeface="Times New Roman"/>
              <a:sym typeface="Times New Roman"/>
            </a:endParaRPr>
          </a:p>
          <a:p>
            <a:pPr marL="0" lvl="0" indent="0" algn="l" rtl="0">
              <a:spcBef>
                <a:spcPts val="1600"/>
              </a:spcBef>
              <a:spcAft>
                <a:spcPts val="0"/>
              </a:spcAft>
              <a:buNone/>
            </a:pPr>
            <a:r>
              <a:rPr lang="en" sz="2300">
                <a:solidFill>
                  <a:srgbClr val="000000"/>
                </a:solidFill>
                <a:latin typeface="Times New Roman"/>
                <a:ea typeface="Times New Roman"/>
                <a:cs typeface="Times New Roman"/>
                <a:sym typeface="Times New Roman"/>
              </a:rPr>
              <a:t>(3) </a:t>
            </a:r>
            <a:r>
              <a:rPr lang="en" sz="2300" i="1">
                <a:solidFill>
                  <a:srgbClr val="000000"/>
                </a:solidFill>
                <a:latin typeface="Times New Roman"/>
                <a:ea typeface="Times New Roman"/>
                <a:cs typeface="Times New Roman"/>
                <a:sym typeface="Times New Roman"/>
              </a:rPr>
              <a:t>Он </a:t>
            </a:r>
            <a:r>
              <a:rPr lang="en" sz="2300" i="1" u="sng">
                <a:solidFill>
                  <a:srgbClr val="000000"/>
                </a:solidFill>
                <a:latin typeface="Times New Roman"/>
                <a:ea typeface="Times New Roman"/>
                <a:cs typeface="Times New Roman"/>
                <a:sym typeface="Times New Roman"/>
              </a:rPr>
              <a:t>умеет</a:t>
            </a:r>
            <a:r>
              <a:rPr lang="en" sz="2300" i="1">
                <a:solidFill>
                  <a:srgbClr val="000000"/>
                </a:solidFill>
                <a:latin typeface="Times New Roman"/>
                <a:ea typeface="Times New Roman"/>
                <a:cs typeface="Times New Roman"/>
                <a:sym typeface="Times New Roman"/>
              </a:rPr>
              <a:t> кататься на лыжах </a:t>
            </a:r>
            <a:r>
              <a:rPr lang="en" sz="2300">
                <a:solidFill>
                  <a:srgbClr val="000000"/>
                </a:solidFill>
                <a:latin typeface="Times New Roman"/>
                <a:ea typeface="Times New Roman"/>
                <a:cs typeface="Times New Roman"/>
                <a:sym typeface="Times New Roman"/>
              </a:rPr>
              <a:t>‘He knows how to ski’, impl. ‘well’ </a:t>
            </a:r>
            <a:endParaRPr sz="2300">
              <a:solidFill>
                <a:srgbClr val="000000"/>
              </a:solidFill>
              <a:latin typeface="Times New Roman"/>
              <a:ea typeface="Times New Roman"/>
              <a:cs typeface="Times New Roman"/>
              <a:sym typeface="Times New Roman"/>
            </a:endParaRPr>
          </a:p>
          <a:p>
            <a:pPr marL="0" lvl="0" indent="0" algn="l" rtl="0">
              <a:spcBef>
                <a:spcPts val="1600"/>
              </a:spcBef>
              <a:spcAft>
                <a:spcPts val="0"/>
              </a:spcAft>
              <a:buNone/>
            </a:pPr>
            <a:r>
              <a:rPr lang="en" sz="2300">
                <a:solidFill>
                  <a:srgbClr val="000000"/>
                </a:solidFill>
                <a:latin typeface="Times New Roman"/>
                <a:ea typeface="Times New Roman"/>
                <a:cs typeface="Times New Roman"/>
                <a:sym typeface="Times New Roman"/>
              </a:rPr>
              <a:t>(4) </a:t>
            </a:r>
            <a:r>
              <a:rPr lang="en" sz="2300" i="1">
                <a:solidFill>
                  <a:srgbClr val="000000"/>
                </a:solidFill>
                <a:latin typeface="Times New Roman"/>
                <a:ea typeface="Times New Roman"/>
                <a:cs typeface="Times New Roman"/>
                <a:sym typeface="Times New Roman"/>
              </a:rPr>
              <a:t>Он </a:t>
            </a:r>
            <a:r>
              <a:rPr lang="en" sz="2300" i="1" u="sng">
                <a:solidFill>
                  <a:srgbClr val="000000"/>
                </a:solidFill>
                <a:latin typeface="Times New Roman"/>
                <a:ea typeface="Times New Roman"/>
                <a:cs typeface="Times New Roman"/>
                <a:sym typeface="Times New Roman"/>
              </a:rPr>
              <a:t>владеет</a:t>
            </a:r>
            <a:r>
              <a:rPr lang="en" sz="2300" i="1">
                <a:solidFill>
                  <a:srgbClr val="000000"/>
                </a:solidFill>
                <a:latin typeface="Times New Roman"/>
                <a:ea typeface="Times New Roman"/>
                <a:cs typeface="Times New Roman"/>
                <a:sym typeface="Times New Roman"/>
              </a:rPr>
              <a:t> темой </a:t>
            </a:r>
            <a:r>
              <a:rPr lang="en" sz="2300">
                <a:solidFill>
                  <a:srgbClr val="000000"/>
                </a:solidFill>
                <a:latin typeface="Times New Roman"/>
                <a:ea typeface="Times New Roman"/>
                <a:cs typeface="Times New Roman"/>
                <a:sym typeface="Times New Roman"/>
              </a:rPr>
              <a:t>‘He knows the subject’</a:t>
            </a:r>
            <a:endParaRPr sz="2300">
              <a:solidFill>
                <a:srgbClr val="000000"/>
              </a:solidFill>
              <a:latin typeface="Times New Roman"/>
              <a:ea typeface="Times New Roman"/>
              <a:cs typeface="Times New Roman"/>
              <a:sym typeface="Times New Roman"/>
            </a:endParaRPr>
          </a:p>
          <a:p>
            <a:pPr marL="0" lvl="0" indent="0" algn="l" rtl="0">
              <a:spcBef>
                <a:spcPts val="1600"/>
              </a:spcBef>
              <a:spcAft>
                <a:spcPts val="1600"/>
              </a:spcAft>
              <a:buNone/>
            </a:pPr>
            <a:r>
              <a:rPr lang="en" sz="2300">
                <a:solidFill>
                  <a:srgbClr val="000000"/>
                </a:solidFill>
                <a:latin typeface="Times New Roman"/>
                <a:ea typeface="Times New Roman"/>
                <a:cs typeface="Times New Roman"/>
                <a:sym typeface="Times New Roman"/>
              </a:rPr>
              <a:t>Cancellation: </a:t>
            </a:r>
            <a:r>
              <a:rPr lang="en" sz="2300" i="1">
                <a:solidFill>
                  <a:srgbClr val="000000"/>
                </a:solidFill>
                <a:latin typeface="Times New Roman"/>
                <a:ea typeface="Times New Roman"/>
                <a:cs typeface="Times New Roman"/>
                <a:sym typeface="Times New Roman"/>
              </a:rPr>
              <a:t>плохо знает, плохо разбирается, плохо умеет, плохо владеет </a:t>
            </a:r>
            <a:r>
              <a:rPr lang="en" sz="2300">
                <a:solidFill>
                  <a:srgbClr val="000000"/>
                </a:solidFill>
                <a:latin typeface="Times New Roman"/>
                <a:ea typeface="Times New Roman"/>
                <a:cs typeface="Times New Roman"/>
                <a:sym typeface="Times New Roman"/>
              </a:rPr>
              <a:t>‘doesn’t know well’ </a:t>
            </a:r>
            <a:endParaRPr sz="2300" i="1">
              <a:latin typeface="Times New Roman"/>
              <a:ea typeface="Times New Roman"/>
              <a:cs typeface="Times New Roman"/>
              <a:sym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7"/>
          <p:cNvSpPr txBox="1">
            <a:spLocks noGrp="1"/>
          </p:cNvSpPr>
          <p:nvPr>
            <p:ph type="title"/>
          </p:nvPr>
        </p:nvSpPr>
        <p:spPr>
          <a:xfrm>
            <a:off x="154450" y="0"/>
            <a:ext cx="8862300" cy="126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Positive implicatures are similar to Jury Apresjan’s </a:t>
            </a:r>
            <a:r>
              <a:rPr lang="en" i="1"/>
              <a:t>слабые смыслы  </a:t>
            </a:r>
            <a:r>
              <a:rPr lang="en"/>
              <a:t>‘weak senses’ (Apresjan 2009)</a:t>
            </a:r>
            <a:endParaRPr/>
          </a:p>
        </p:txBody>
      </p:sp>
      <p:sp>
        <p:nvSpPr>
          <p:cNvPr id="276" name="Google Shape;276;p47"/>
          <p:cNvSpPr txBox="1">
            <a:spLocks noGrp="1"/>
          </p:cNvSpPr>
          <p:nvPr>
            <p:ph type="body" idx="1"/>
          </p:nvPr>
        </p:nvSpPr>
        <p:spPr>
          <a:xfrm>
            <a:off x="311700" y="1266325"/>
            <a:ext cx="8520600" cy="36207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Times New Roman"/>
              <a:buAutoNum type="arabicParenBoth"/>
            </a:pPr>
            <a:r>
              <a:rPr lang="en" sz="2400" i="1">
                <a:latin typeface="Times New Roman"/>
                <a:ea typeface="Times New Roman"/>
                <a:cs typeface="Times New Roman"/>
                <a:sym typeface="Times New Roman"/>
              </a:rPr>
              <a:t>Он соображает</a:t>
            </a:r>
            <a:r>
              <a:rPr lang="en" sz="2400">
                <a:latin typeface="Times New Roman"/>
                <a:ea typeface="Times New Roman"/>
                <a:cs typeface="Times New Roman"/>
                <a:sym typeface="Times New Roman"/>
              </a:rPr>
              <a:t>, ‘lit.: He thinks’ implies ‘He thinks well’, ‘He is smart’, ‘He thinks straight’ </a:t>
            </a:r>
            <a:endParaRPr sz="2400">
              <a:latin typeface="Times New Roman"/>
              <a:ea typeface="Times New Roman"/>
              <a:cs typeface="Times New Roman"/>
              <a:sym typeface="Times New Roman"/>
            </a:endParaRPr>
          </a:p>
          <a:p>
            <a:pPr marL="457200" lvl="0" indent="-381000" algn="l" rtl="0">
              <a:spcBef>
                <a:spcPts val="0"/>
              </a:spcBef>
              <a:spcAft>
                <a:spcPts val="0"/>
              </a:spcAft>
              <a:buSzPts val="2400"/>
              <a:buFont typeface="Times New Roman"/>
              <a:buAutoNum type="arabicParenBoth"/>
            </a:pPr>
            <a:r>
              <a:rPr lang="en" sz="2400" i="1">
                <a:latin typeface="Times New Roman"/>
                <a:ea typeface="Times New Roman"/>
                <a:cs typeface="Times New Roman"/>
                <a:sym typeface="Times New Roman"/>
              </a:rPr>
              <a:t>Он плохо соображает </a:t>
            </a:r>
            <a:r>
              <a:rPr lang="en" sz="2400">
                <a:latin typeface="Times New Roman"/>
                <a:ea typeface="Times New Roman"/>
                <a:cs typeface="Times New Roman"/>
                <a:sym typeface="Times New Roman"/>
              </a:rPr>
              <a:t>‘He isn’t smart’, ‘lit.: He thinks badly’ - cancelled implicature</a:t>
            </a:r>
            <a:endParaRPr sz="2400">
              <a:latin typeface="Times New Roman"/>
              <a:ea typeface="Times New Roman"/>
              <a:cs typeface="Times New Roman"/>
              <a:sym typeface="Times New Roman"/>
            </a:endParaRPr>
          </a:p>
          <a:p>
            <a:pPr marL="0" lvl="0" indent="0" algn="l" rtl="0">
              <a:spcBef>
                <a:spcPts val="1600"/>
              </a:spcBef>
              <a:spcAft>
                <a:spcPts val="0"/>
              </a:spcAft>
              <a:buNone/>
            </a:pPr>
            <a:r>
              <a:rPr lang="en" sz="2400">
                <a:latin typeface="Times New Roman"/>
                <a:ea typeface="Times New Roman"/>
                <a:cs typeface="Times New Roman"/>
                <a:sym typeface="Times New Roman"/>
              </a:rPr>
              <a:t>(3) </a:t>
            </a:r>
            <a:r>
              <a:rPr lang="en" sz="2400" i="1">
                <a:latin typeface="Times New Roman"/>
                <a:ea typeface="Times New Roman"/>
                <a:cs typeface="Times New Roman"/>
                <a:sym typeface="Times New Roman"/>
              </a:rPr>
              <a:t>He has a sense of humor</a:t>
            </a:r>
            <a:r>
              <a:rPr lang="en" sz="2400">
                <a:latin typeface="Times New Roman"/>
                <a:ea typeface="Times New Roman"/>
                <a:cs typeface="Times New Roman"/>
                <a:sym typeface="Times New Roman"/>
              </a:rPr>
              <a:t>, implied ‘good sense of humor’</a:t>
            </a:r>
            <a:endParaRPr sz="2400">
              <a:latin typeface="Times New Roman"/>
              <a:ea typeface="Times New Roman"/>
              <a:cs typeface="Times New Roman"/>
              <a:sym typeface="Times New Roman"/>
            </a:endParaRPr>
          </a:p>
          <a:p>
            <a:pPr marL="0" lvl="0" indent="0" algn="l" rtl="0">
              <a:spcBef>
                <a:spcPts val="1600"/>
              </a:spcBef>
              <a:spcAft>
                <a:spcPts val="0"/>
              </a:spcAft>
              <a:buNone/>
            </a:pPr>
            <a:r>
              <a:rPr lang="en" sz="2400">
                <a:latin typeface="Times New Roman"/>
                <a:ea typeface="Times New Roman"/>
                <a:cs typeface="Times New Roman"/>
                <a:sym typeface="Times New Roman"/>
              </a:rPr>
              <a:t>(4) </a:t>
            </a:r>
            <a:r>
              <a:rPr lang="en" sz="2400" i="1">
                <a:latin typeface="Times New Roman"/>
                <a:ea typeface="Times New Roman"/>
                <a:cs typeface="Times New Roman"/>
                <a:sym typeface="Times New Roman"/>
              </a:rPr>
              <a:t>He has a bad sense of humor</a:t>
            </a:r>
            <a:r>
              <a:rPr lang="en" sz="2400">
                <a:latin typeface="Times New Roman"/>
                <a:ea typeface="Times New Roman"/>
                <a:cs typeface="Times New Roman"/>
                <a:sym typeface="Times New Roman"/>
              </a:rPr>
              <a:t> </a:t>
            </a:r>
            <a:endParaRPr sz="2400">
              <a:latin typeface="Times New Roman"/>
              <a:ea typeface="Times New Roman"/>
              <a:cs typeface="Times New Roman"/>
              <a:sym typeface="Times New Roman"/>
            </a:endParaRPr>
          </a:p>
          <a:p>
            <a:pPr marL="0" lvl="0" indent="0" algn="l" rtl="0">
              <a:spcBef>
                <a:spcPts val="1600"/>
              </a:spcBef>
              <a:spcAft>
                <a:spcPts val="1600"/>
              </a:spcAft>
              <a:buNone/>
            </a:pPr>
            <a:r>
              <a:rPr lang="en" sz="2400">
                <a:latin typeface="Times New Roman"/>
                <a:ea typeface="Times New Roman"/>
                <a:cs typeface="Times New Roman"/>
                <a:sym typeface="Times New Roman"/>
              </a:rPr>
              <a:t>Cf. </a:t>
            </a:r>
            <a:r>
              <a:rPr lang="en" sz="2400" i="1">
                <a:latin typeface="Times New Roman"/>
                <a:ea typeface="Times New Roman"/>
                <a:cs typeface="Times New Roman"/>
                <a:sym typeface="Times New Roman"/>
              </a:rPr>
              <a:t>ability, skills</a:t>
            </a:r>
            <a:r>
              <a:rPr lang="en" sz="2400">
                <a:latin typeface="Times New Roman"/>
                <a:ea typeface="Times New Roman"/>
                <a:cs typeface="Times New Roman"/>
                <a:sym typeface="Times New Roman"/>
              </a:rPr>
              <a:t>, </a:t>
            </a:r>
            <a:r>
              <a:rPr lang="en" sz="2400" i="1">
                <a:latin typeface="Times New Roman"/>
                <a:ea typeface="Times New Roman"/>
                <a:cs typeface="Times New Roman"/>
                <a:sym typeface="Times New Roman"/>
              </a:rPr>
              <a:t>taste, </a:t>
            </a:r>
            <a:r>
              <a:rPr lang="en" sz="2400">
                <a:latin typeface="Times New Roman"/>
                <a:ea typeface="Times New Roman"/>
                <a:cs typeface="Times New Roman"/>
                <a:sym typeface="Times New Roman"/>
              </a:rPr>
              <a:t>etc. </a:t>
            </a:r>
            <a:endParaRPr sz="2400">
              <a:latin typeface="Times New Roman"/>
              <a:ea typeface="Times New Roman"/>
              <a:cs typeface="Times New Roman"/>
              <a:sym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8"/>
          <p:cNvSpPr txBox="1">
            <a:spLocks noGrp="1"/>
          </p:cNvSpPr>
          <p:nvPr>
            <p:ph type="title"/>
          </p:nvPr>
        </p:nvSpPr>
        <p:spPr>
          <a:xfrm>
            <a:off x="0" y="0"/>
            <a:ext cx="9304200" cy="51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a:t>Resultative verbs that involve scalarity</a:t>
            </a:r>
            <a:endParaRPr sz="3400"/>
          </a:p>
        </p:txBody>
      </p:sp>
      <p:sp>
        <p:nvSpPr>
          <p:cNvPr id="282" name="Google Shape;282;p48"/>
          <p:cNvSpPr txBox="1">
            <a:spLocks noGrp="1"/>
          </p:cNvSpPr>
          <p:nvPr>
            <p:ph type="body" idx="1"/>
          </p:nvPr>
        </p:nvSpPr>
        <p:spPr>
          <a:xfrm>
            <a:off x="0" y="517075"/>
            <a:ext cx="8832300" cy="4051800"/>
          </a:xfrm>
          <a:prstGeom prst="rect">
            <a:avLst/>
          </a:prstGeom>
        </p:spPr>
        <p:txBody>
          <a:bodyPr spcFirstLastPara="1" wrap="square" lIns="91425" tIns="91425" rIns="91425" bIns="91425" anchor="t" anchorCtr="0">
            <a:noAutofit/>
          </a:bodyPr>
          <a:lstStyle/>
          <a:p>
            <a:pPr marL="457200" lvl="0" indent="-374650" algn="l" rtl="0">
              <a:spcBef>
                <a:spcPts val="0"/>
              </a:spcBef>
              <a:spcAft>
                <a:spcPts val="0"/>
              </a:spcAft>
              <a:buSzPts val="2300"/>
              <a:buFont typeface="Times New Roman"/>
              <a:buAutoNum type="arabicParenBoth"/>
            </a:pPr>
            <a:r>
              <a:rPr lang="en" sz="2300" i="1">
                <a:latin typeface="Times New Roman"/>
                <a:ea typeface="Times New Roman"/>
                <a:cs typeface="Times New Roman"/>
                <a:sym typeface="Times New Roman"/>
              </a:rPr>
              <a:t>Он выучил свою роль </a:t>
            </a:r>
            <a:r>
              <a:rPr lang="en" sz="2300">
                <a:latin typeface="Times New Roman"/>
                <a:ea typeface="Times New Roman"/>
                <a:cs typeface="Times New Roman"/>
                <a:sym typeface="Times New Roman"/>
              </a:rPr>
              <a:t>‘He learned his part’ (implicature ‘well’)</a:t>
            </a:r>
            <a:endParaRPr sz="2300">
              <a:latin typeface="Times New Roman"/>
              <a:ea typeface="Times New Roman"/>
              <a:cs typeface="Times New Roman"/>
              <a:sym typeface="Times New Roman"/>
            </a:endParaRPr>
          </a:p>
          <a:p>
            <a:pPr marL="457200" lvl="0" indent="-374650" algn="l" rtl="0">
              <a:spcBef>
                <a:spcPts val="0"/>
              </a:spcBef>
              <a:spcAft>
                <a:spcPts val="0"/>
              </a:spcAft>
              <a:buSzPts val="2300"/>
              <a:buFont typeface="Times New Roman"/>
              <a:buAutoNum type="arabicParenBoth"/>
            </a:pPr>
            <a:r>
              <a:rPr lang="en" sz="2300" i="1">
                <a:latin typeface="Times New Roman"/>
                <a:ea typeface="Times New Roman"/>
                <a:cs typeface="Times New Roman"/>
                <a:sym typeface="Times New Roman"/>
              </a:rPr>
              <a:t>Он плохо выучил свою роль </a:t>
            </a:r>
            <a:r>
              <a:rPr lang="en" sz="2300">
                <a:latin typeface="Times New Roman"/>
                <a:ea typeface="Times New Roman"/>
                <a:cs typeface="Times New Roman"/>
                <a:sym typeface="Times New Roman"/>
              </a:rPr>
              <a:t>‘He learned his part badly, He barely learned his part’</a:t>
            </a:r>
            <a:endParaRPr sz="2300">
              <a:latin typeface="Times New Roman"/>
              <a:ea typeface="Times New Roman"/>
              <a:cs typeface="Times New Roman"/>
              <a:sym typeface="Times New Roman"/>
            </a:endParaRPr>
          </a:p>
          <a:p>
            <a:pPr marL="457200" lvl="0" indent="0" algn="l" rtl="0">
              <a:spcBef>
                <a:spcPts val="1600"/>
              </a:spcBef>
              <a:spcAft>
                <a:spcPts val="0"/>
              </a:spcAft>
              <a:buNone/>
            </a:pPr>
            <a:r>
              <a:rPr lang="en" sz="2300">
                <a:latin typeface="Times New Roman"/>
                <a:ea typeface="Times New Roman"/>
                <a:cs typeface="Times New Roman"/>
                <a:sym typeface="Times New Roman"/>
              </a:rPr>
              <a:t>Qualitative vs. scalar implicatures:  </a:t>
            </a:r>
            <a:endParaRPr sz="2300">
              <a:latin typeface="Times New Roman"/>
              <a:ea typeface="Times New Roman"/>
              <a:cs typeface="Times New Roman"/>
              <a:sym typeface="Times New Roman"/>
            </a:endParaRPr>
          </a:p>
          <a:p>
            <a:pPr marL="457200" lvl="0" indent="-374650" algn="l" rtl="0">
              <a:spcBef>
                <a:spcPts val="1600"/>
              </a:spcBef>
              <a:spcAft>
                <a:spcPts val="0"/>
              </a:spcAft>
              <a:buSzPts val="2300"/>
              <a:buFont typeface="Times New Roman"/>
              <a:buAutoNum type="arabicParenBoth"/>
            </a:pPr>
            <a:r>
              <a:rPr lang="en" sz="2300" i="1">
                <a:latin typeface="Times New Roman"/>
                <a:ea typeface="Times New Roman"/>
                <a:cs typeface="Times New Roman"/>
                <a:sym typeface="Times New Roman"/>
              </a:rPr>
              <a:t>Белье высохло </a:t>
            </a:r>
            <a:r>
              <a:rPr lang="en" sz="2300">
                <a:latin typeface="Times New Roman"/>
                <a:ea typeface="Times New Roman"/>
                <a:cs typeface="Times New Roman"/>
                <a:sym typeface="Times New Roman"/>
              </a:rPr>
              <a:t>‘the linen dried’ (implicature ‘completely/well’)</a:t>
            </a:r>
            <a:endParaRPr sz="2300">
              <a:latin typeface="Times New Roman"/>
              <a:ea typeface="Times New Roman"/>
              <a:cs typeface="Times New Roman"/>
              <a:sym typeface="Times New Roman"/>
            </a:endParaRPr>
          </a:p>
          <a:p>
            <a:pPr marL="457200" lvl="0" indent="-374650" algn="l" rtl="0">
              <a:spcBef>
                <a:spcPts val="0"/>
              </a:spcBef>
              <a:spcAft>
                <a:spcPts val="0"/>
              </a:spcAft>
              <a:buSzPts val="2300"/>
              <a:buFont typeface="Times New Roman"/>
              <a:buAutoNum type="arabicParenBoth"/>
            </a:pPr>
            <a:r>
              <a:rPr lang="en" sz="2300" i="1">
                <a:latin typeface="Times New Roman"/>
                <a:ea typeface="Times New Roman"/>
                <a:cs typeface="Times New Roman"/>
                <a:sym typeface="Times New Roman"/>
              </a:rPr>
              <a:t>Белье высохло не до конца/плохо высохло </a:t>
            </a:r>
            <a:r>
              <a:rPr lang="en" sz="2300">
                <a:latin typeface="Times New Roman"/>
                <a:ea typeface="Times New Roman"/>
                <a:cs typeface="Times New Roman"/>
                <a:sym typeface="Times New Roman"/>
              </a:rPr>
              <a:t>‘the linen dried incompletely/badly’</a:t>
            </a:r>
            <a:endParaRPr sz="2300">
              <a:latin typeface="Times New Roman"/>
              <a:ea typeface="Times New Roman"/>
              <a:cs typeface="Times New Roman"/>
              <a:sym typeface="Times New Roman"/>
            </a:endParaRPr>
          </a:p>
          <a:p>
            <a:pPr marL="457200" lvl="0" indent="-374650" algn="l" rtl="0">
              <a:spcBef>
                <a:spcPts val="0"/>
              </a:spcBef>
              <a:spcAft>
                <a:spcPts val="0"/>
              </a:spcAft>
              <a:buSzPts val="2300"/>
              <a:buFont typeface="Times New Roman"/>
              <a:buAutoNum type="arabicParenBoth"/>
            </a:pPr>
            <a:r>
              <a:rPr lang="en" sz="2300" i="1">
                <a:latin typeface="Times New Roman"/>
                <a:ea typeface="Times New Roman"/>
                <a:cs typeface="Times New Roman"/>
                <a:sym typeface="Times New Roman"/>
              </a:rPr>
              <a:t>Он выкинул мусор с участка (но не весь) </a:t>
            </a:r>
            <a:r>
              <a:rPr lang="en" sz="2300">
                <a:latin typeface="Times New Roman"/>
                <a:ea typeface="Times New Roman"/>
                <a:cs typeface="Times New Roman"/>
                <a:sym typeface="Times New Roman"/>
              </a:rPr>
              <a:t>‘He threw away the garbage but not all’</a:t>
            </a:r>
            <a:endParaRPr sz="2300">
              <a:latin typeface="Times New Roman"/>
              <a:ea typeface="Times New Roman"/>
              <a:cs typeface="Times New Roman"/>
              <a:sym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9"/>
          <p:cNvSpPr txBox="1">
            <a:spLocks noGrp="1"/>
          </p:cNvSpPr>
          <p:nvPr>
            <p:ph type="title"/>
          </p:nvPr>
        </p:nvSpPr>
        <p:spPr>
          <a:xfrm>
            <a:off x="68950" y="128225"/>
            <a:ext cx="9075000" cy="74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Profession names as triggers of positive implicatures</a:t>
            </a:r>
            <a:endParaRPr/>
          </a:p>
        </p:txBody>
      </p:sp>
      <p:sp>
        <p:nvSpPr>
          <p:cNvPr id="288" name="Google Shape;288;p49"/>
          <p:cNvSpPr txBox="1">
            <a:spLocks noGrp="1"/>
          </p:cNvSpPr>
          <p:nvPr>
            <p:ph type="body" idx="1"/>
          </p:nvPr>
        </p:nvSpPr>
        <p:spPr>
          <a:xfrm>
            <a:off x="125950" y="869225"/>
            <a:ext cx="9018000" cy="3699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a:solidFill>
                  <a:srgbClr val="000000"/>
                </a:solidFill>
                <a:latin typeface="Times New Roman"/>
                <a:ea typeface="Times New Roman"/>
                <a:cs typeface="Times New Roman"/>
                <a:sym typeface="Times New Roman"/>
              </a:rPr>
              <a:t>(1) </a:t>
            </a:r>
            <a:r>
              <a:rPr lang="en" sz="2400" i="1">
                <a:solidFill>
                  <a:srgbClr val="000000"/>
                </a:solidFill>
                <a:latin typeface="Times New Roman"/>
                <a:ea typeface="Times New Roman"/>
                <a:cs typeface="Times New Roman"/>
                <a:sym typeface="Times New Roman"/>
              </a:rPr>
              <a:t>Я тоже артист, хотя плохой </a:t>
            </a:r>
            <a:r>
              <a:rPr lang="en" sz="2400">
                <a:solidFill>
                  <a:srgbClr val="000000"/>
                </a:solidFill>
                <a:latin typeface="Times New Roman"/>
                <a:ea typeface="Times New Roman"/>
                <a:cs typeface="Times New Roman"/>
                <a:sym typeface="Times New Roman"/>
              </a:rPr>
              <a:t>(И.С. Тургенев)</a:t>
            </a:r>
            <a:endParaRPr sz="2400">
              <a:solidFill>
                <a:srgbClr val="000000"/>
              </a:solidFill>
              <a:latin typeface="Times New Roman"/>
              <a:ea typeface="Times New Roman"/>
              <a:cs typeface="Times New Roman"/>
              <a:sym typeface="Times New Roman"/>
            </a:endParaRPr>
          </a:p>
          <a:p>
            <a:pPr marL="0" lvl="0" indent="0" algn="l" rtl="0">
              <a:lnSpc>
                <a:spcPct val="115000"/>
              </a:lnSpc>
              <a:spcBef>
                <a:spcPts val="1000"/>
              </a:spcBef>
              <a:spcAft>
                <a:spcPts val="0"/>
              </a:spcAft>
              <a:buNone/>
            </a:pPr>
            <a:r>
              <a:rPr lang="en" sz="2400">
                <a:solidFill>
                  <a:srgbClr val="000000"/>
                </a:solidFill>
                <a:latin typeface="Times New Roman"/>
                <a:ea typeface="Times New Roman"/>
                <a:cs typeface="Times New Roman"/>
                <a:sym typeface="Times New Roman"/>
              </a:rPr>
              <a:t>     ‘I am also a performer, though bad’ (Ivan Turgenev)</a:t>
            </a:r>
            <a:endParaRPr sz="2400">
              <a:solidFill>
                <a:srgbClr val="000000"/>
              </a:solidFill>
              <a:latin typeface="Times New Roman"/>
              <a:ea typeface="Times New Roman"/>
              <a:cs typeface="Times New Roman"/>
              <a:sym typeface="Times New Roman"/>
            </a:endParaRPr>
          </a:p>
          <a:p>
            <a:pPr marL="0" lvl="0" indent="0" algn="l" rtl="0">
              <a:lnSpc>
                <a:spcPct val="115000"/>
              </a:lnSpc>
              <a:spcBef>
                <a:spcPts val="1000"/>
              </a:spcBef>
              <a:spcAft>
                <a:spcPts val="0"/>
              </a:spcAft>
              <a:buNone/>
            </a:pPr>
            <a:r>
              <a:rPr lang="en" sz="2400">
                <a:solidFill>
                  <a:srgbClr val="000000"/>
                </a:solidFill>
                <a:latin typeface="Times New Roman"/>
                <a:ea typeface="Times New Roman"/>
                <a:cs typeface="Times New Roman"/>
                <a:sym typeface="Times New Roman"/>
              </a:rPr>
              <a:t>(2) *</a:t>
            </a:r>
            <a:r>
              <a:rPr lang="en" sz="2400" i="1">
                <a:solidFill>
                  <a:srgbClr val="000000"/>
                </a:solidFill>
                <a:latin typeface="Times New Roman"/>
                <a:ea typeface="Times New Roman"/>
                <a:cs typeface="Times New Roman"/>
                <a:sym typeface="Times New Roman"/>
              </a:rPr>
              <a:t>Я тоже артист, хотя хороший </a:t>
            </a:r>
            <a:r>
              <a:rPr lang="en" sz="2400">
                <a:solidFill>
                  <a:srgbClr val="000000"/>
                </a:solidFill>
                <a:latin typeface="Times New Roman"/>
                <a:ea typeface="Times New Roman"/>
                <a:cs typeface="Times New Roman"/>
                <a:sym typeface="Times New Roman"/>
              </a:rPr>
              <a:t> </a:t>
            </a:r>
            <a:endParaRPr sz="2400">
              <a:solidFill>
                <a:srgbClr val="000000"/>
              </a:solidFill>
              <a:latin typeface="Times New Roman"/>
              <a:ea typeface="Times New Roman"/>
              <a:cs typeface="Times New Roman"/>
              <a:sym typeface="Times New Roman"/>
            </a:endParaRPr>
          </a:p>
          <a:p>
            <a:pPr marL="0" lvl="0" indent="0" algn="l" rtl="0">
              <a:lnSpc>
                <a:spcPct val="115000"/>
              </a:lnSpc>
              <a:spcBef>
                <a:spcPts val="1000"/>
              </a:spcBef>
              <a:spcAft>
                <a:spcPts val="0"/>
              </a:spcAft>
              <a:buNone/>
            </a:pPr>
            <a:r>
              <a:rPr lang="en" sz="2400">
                <a:solidFill>
                  <a:srgbClr val="000000"/>
                </a:solidFill>
                <a:latin typeface="Times New Roman"/>
                <a:ea typeface="Times New Roman"/>
                <a:cs typeface="Times New Roman"/>
                <a:sym typeface="Times New Roman"/>
              </a:rPr>
              <a:t>     ‘I am also a performer, though good’</a:t>
            </a:r>
            <a:endParaRPr sz="2400">
              <a:solidFill>
                <a:srgbClr val="000000"/>
              </a:solidFill>
              <a:latin typeface="Times New Roman"/>
              <a:ea typeface="Times New Roman"/>
              <a:cs typeface="Times New Roman"/>
              <a:sym typeface="Times New Roman"/>
            </a:endParaRPr>
          </a:p>
          <a:p>
            <a:pPr marL="0" lvl="0" indent="0" algn="l" rtl="0">
              <a:lnSpc>
                <a:spcPct val="115000"/>
              </a:lnSpc>
              <a:spcBef>
                <a:spcPts val="1000"/>
              </a:spcBef>
              <a:spcAft>
                <a:spcPts val="0"/>
              </a:spcAft>
              <a:buNone/>
            </a:pPr>
            <a:r>
              <a:rPr lang="en" sz="2400">
                <a:solidFill>
                  <a:srgbClr val="000000"/>
                </a:solidFill>
                <a:latin typeface="Times New Roman"/>
                <a:ea typeface="Times New Roman"/>
                <a:cs typeface="Times New Roman"/>
                <a:sym typeface="Times New Roman"/>
              </a:rPr>
              <a:t>Creative professions carry positive implicatures: </a:t>
            </a:r>
            <a:r>
              <a:rPr lang="en" sz="2400" i="1">
                <a:solidFill>
                  <a:srgbClr val="000000"/>
                </a:solidFill>
                <a:latin typeface="Times New Roman"/>
                <a:ea typeface="Times New Roman"/>
                <a:cs typeface="Times New Roman"/>
                <a:sym typeface="Times New Roman"/>
              </a:rPr>
              <a:t>artist, painter, actor</a:t>
            </a:r>
            <a:r>
              <a:rPr lang="en" sz="2400">
                <a:solidFill>
                  <a:srgbClr val="000000"/>
                </a:solidFill>
                <a:latin typeface="Times New Roman"/>
                <a:ea typeface="Times New Roman"/>
                <a:cs typeface="Times New Roman"/>
                <a:sym typeface="Times New Roman"/>
              </a:rPr>
              <a:t> </a:t>
            </a:r>
            <a:endParaRPr sz="2400">
              <a:solidFill>
                <a:srgbClr val="000000"/>
              </a:solidFill>
              <a:latin typeface="Times New Roman"/>
              <a:ea typeface="Times New Roman"/>
              <a:cs typeface="Times New Roman"/>
              <a:sym typeface="Times New Roman"/>
            </a:endParaRPr>
          </a:p>
          <a:p>
            <a:pPr marL="0" lvl="0" indent="0" algn="l" rtl="0">
              <a:lnSpc>
                <a:spcPct val="115000"/>
              </a:lnSpc>
              <a:spcBef>
                <a:spcPts val="1000"/>
              </a:spcBef>
              <a:spcAft>
                <a:spcPts val="0"/>
              </a:spcAft>
              <a:buNone/>
            </a:pPr>
            <a:r>
              <a:rPr lang="en" sz="2400">
                <a:solidFill>
                  <a:srgbClr val="000000"/>
                </a:solidFill>
                <a:latin typeface="Times New Roman"/>
                <a:ea typeface="Times New Roman"/>
                <a:cs typeface="Times New Roman"/>
                <a:sym typeface="Times New Roman"/>
              </a:rPr>
              <a:t>Syntactic conditions. Implicatures occur if profession name is in the predicate: </a:t>
            </a:r>
            <a:r>
              <a:rPr lang="en" sz="2400" i="1">
                <a:solidFill>
                  <a:srgbClr val="000000"/>
                </a:solidFill>
                <a:latin typeface="Times New Roman"/>
                <a:ea typeface="Times New Roman"/>
                <a:cs typeface="Times New Roman"/>
                <a:sym typeface="Times New Roman"/>
              </a:rPr>
              <a:t>Художник приехал </a:t>
            </a:r>
            <a:r>
              <a:rPr lang="en" sz="2400">
                <a:solidFill>
                  <a:srgbClr val="000000"/>
                </a:solidFill>
                <a:latin typeface="Times New Roman"/>
                <a:ea typeface="Times New Roman"/>
                <a:cs typeface="Times New Roman"/>
                <a:sym typeface="Times New Roman"/>
              </a:rPr>
              <a:t>‘The artist arrived’ - no implicature </a:t>
            </a:r>
            <a:endParaRPr sz="2400">
              <a:solidFill>
                <a:srgbClr val="000000"/>
              </a:solidFill>
              <a:latin typeface="Times New Roman"/>
              <a:ea typeface="Times New Roman"/>
              <a:cs typeface="Times New Roman"/>
              <a:sym typeface="Times New Roman"/>
            </a:endParaRPr>
          </a:p>
          <a:p>
            <a:pPr marL="0" lvl="0" indent="0" algn="l" rtl="0">
              <a:lnSpc>
                <a:spcPct val="115000"/>
              </a:lnSpc>
              <a:spcBef>
                <a:spcPts val="1000"/>
              </a:spcBef>
              <a:spcAft>
                <a:spcPts val="1000"/>
              </a:spcAft>
              <a:buNone/>
            </a:pPr>
            <a:endParaRPr sz="2400">
              <a:solidFill>
                <a:srgbClr val="000000"/>
              </a:solidFill>
              <a:latin typeface="Times New Roman"/>
              <a:ea typeface="Times New Roman"/>
              <a:cs typeface="Times New Roman"/>
              <a:sym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50"/>
          <p:cNvSpPr txBox="1">
            <a:spLocks noGrp="1"/>
          </p:cNvSpPr>
          <p:nvPr>
            <p:ph type="title"/>
          </p:nvPr>
        </p:nvSpPr>
        <p:spPr>
          <a:xfrm>
            <a:off x="311700" y="0"/>
            <a:ext cx="8520600" cy="81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Conclusion </a:t>
            </a:r>
            <a:endParaRPr/>
          </a:p>
        </p:txBody>
      </p:sp>
      <p:sp>
        <p:nvSpPr>
          <p:cNvPr id="294" name="Google Shape;294;p50"/>
          <p:cNvSpPr txBox="1">
            <a:spLocks noGrp="1"/>
          </p:cNvSpPr>
          <p:nvPr>
            <p:ph type="body" idx="1"/>
          </p:nvPr>
        </p:nvSpPr>
        <p:spPr>
          <a:xfrm>
            <a:off x="0" y="653150"/>
            <a:ext cx="8832300" cy="391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Times New Roman"/>
                <a:ea typeface="Times New Roman"/>
                <a:cs typeface="Times New Roman"/>
                <a:sym typeface="Times New Roman"/>
              </a:rPr>
              <a:t>We have formulated three types of implicatures, along with their contextual triggers </a:t>
            </a:r>
            <a:endParaRPr sz="2400">
              <a:latin typeface="Times New Roman"/>
              <a:ea typeface="Times New Roman"/>
              <a:cs typeface="Times New Roman"/>
              <a:sym typeface="Times New Roman"/>
            </a:endParaRPr>
          </a:p>
          <a:p>
            <a:pPr marL="0" lvl="0" indent="0" algn="l" rtl="0">
              <a:spcBef>
                <a:spcPts val="1600"/>
              </a:spcBef>
              <a:spcAft>
                <a:spcPts val="0"/>
              </a:spcAft>
              <a:buNone/>
            </a:pPr>
            <a:r>
              <a:rPr lang="en" sz="2400">
                <a:latin typeface="Times New Roman"/>
                <a:ea typeface="Times New Roman"/>
                <a:cs typeface="Times New Roman"/>
                <a:sym typeface="Times New Roman"/>
              </a:rPr>
              <a:t>Different implicatures are associated with different contexts, which makes it feasible to detect them automatically</a:t>
            </a:r>
            <a:endParaRPr sz="2400">
              <a:latin typeface="Times New Roman"/>
              <a:ea typeface="Times New Roman"/>
              <a:cs typeface="Times New Roman"/>
              <a:sym typeface="Times New Roman"/>
            </a:endParaRPr>
          </a:p>
          <a:p>
            <a:pPr marL="0" lvl="0" indent="0" algn="l" rtl="0">
              <a:spcBef>
                <a:spcPts val="1600"/>
              </a:spcBef>
              <a:spcAft>
                <a:spcPts val="0"/>
              </a:spcAft>
              <a:buNone/>
            </a:pPr>
            <a:r>
              <a:rPr lang="en" sz="2400">
                <a:latin typeface="Times New Roman"/>
                <a:ea typeface="Times New Roman"/>
                <a:cs typeface="Times New Roman"/>
                <a:sym typeface="Times New Roman"/>
              </a:rPr>
              <a:t>These contexts can be useful in creating programs that filter misleading headlines in Russian </a:t>
            </a:r>
            <a:endParaRPr sz="2400">
              <a:latin typeface="Times New Roman"/>
              <a:ea typeface="Times New Roman"/>
              <a:cs typeface="Times New Roman"/>
              <a:sym typeface="Times New Roman"/>
            </a:endParaRPr>
          </a:p>
          <a:p>
            <a:pPr marL="0" lvl="0" indent="0" algn="l" rtl="0">
              <a:spcBef>
                <a:spcPts val="1600"/>
              </a:spcBef>
              <a:spcAft>
                <a:spcPts val="1600"/>
              </a:spcAft>
              <a:buNone/>
            </a:pPr>
            <a:r>
              <a:rPr lang="en" sz="2400">
                <a:latin typeface="Times New Roman"/>
                <a:ea typeface="Times New Roman"/>
                <a:cs typeface="Times New Roman"/>
                <a:sym typeface="Times New Roman"/>
              </a:rPr>
              <a:t>These contexts can coincide or differ across languages</a:t>
            </a:r>
            <a:endParaRPr sz="2400">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Terminological debate</a:t>
            </a:r>
            <a:endParaRPr/>
          </a:p>
        </p:txBody>
      </p:sp>
      <p:sp>
        <p:nvSpPr>
          <p:cNvPr id="86" name="Google Shape;86;p16"/>
          <p:cNvSpPr txBox="1">
            <a:spLocks noGrp="1"/>
          </p:cNvSpPr>
          <p:nvPr>
            <p:ph type="body" idx="1"/>
          </p:nvPr>
        </p:nvSpPr>
        <p:spPr>
          <a:xfrm>
            <a:off x="311700" y="1266325"/>
            <a:ext cx="8520600" cy="344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Times New Roman"/>
                <a:ea typeface="Times New Roman"/>
                <a:cs typeface="Times New Roman"/>
                <a:sym typeface="Times New Roman"/>
              </a:rPr>
              <a:t>Conversational vs. conventional implicatures (P. Grice, 1975):</a:t>
            </a:r>
            <a:endParaRPr sz="2400">
              <a:latin typeface="Times New Roman"/>
              <a:ea typeface="Times New Roman"/>
              <a:cs typeface="Times New Roman"/>
              <a:sym typeface="Times New Roman"/>
            </a:endParaRPr>
          </a:p>
          <a:p>
            <a:pPr marL="457200" lvl="0" indent="-381000" algn="l" rtl="0">
              <a:spcBef>
                <a:spcPts val="1600"/>
              </a:spcBef>
              <a:spcAft>
                <a:spcPts val="0"/>
              </a:spcAft>
              <a:buSzPts val="2400"/>
              <a:buFont typeface="Times New Roman"/>
              <a:buAutoNum type="arabicParenBoth"/>
            </a:pPr>
            <a:r>
              <a:rPr lang="en" sz="2400" i="1">
                <a:latin typeface="Times New Roman"/>
                <a:ea typeface="Times New Roman"/>
                <a:cs typeface="Times New Roman"/>
                <a:sym typeface="Times New Roman"/>
              </a:rPr>
              <a:t>It is raining </a:t>
            </a:r>
            <a:r>
              <a:rPr lang="en" sz="2400">
                <a:latin typeface="Times New Roman"/>
                <a:ea typeface="Times New Roman"/>
                <a:cs typeface="Times New Roman"/>
                <a:sym typeface="Times New Roman"/>
              </a:rPr>
              <a:t>(conversational implicature ‘Take the umbrella’ or ‘We cannot go for a walk’ or ‘Finally the drought is over’)</a:t>
            </a:r>
            <a:endParaRPr sz="2400">
              <a:latin typeface="Times New Roman"/>
              <a:ea typeface="Times New Roman"/>
              <a:cs typeface="Times New Roman"/>
              <a:sym typeface="Times New Roman"/>
            </a:endParaRPr>
          </a:p>
          <a:p>
            <a:pPr marL="457200" lvl="0" indent="-381000" algn="l" rtl="0">
              <a:spcBef>
                <a:spcPts val="0"/>
              </a:spcBef>
              <a:spcAft>
                <a:spcPts val="0"/>
              </a:spcAft>
              <a:buSzPts val="2400"/>
              <a:buFont typeface="Times New Roman"/>
              <a:buAutoNum type="arabicParenBoth"/>
            </a:pPr>
            <a:r>
              <a:rPr lang="en" sz="2400" i="1">
                <a:latin typeface="Times New Roman"/>
                <a:ea typeface="Times New Roman"/>
                <a:cs typeface="Times New Roman"/>
                <a:sym typeface="Times New Roman"/>
              </a:rPr>
              <a:t>John is poor </a:t>
            </a:r>
            <a:r>
              <a:rPr lang="en" sz="2400" i="1" u="sng">
                <a:latin typeface="Times New Roman"/>
                <a:ea typeface="Times New Roman"/>
                <a:cs typeface="Times New Roman"/>
                <a:sym typeface="Times New Roman"/>
              </a:rPr>
              <a:t>but </a:t>
            </a:r>
            <a:r>
              <a:rPr lang="en" sz="2400" i="1">
                <a:latin typeface="Times New Roman"/>
                <a:ea typeface="Times New Roman"/>
                <a:cs typeface="Times New Roman"/>
                <a:sym typeface="Times New Roman"/>
              </a:rPr>
              <a:t>happy </a:t>
            </a:r>
            <a:r>
              <a:rPr lang="en" sz="2400">
                <a:latin typeface="Times New Roman"/>
                <a:ea typeface="Times New Roman"/>
                <a:cs typeface="Times New Roman"/>
                <a:sym typeface="Times New Roman"/>
              </a:rPr>
              <a:t>(conventional implicature ‘Poverty usually contradicts happiness’)</a:t>
            </a:r>
            <a:endParaRPr sz="2400">
              <a:latin typeface="Times New Roman"/>
              <a:ea typeface="Times New Roman"/>
              <a:cs typeface="Times New Roman"/>
              <a:sym typeface="Times New Roman"/>
            </a:endParaRPr>
          </a:p>
          <a:p>
            <a:pPr marL="0" lvl="0" indent="0" algn="l" rtl="0">
              <a:spcBef>
                <a:spcPts val="1600"/>
              </a:spcBef>
              <a:spcAft>
                <a:spcPts val="1600"/>
              </a:spcAft>
              <a:buNone/>
            </a:pPr>
            <a:r>
              <a:rPr lang="en" sz="2400">
                <a:latin typeface="Times New Roman"/>
                <a:ea typeface="Times New Roman"/>
                <a:cs typeface="Times New Roman"/>
                <a:sym typeface="Times New Roman"/>
              </a:rPr>
              <a:t>Criticism: Conventional implicatures are entailments (Potts 1999) or presuppositions</a:t>
            </a:r>
            <a:endParaRPr sz="2400">
              <a:latin typeface="Times New Roman"/>
              <a:ea typeface="Times New Roman"/>
              <a:cs typeface="Times New Roman"/>
              <a:sym typeface="Times New Roman"/>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4375B7-6A0E-4106-9D0C-22809CDA0092}"/>
              </a:ext>
            </a:extLst>
          </p:cNvPr>
          <p:cNvSpPr>
            <a:spLocks noGrp="1"/>
          </p:cNvSpPr>
          <p:nvPr>
            <p:ph type="title"/>
          </p:nvPr>
        </p:nvSpPr>
        <p:spPr/>
        <p:txBody>
          <a:bodyPr/>
          <a:lstStyle/>
          <a:p>
            <a:r>
              <a:rPr lang="en-US" dirty="0"/>
              <a:t>Literature</a:t>
            </a:r>
            <a:endParaRPr lang="ru-RU" dirty="0"/>
          </a:p>
        </p:txBody>
      </p:sp>
      <p:sp>
        <p:nvSpPr>
          <p:cNvPr id="3" name="Текст 2">
            <a:extLst>
              <a:ext uri="{FF2B5EF4-FFF2-40B4-BE49-F238E27FC236}">
                <a16:creationId xmlns:a16="http://schemas.microsoft.com/office/drawing/2014/main" id="{82115BB6-8573-44CD-A342-70DE14622021}"/>
              </a:ext>
            </a:extLst>
          </p:cNvPr>
          <p:cNvSpPr>
            <a:spLocks noGrp="1"/>
          </p:cNvSpPr>
          <p:nvPr>
            <p:ph type="body" idx="1"/>
          </p:nvPr>
        </p:nvSpPr>
        <p:spPr>
          <a:xfrm>
            <a:off x="213728" y="920400"/>
            <a:ext cx="8520600" cy="3302700"/>
          </a:xfrm>
        </p:spPr>
        <p:txBody>
          <a:bodyPr/>
          <a:lstStyle/>
          <a:p>
            <a:r>
              <a:rPr lang="en-US" dirty="0"/>
              <a:t>Anand et al. 2016 – A. Anand, T. Chakraborty, N. Park. We used neural networks to detect </a:t>
            </a:r>
            <a:r>
              <a:rPr lang="en-US" dirty="0" err="1"/>
              <a:t>clickbaits</a:t>
            </a:r>
            <a:r>
              <a:rPr lang="en-US" dirty="0"/>
              <a:t>: You won't believe what happened next!. </a:t>
            </a:r>
            <a:r>
              <a:rPr lang="en-US" i="1" dirty="0" err="1"/>
              <a:t>arXiv</a:t>
            </a:r>
            <a:r>
              <a:rPr lang="en-US" i="1" dirty="0"/>
              <a:t> preprint arXiv:1612.01340</a:t>
            </a:r>
            <a:r>
              <a:rPr lang="en-US" dirty="0"/>
              <a:t>, 2016.</a:t>
            </a:r>
            <a:endParaRPr lang="ru-RU" dirty="0"/>
          </a:p>
          <a:p>
            <a:r>
              <a:rPr lang="en-US" dirty="0" err="1"/>
              <a:t>Carston</a:t>
            </a:r>
            <a:r>
              <a:rPr lang="en-US" dirty="0"/>
              <a:t> 2000 — R. </a:t>
            </a:r>
            <a:r>
              <a:rPr lang="en-US" dirty="0" err="1"/>
              <a:t>Carston</a:t>
            </a:r>
            <a:r>
              <a:rPr lang="en-US" dirty="0"/>
              <a:t>. </a:t>
            </a:r>
            <a:r>
              <a:rPr lang="en-US" dirty="0" err="1"/>
              <a:t>Explicature</a:t>
            </a:r>
            <a:r>
              <a:rPr lang="en-US" dirty="0"/>
              <a:t> and semantics // Semantics: A Reader, Vol. 12. Oxford: Oxford University Press, 2000. P. 1- 44</a:t>
            </a:r>
            <a:endParaRPr lang="ru-RU" dirty="0"/>
          </a:p>
          <a:p>
            <a:r>
              <a:rPr lang="en-US" dirty="0"/>
              <a:t>Grice, 1975 — P. Grice. Logic and conversation // P. Cole, J. Morgan (eds.). </a:t>
            </a:r>
            <a:r>
              <a:rPr lang="en-US" i="1" dirty="0"/>
              <a:t>Syntax and semantics. 3: Speech acts</a:t>
            </a:r>
            <a:r>
              <a:rPr lang="en-US" dirty="0"/>
              <a:t>. New York: Academic Press, 1975.</a:t>
            </a:r>
            <a:endParaRPr lang="ru-RU" dirty="0"/>
          </a:p>
          <a:p>
            <a:r>
              <a:rPr lang="en-US" dirty="0"/>
              <a:t>Wei, Wan 2017 – W. Wei, X. Wan. Learning to identify ambiguous and misleading news headlines // </a:t>
            </a:r>
            <a:r>
              <a:rPr lang="en-US" i="1" dirty="0"/>
              <a:t>IJCAI'17 Proceedings of the 26th International Joint Conference on Artificial Intelligence</a:t>
            </a:r>
            <a:r>
              <a:rPr lang="en-US" dirty="0"/>
              <a:t>. Melbourne, Australia, August 19-25, 2017. AAAI Press: Melbourne, 2017. P. 4172-4178.</a:t>
            </a:r>
            <a:endParaRPr lang="ru-RU" dirty="0"/>
          </a:p>
          <a:p>
            <a:endParaRPr lang="ru-RU" dirty="0"/>
          </a:p>
          <a:p>
            <a:endParaRPr lang="ru-RU" dirty="0"/>
          </a:p>
          <a:p>
            <a:endParaRPr lang="ru-RU" dirty="0"/>
          </a:p>
        </p:txBody>
      </p:sp>
    </p:spTree>
    <p:extLst>
      <p:ext uri="{BB962C8B-B14F-4D97-AF65-F5344CB8AC3E}">
        <p14:creationId xmlns:p14="http://schemas.microsoft.com/office/powerpoint/2010/main" val="1716618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311700" y="71800"/>
            <a:ext cx="8520600" cy="72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Terminological debate:  </a:t>
            </a:r>
            <a:endParaRPr/>
          </a:p>
        </p:txBody>
      </p:sp>
      <p:sp>
        <p:nvSpPr>
          <p:cNvPr id="92" name="Google Shape;92;p17"/>
          <p:cNvSpPr txBox="1">
            <a:spLocks noGrp="1"/>
          </p:cNvSpPr>
          <p:nvPr>
            <p:ph type="body" idx="1"/>
          </p:nvPr>
        </p:nvSpPr>
        <p:spPr>
          <a:xfrm>
            <a:off x="239400" y="887950"/>
            <a:ext cx="8592900" cy="36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Times New Roman"/>
                <a:ea typeface="Times New Roman"/>
                <a:cs typeface="Times New Roman"/>
                <a:sym typeface="Times New Roman"/>
              </a:rPr>
              <a:t> Implicatures vs. Explicatures (Carston 2002)</a:t>
            </a:r>
            <a:endParaRPr sz="2400">
              <a:latin typeface="Times New Roman"/>
              <a:ea typeface="Times New Roman"/>
              <a:cs typeface="Times New Roman"/>
              <a:sym typeface="Times New Roman"/>
            </a:endParaRPr>
          </a:p>
          <a:p>
            <a:pPr marL="0" lvl="0" indent="0" algn="l" rtl="0">
              <a:spcBef>
                <a:spcPts val="1600"/>
              </a:spcBef>
              <a:spcAft>
                <a:spcPts val="0"/>
              </a:spcAft>
              <a:buNone/>
            </a:pPr>
            <a:r>
              <a:rPr lang="en" sz="2400">
                <a:latin typeface="Times New Roman"/>
                <a:ea typeface="Times New Roman"/>
                <a:cs typeface="Times New Roman"/>
                <a:sym typeface="Times New Roman"/>
              </a:rPr>
              <a:t>Explicatures are communicated assumptions that are developed by supplying additional information from the context, e.g. by assigning referents to pronouns: </a:t>
            </a:r>
            <a:endParaRPr sz="2400">
              <a:latin typeface="Times New Roman"/>
              <a:ea typeface="Times New Roman"/>
              <a:cs typeface="Times New Roman"/>
              <a:sym typeface="Times New Roman"/>
            </a:endParaRPr>
          </a:p>
          <a:p>
            <a:pPr marL="457200" lvl="0" indent="-381000" algn="l" rtl="0">
              <a:spcBef>
                <a:spcPts val="1600"/>
              </a:spcBef>
              <a:spcAft>
                <a:spcPts val="0"/>
              </a:spcAft>
              <a:buSzPts val="2400"/>
              <a:buFont typeface="Times New Roman"/>
              <a:buAutoNum type="arabicParenBoth"/>
            </a:pPr>
            <a:r>
              <a:rPr lang="en" sz="2400" i="1">
                <a:latin typeface="Times New Roman"/>
                <a:ea typeface="Times New Roman"/>
                <a:cs typeface="Times New Roman"/>
                <a:sym typeface="Times New Roman"/>
              </a:rPr>
              <a:t>Susan</a:t>
            </a:r>
            <a:r>
              <a:rPr lang="en" sz="2400" baseline="-25000">
                <a:latin typeface="Times New Roman"/>
                <a:ea typeface="Times New Roman"/>
                <a:cs typeface="Times New Roman"/>
                <a:sym typeface="Times New Roman"/>
              </a:rPr>
              <a:t>i</a:t>
            </a:r>
            <a:r>
              <a:rPr lang="en" sz="2400" i="1">
                <a:latin typeface="Times New Roman"/>
                <a:ea typeface="Times New Roman"/>
                <a:cs typeface="Times New Roman"/>
                <a:sym typeface="Times New Roman"/>
              </a:rPr>
              <a:t> complained that her</a:t>
            </a:r>
            <a:r>
              <a:rPr lang="en" sz="2400" baseline="-25000">
                <a:latin typeface="Times New Roman"/>
                <a:ea typeface="Times New Roman"/>
                <a:cs typeface="Times New Roman"/>
                <a:sym typeface="Times New Roman"/>
              </a:rPr>
              <a:t>i</a:t>
            </a:r>
            <a:r>
              <a:rPr lang="en" sz="2400" i="1">
                <a:latin typeface="Times New Roman"/>
                <a:ea typeface="Times New Roman"/>
                <a:cs typeface="Times New Roman"/>
                <a:sym typeface="Times New Roman"/>
              </a:rPr>
              <a:t> kiwis were too sour </a:t>
            </a:r>
            <a:r>
              <a:rPr lang="en" sz="2400">
                <a:latin typeface="Times New Roman"/>
                <a:ea typeface="Times New Roman"/>
                <a:cs typeface="Times New Roman"/>
                <a:sym typeface="Times New Roman"/>
              </a:rPr>
              <a:t>(explicature: ‘kiwis that Susan grew’)</a:t>
            </a:r>
            <a:r>
              <a:rPr lang="en" sz="2400" i="1">
                <a:latin typeface="Times New Roman"/>
                <a:ea typeface="Times New Roman"/>
                <a:cs typeface="Times New Roman"/>
                <a:sym typeface="Times New Roman"/>
              </a:rPr>
              <a:t> </a:t>
            </a:r>
            <a:endParaRPr sz="2400" i="1">
              <a:latin typeface="Times New Roman"/>
              <a:ea typeface="Times New Roman"/>
              <a:cs typeface="Times New Roman"/>
              <a:sym typeface="Times New Roman"/>
            </a:endParaRPr>
          </a:p>
          <a:p>
            <a:pPr marL="0" lvl="0" indent="0" algn="l" rtl="0">
              <a:spcBef>
                <a:spcPts val="1600"/>
              </a:spcBef>
              <a:spcAft>
                <a:spcPts val="0"/>
              </a:spcAft>
              <a:buNone/>
            </a:pPr>
            <a:r>
              <a:rPr lang="en" sz="2400">
                <a:latin typeface="Times New Roman"/>
                <a:ea typeface="Times New Roman"/>
                <a:cs typeface="Times New Roman"/>
                <a:sym typeface="Times New Roman"/>
              </a:rPr>
              <a:t>All assumptions that cannot be obtained in this way are implicatures</a:t>
            </a:r>
            <a:endParaRPr sz="2400">
              <a:latin typeface="Times New Roman"/>
              <a:ea typeface="Times New Roman"/>
              <a:cs typeface="Times New Roman"/>
              <a:sym typeface="Times New Roman"/>
            </a:endParaRPr>
          </a:p>
          <a:p>
            <a:pPr marL="0" lvl="0" indent="0" algn="l" rtl="0">
              <a:spcBef>
                <a:spcPts val="1600"/>
              </a:spcBef>
              <a:spcAft>
                <a:spcPts val="1600"/>
              </a:spcAft>
              <a:buNone/>
            </a:pPr>
            <a:endParaRPr sz="2400">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understanding of implicature</a:t>
            </a:r>
            <a:endParaRPr/>
          </a:p>
        </p:txBody>
      </p:sp>
      <p:sp>
        <p:nvSpPr>
          <p:cNvPr id="98" name="Google Shape;98;p1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Times New Roman"/>
                <a:ea typeface="Times New Roman"/>
                <a:cs typeface="Times New Roman"/>
                <a:sym typeface="Times New Roman"/>
              </a:rPr>
              <a:t>Any </a:t>
            </a:r>
            <a:r>
              <a:rPr lang="en" sz="2400" b="1">
                <a:latin typeface="Times New Roman"/>
                <a:ea typeface="Times New Roman"/>
                <a:cs typeface="Times New Roman"/>
                <a:sym typeface="Times New Roman"/>
              </a:rPr>
              <a:t>cancellable implied</a:t>
            </a:r>
            <a:r>
              <a:rPr lang="en" sz="2400">
                <a:latin typeface="Times New Roman"/>
                <a:ea typeface="Times New Roman"/>
                <a:cs typeface="Times New Roman"/>
                <a:sym typeface="Times New Roman"/>
              </a:rPr>
              <a:t> meanings in the utterance, whether they are context-dependent or triggered by a specific word are implicatures:</a:t>
            </a:r>
            <a:endParaRPr sz="2400">
              <a:latin typeface="Times New Roman"/>
              <a:ea typeface="Times New Roman"/>
              <a:cs typeface="Times New Roman"/>
              <a:sym typeface="Times New Roman"/>
            </a:endParaRPr>
          </a:p>
          <a:p>
            <a:pPr marL="457200" lvl="0" indent="-381000" algn="l" rtl="0">
              <a:spcBef>
                <a:spcPts val="1600"/>
              </a:spcBef>
              <a:spcAft>
                <a:spcPts val="0"/>
              </a:spcAft>
              <a:buSzPts val="2400"/>
              <a:buFont typeface="Times New Roman"/>
              <a:buAutoNum type="arabicParenBoth"/>
            </a:pPr>
            <a:r>
              <a:rPr lang="en" sz="2400" i="1">
                <a:latin typeface="Times New Roman"/>
                <a:ea typeface="Times New Roman"/>
                <a:cs typeface="Times New Roman"/>
                <a:sym typeface="Times New Roman"/>
              </a:rPr>
              <a:t>I congratulated the winner </a:t>
            </a:r>
            <a:r>
              <a:rPr lang="en" sz="2400">
                <a:latin typeface="Times New Roman"/>
                <a:ea typeface="Times New Roman"/>
                <a:cs typeface="Times New Roman"/>
                <a:sym typeface="Times New Roman"/>
              </a:rPr>
              <a:t>(implicature: ‘on her victory’)</a:t>
            </a:r>
            <a:endParaRPr sz="2400">
              <a:latin typeface="Times New Roman"/>
              <a:ea typeface="Times New Roman"/>
              <a:cs typeface="Times New Roman"/>
              <a:sym typeface="Times New Roman"/>
            </a:endParaRPr>
          </a:p>
          <a:p>
            <a:pPr marL="457200" lvl="0" indent="-381000" algn="l" rtl="0">
              <a:spcBef>
                <a:spcPts val="0"/>
              </a:spcBef>
              <a:spcAft>
                <a:spcPts val="0"/>
              </a:spcAft>
              <a:buSzPts val="2400"/>
              <a:buFont typeface="Times New Roman"/>
              <a:buAutoNum type="arabicParenBoth"/>
            </a:pPr>
            <a:r>
              <a:rPr lang="en" sz="2400" i="1">
                <a:latin typeface="Times New Roman"/>
                <a:ea typeface="Times New Roman"/>
                <a:cs typeface="Times New Roman"/>
                <a:sym typeface="Times New Roman"/>
              </a:rPr>
              <a:t>I congratulated the winner </a:t>
            </a:r>
            <a:r>
              <a:rPr lang="en" sz="2400" i="1" u="sng">
                <a:latin typeface="Times New Roman"/>
                <a:ea typeface="Times New Roman"/>
                <a:cs typeface="Times New Roman"/>
                <a:sym typeface="Times New Roman"/>
              </a:rPr>
              <a:t>on her 20th wedding anniversary   </a:t>
            </a:r>
            <a:r>
              <a:rPr lang="en" sz="2400">
                <a:latin typeface="Times New Roman"/>
                <a:ea typeface="Times New Roman"/>
                <a:cs typeface="Times New Roman"/>
                <a:sym typeface="Times New Roman"/>
              </a:rPr>
              <a:t>  </a:t>
            </a:r>
            <a:endParaRPr sz="2400">
              <a:latin typeface="Times New Roman"/>
              <a:ea typeface="Times New Roman"/>
              <a:cs typeface="Times New Roman"/>
              <a:sym typeface="Times New Roman"/>
            </a:endParaRPr>
          </a:p>
          <a:p>
            <a:pPr marL="457200" lvl="0" indent="-381000" algn="l" rtl="0">
              <a:spcBef>
                <a:spcPts val="0"/>
              </a:spcBef>
              <a:spcAft>
                <a:spcPts val="0"/>
              </a:spcAft>
              <a:buSzPts val="2400"/>
              <a:buFont typeface="Times New Roman"/>
              <a:buAutoNum type="arabicParenBoth"/>
            </a:pPr>
            <a:r>
              <a:rPr lang="en" sz="2400" i="1">
                <a:latin typeface="Times New Roman"/>
                <a:ea typeface="Times New Roman"/>
                <a:cs typeface="Times New Roman"/>
                <a:sym typeface="Times New Roman"/>
              </a:rPr>
              <a:t>She has </a:t>
            </a:r>
            <a:r>
              <a:rPr lang="en" sz="2400" i="1" u="sng">
                <a:latin typeface="Times New Roman"/>
                <a:ea typeface="Times New Roman"/>
                <a:cs typeface="Times New Roman"/>
                <a:sym typeface="Times New Roman"/>
              </a:rPr>
              <a:t>style</a:t>
            </a:r>
            <a:r>
              <a:rPr lang="en" sz="2400" i="1">
                <a:latin typeface="Times New Roman"/>
                <a:ea typeface="Times New Roman"/>
                <a:cs typeface="Times New Roman"/>
                <a:sym typeface="Times New Roman"/>
              </a:rPr>
              <a:t> </a:t>
            </a:r>
            <a:r>
              <a:rPr lang="en" sz="2400">
                <a:latin typeface="Times New Roman"/>
                <a:ea typeface="Times New Roman"/>
                <a:cs typeface="Times New Roman"/>
                <a:sym typeface="Times New Roman"/>
              </a:rPr>
              <a:t>(implicature: ‘her style is good’)</a:t>
            </a:r>
            <a:endParaRPr sz="2400">
              <a:latin typeface="Times New Roman"/>
              <a:ea typeface="Times New Roman"/>
              <a:cs typeface="Times New Roman"/>
              <a:sym typeface="Times New Roman"/>
            </a:endParaRPr>
          </a:p>
          <a:p>
            <a:pPr marL="457200" lvl="0" indent="-381000" algn="l" rtl="0">
              <a:spcBef>
                <a:spcPts val="0"/>
              </a:spcBef>
              <a:spcAft>
                <a:spcPts val="0"/>
              </a:spcAft>
              <a:buSzPts val="2400"/>
              <a:buFont typeface="Times New Roman"/>
              <a:buAutoNum type="arabicParenBoth"/>
            </a:pPr>
            <a:r>
              <a:rPr lang="en" sz="2400" i="1">
                <a:latin typeface="Times New Roman"/>
                <a:ea typeface="Times New Roman"/>
                <a:cs typeface="Times New Roman"/>
                <a:sym typeface="Times New Roman"/>
              </a:rPr>
              <a:t>She has </a:t>
            </a:r>
            <a:r>
              <a:rPr lang="en" sz="2400" i="1" u="sng">
                <a:latin typeface="Times New Roman"/>
                <a:ea typeface="Times New Roman"/>
                <a:cs typeface="Times New Roman"/>
                <a:sym typeface="Times New Roman"/>
              </a:rPr>
              <a:t>bad</a:t>
            </a:r>
            <a:r>
              <a:rPr lang="en" sz="2400" i="1">
                <a:latin typeface="Times New Roman"/>
                <a:ea typeface="Times New Roman"/>
                <a:cs typeface="Times New Roman"/>
                <a:sym typeface="Times New Roman"/>
              </a:rPr>
              <a:t> style</a:t>
            </a:r>
            <a:endParaRPr sz="2400" i="1">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311700" y="181275"/>
            <a:ext cx="8520600" cy="68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Assertion, presupposition, implicature: a scale</a:t>
            </a:r>
            <a:endParaRPr/>
          </a:p>
        </p:txBody>
      </p:sp>
      <p:sp>
        <p:nvSpPr>
          <p:cNvPr id="104" name="Google Shape;104;p19"/>
          <p:cNvSpPr txBox="1">
            <a:spLocks noGrp="1"/>
          </p:cNvSpPr>
          <p:nvPr>
            <p:ph type="body" idx="1"/>
          </p:nvPr>
        </p:nvSpPr>
        <p:spPr>
          <a:xfrm>
            <a:off x="187400" y="861675"/>
            <a:ext cx="8644800" cy="3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Times New Roman"/>
                <a:ea typeface="Times New Roman"/>
                <a:cs typeface="Times New Roman"/>
                <a:sym typeface="Times New Roman"/>
              </a:rPr>
              <a:t>(1) </a:t>
            </a:r>
            <a:r>
              <a:rPr lang="en" sz="2400" i="1">
                <a:latin typeface="Times New Roman"/>
                <a:ea typeface="Times New Roman"/>
                <a:cs typeface="Times New Roman"/>
                <a:sym typeface="Times New Roman"/>
              </a:rPr>
              <a:t>Putin and Trump didn’t meet </a:t>
            </a:r>
            <a:r>
              <a:rPr lang="en" sz="2400">
                <a:latin typeface="Times New Roman"/>
                <a:ea typeface="Times New Roman"/>
                <a:cs typeface="Times New Roman"/>
                <a:sym typeface="Times New Roman"/>
              </a:rPr>
              <a:t>(assertion ‘there was no meeting’, explicit)</a:t>
            </a:r>
            <a:endParaRPr sz="2400">
              <a:latin typeface="Times New Roman"/>
              <a:ea typeface="Times New Roman"/>
              <a:cs typeface="Times New Roman"/>
              <a:sym typeface="Times New Roman"/>
            </a:endParaRPr>
          </a:p>
          <a:p>
            <a:pPr marL="0" lvl="0" indent="0" algn="l" rtl="0">
              <a:spcBef>
                <a:spcPts val="1600"/>
              </a:spcBef>
              <a:spcAft>
                <a:spcPts val="0"/>
              </a:spcAft>
              <a:buNone/>
            </a:pPr>
            <a:r>
              <a:rPr lang="en" sz="2400">
                <a:latin typeface="Times New Roman"/>
                <a:ea typeface="Times New Roman"/>
                <a:cs typeface="Times New Roman"/>
                <a:sym typeface="Times New Roman"/>
              </a:rPr>
              <a:t>(2) </a:t>
            </a:r>
            <a:r>
              <a:rPr lang="en" sz="2400" i="1">
                <a:latin typeface="Times New Roman"/>
                <a:ea typeface="Times New Roman"/>
                <a:cs typeface="Times New Roman"/>
                <a:sym typeface="Times New Roman"/>
              </a:rPr>
              <a:t>Why didn’t Putin and Trump meet? </a:t>
            </a:r>
            <a:r>
              <a:rPr lang="en" sz="2400">
                <a:latin typeface="Times New Roman"/>
                <a:ea typeface="Times New Roman"/>
                <a:cs typeface="Times New Roman"/>
                <a:sym typeface="Times New Roman"/>
              </a:rPr>
              <a:t>(presupposition ‘there was no meeting’, implicit, not cancellable)</a:t>
            </a:r>
            <a:endParaRPr sz="2400">
              <a:latin typeface="Times New Roman"/>
              <a:ea typeface="Times New Roman"/>
              <a:cs typeface="Times New Roman"/>
              <a:sym typeface="Times New Roman"/>
            </a:endParaRPr>
          </a:p>
          <a:p>
            <a:pPr marL="0" lvl="0" indent="0" algn="l" rtl="0">
              <a:spcBef>
                <a:spcPts val="1600"/>
              </a:spcBef>
              <a:spcAft>
                <a:spcPts val="0"/>
              </a:spcAft>
              <a:buNone/>
            </a:pPr>
            <a:r>
              <a:rPr lang="en" sz="2400">
                <a:latin typeface="Times New Roman"/>
                <a:ea typeface="Times New Roman"/>
                <a:cs typeface="Times New Roman"/>
                <a:sym typeface="Times New Roman"/>
              </a:rPr>
              <a:t>(3) </a:t>
            </a:r>
            <a:r>
              <a:rPr lang="en" sz="2400" i="1">
                <a:latin typeface="Times New Roman"/>
                <a:ea typeface="Times New Roman"/>
                <a:cs typeface="Times New Roman"/>
                <a:sym typeface="Times New Roman"/>
              </a:rPr>
              <a:t>Trump cancelled his meeting with Putin </a:t>
            </a:r>
            <a:r>
              <a:rPr lang="en" sz="2400">
                <a:latin typeface="Times New Roman"/>
                <a:ea typeface="Times New Roman"/>
                <a:cs typeface="Times New Roman"/>
                <a:sym typeface="Times New Roman"/>
              </a:rPr>
              <a:t>(implicature ‘there was not meeting’, implicit, cancellable)</a:t>
            </a:r>
            <a:endParaRPr sz="2400">
              <a:latin typeface="Times New Roman"/>
              <a:ea typeface="Times New Roman"/>
              <a:cs typeface="Times New Roman"/>
              <a:sym typeface="Times New Roman"/>
            </a:endParaRPr>
          </a:p>
          <a:p>
            <a:pPr marL="0" lvl="0" indent="0" algn="l" rtl="0">
              <a:spcBef>
                <a:spcPts val="1600"/>
              </a:spcBef>
              <a:spcAft>
                <a:spcPts val="0"/>
              </a:spcAft>
              <a:buNone/>
            </a:pPr>
            <a:r>
              <a:rPr lang="en" sz="2400">
                <a:latin typeface="Times New Roman"/>
                <a:ea typeface="Times New Roman"/>
                <a:cs typeface="Times New Roman"/>
                <a:sym typeface="Times New Roman"/>
              </a:rPr>
              <a:t>(4) </a:t>
            </a:r>
            <a:r>
              <a:rPr lang="en" sz="2400" i="1">
                <a:latin typeface="Times New Roman"/>
                <a:ea typeface="Times New Roman"/>
                <a:cs typeface="Times New Roman"/>
                <a:sym typeface="Times New Roman"/>
              </a:rPr>
              <a:t>Trump cancelled his meeting with Putin but later they met</a:t>
            </a:r>
            <a:r>
              <a:rPr lang="en" sz="2400">
                <a:latin typeface="Times New Roman"/>
                <a:ea typeface="Times New Roman"/>
                <a:cs typeface="Times New Roman"/>
                <a:sym typeface="Times New Roman"/>
              </a:rPr>
              <a:t> </a:t>
            </a:r>
            <a:endParaRPr sz="2400">
              <a:latin typeface="Times New Roman"/>
              <a:ea typeface="Times New Roman"/>
              <a:cs typeface="Times New Roman"/>
              <a:sym typeface="Times New Roman"/>
            </a:endParaRPr>
          </a:p>
          <a:p>
            <a:pPr marL="0" lvl="0" indent="0" algn="l" rtl="0">
              <a:spcBef>
                <a:spcPts val="1600"/>
              </a:spcBef>
              <a:spcAft>
                <a:spcPts val="0"/>
              </a:spcAft>
              <a:buNone/>
            </a:pPr>
            <a:endParaRPr sz="2400">
              <a:latin typeface="Times New Roman"/>
              <a:ea typeface="Times New Roman"/>
              <a:cs typeface="Times New Roman"/>
              <a:sym typeface="Times New Roman"/>
            </a:endParaRPr>
          </a:p>
          <a:p>
            <a:pPr marL="0" lvl="0" indent="0" algn="l" rtl="0">
              <a:spcBef>
                <a:spcPts val="1600"/>
              </a:spcBef>
              <a:spcAft>
                <a:spcPts val="1600"/>
              </a:spcAft>
              <a:buNone/>
            </a:pPr>
            <a:endParaRPr sz="2400">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311700" y="113975"/>
            <a:ext cx="8520600" cy="54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material: Corpus of Newspaper Headlines</a:t>
            </a:r>
            <a:endParaRPr/>
          </a:p>
        </p:txBody>
      </p:sp>
      <p:sp>
        <p:nvSpPr>
          <p:cNvPr id="110" name="Google Shape;110;p20"/>
          <p:cNvSpPr txBox="1">
            <a:spLocks noGrp="1"/>
          </p:cNvSpPr>
          <p:nvPr>
            <p:ph type="body" idx="1"/>
          </p:nvPr>
        </p:nvSpPr>
        <p:spPr>
          <a:xfrm>
            <a:off x="197200" y="897625"/>
            <a:ext cx="8635200" cy="39465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Times New Roman"/>
              <a:buChar char="●"/>
            </a:pPr>
            <a:r>
              <a:rPr lang="en" sz="2400">
                <a:latin typeface="Times New Roman"/>
                <a:ea typeface="Times New Roman"/>
                <a:cs typeface="Times New Roman"/>
                <a:sym typeface="Times New Roman"/>
              </a:rPr>
              <a:t>More than  700 headlines from 14 Russian Internet-newspapers</a:t>
            </a:r>
            <a:endParaRPr sz="2400">
              <a:latin typeface="Times New Roman"/>
              <a:ea typeface="Times New Roman"/>
              <a:cs typeface="Times New Roman"/>
              <a:sym typeface="Times New Roman"/>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457200" lvl="0" indent="-342900" algn="l" rtl="0">
              <a:spcBef>
                <a:spcPts val="1600"/>
              </a:spcBef>
              <a:spcAft>
                <a:spcPts val="0"/>
              </a:spcAft>
              <a:buSzPts val="1800"/>
              <a:buFont typeface="Times New Roman"/>
              <a:buChar char="●"/>
            </a:pPr>
            <a:endParaRPr sz="2400">
              <a:latin typeface="Times New Roman"/>
              <a:ea typeface="Times New Roman"/>
              <a:cs typeface="Times New Roman"/>
              <a:sym typeface="Times New Roman"/>
            </a:endParaRPr>
          </a:p>
          <a:p>
            <a:pPr marL="457200" lvl="0" indent="-381000" algn="l" rtl="0">
              <a:spcBef>
                <a:spcPts val="0"/>
              </a:spcBef>
              <a:spcAft>
                <a:spcPts val="0"/>
              </a:spcAft>
              <a:buSzPts val="2400"/>
              <a:buFont typeface="Times New Roman"/>
              <a:buChar char="●"/>
            </a:pPr>
            <a:r>
              <a:rPr lang="en" sz="2400">
                <a:latin typeface="Times New Roman"/>
                <a:ea typeface="Times New Roman"/>
                <a:cs typeface="Times New Roman"/>
                <a:sym typeface="Times New Roman"/>
              </a:rPr>
              <a:t>Around 30% of the headlines in the corpus are misleading relative to the content of the article, in order to attract attention </a:t>
            </a:r>
            <a:endParaRPr sz="2400">
              <a:latin typeface="Times New Roman"/>
              <a:ea typeface="Times New Roman"/>
              <a:cs typeface="Times New Roman"/>
              <a:sym typeface="Times New Roman"/>
            </a:endParaRPr>
          </a:p>
          <a:p>
            <a:pPr marL="457200" lvl="0" indent="-381000" algn="l" rtl="0">
              <a:spcBef>
                <a:spcPts val="0"/>
              </a:spcBef>
              <a:spcAft>
                <a:spcPts val="0"/>
              </a:spcAft>
              <a:buSzPts val="2400"/>
              <a:buFont typeface="Times New Roman"/>
              <a:buChar char="●"/>
            </a:pPr>
            <a:r>
              <a:rPr lang="en" sz="2400">
                <a:latin typeface="Times New Roman"/>
                <a:ea typeface="Times New Roman"/>
                <a:cs typeface="Times New Roman"/>
                <a:sym typeface="Times New Roman"/>
              </a:rPr>
              <a:t>Numerous devices of misleading, including implicatures</a:t>
            </a:r>
            <a:endParaRPr sz="2400">
              <a:latin typeface="Times New Roman"/>
              <a:ea typeface="Times New Roman"/>
              <a:cs typeface="Times New Roman"/>
              <a:sym typeface="Times New Roman"/>
            </a:endParaRPr>
          </a:p>
        </p:txBody>
      </p:sp>
      <p:pic>
        <p:nvPicPr>
          <p:cNvPr id="111" name="Google Shape;111;p20"/>
          <p:cNvPicPr preferRelativeResize="0"/>
          <p:nvPr/>
        </p:nvPicPr>
        <p:blipFill rotWithShape="1">
          <a:blip r:embed="rId3">
            <a:alphaModFix/>
          </a:blip>
          <a:srcRect t="5069"/>
          <a:stretch/>
        </p:blipFill>
        <p:spPr>
          <a:xfrm>
            <a:off x="557200" y="1694675"/>
            <a:ext cx="8025524" cy="1753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False implicature</a:t>
            </a:r>
            <a:endParaRPr/>
          </a:p>
        </p:txBody>
      </p:sp>
      <p:sp>
        <p:nvSpPr>
          <p:cNvPr id="117" name="Google Shape;117;p2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lnSpc>
                <a:spcPct val="125000"/>
              </a:lnSpc>
              <a:spcBef>
                <a:spcPts val="0"/>
              </a:spcBef>
              <a:spcAft>
                <a:spcPts val="0"/>
              </a:spcAft>
              <a:buNone/>
            </a:pPr>
            <a:r>
              <a:rPr lang="en" sz="2600" b="1" dirty="0">
                <a:solidFill>
                  <a:srgbClr val="000000"/>
                </a:solidFill>
                <a:latin typeface="Montserrat"/>
                <a:ea typeface="Montserrat"/>
                <a:cs typeface="Montserrat"/>
                <a:sym typeface="Montserrat"/>
              </a:rPr>
              <a:t>Россия готова к отключению от интернета </a:t>
            </a:r>
            <a:r>
              <a:rPr lang="en" sz="2700" dirty="0">
                <a:solidFill>
                  <a:srgbClr val="000000"/>
                </a:solidFill>
                <a:latin typeface="Times New Roman"/>
                <a:ea typeface="Times New Roman"/>
                <a:cs typeface="Times New Roman"/>
                <a:sym typeface="Times New Roman"/>
              </a:rPr>
              <a:t>‘</a:t>
            </a:r>
            <a:r>
              <a:rPr lang="en" sz="2600" dirty="0">
                <a:solidFill>
                  <a:srgbClr val="000000"/>
                </a:solidFill>
                <a:latin typeface="Times New Roman"/>
                <a:ea typeface="Times New Roman"/>
                <a:cs typeface="Times New Roman"/>
                <a:sym typeface="Times New Roman"/>
              </a:rPr>
              <a:t>Russia is ready for the Internet cut-off</a:t>
            </a:r>
            <a:r>
              <a:rPr lang="en" sz="2700" dirty="0">
                <a:solidFill>
                  <a:srgbClr val="000000"/>
                </a:solidFill>
                <a:latin typeface="Times New Roman"/>
                <a:ea typeface="Times New Roman"/>
                <a:cs typeface="Times New Roman"/>
                <a:sym typeface="Times New Roman"/>
              </a:rPr>
              <a:t>’</a:t>
            </a:r>
            <a:r>
              <a:rPr lang="en" sz="2700" b="1" dirty="0">
                <a:solidFill>
                  <a:srgbClr val="000000"/>
                </a:solidFill>
                <a:latin typeface="Montserrat"/>
                <a:ea typeface="Montserrat"/>
                <a:cs typeface="Montserrat"/>
                <a:sym typeface="Montserrat"/>
              </a:rPr>
              <a:t> </a:t>
            </a:r>
            <a:endParaRPr dirty="0">
              <a:solidFill>
                <a:srgbClr val="000000"/>
              </a:solidFill>
              <a:latin typeface="Arial"/>
              <a:ea typeface="Arial"/>
              <a:cs typeface="Arial"/>
              <a:sym typeface="Arial"/>
            </a:endParaRPr>
          </a:p>
          <a:p>
            <a:pPr marL="0" lvl="0" indent="0" algn="l" rtl="0">
              <a:lnSpc>
                <a:spcPct val="125000"/>
              </a:lnSpc>
              <a:spcBef>
                <a:spcPts val="0"/>
              </a:spcBef>
              <a:spcAft>
                <a:spcPts val="0"/>
              </a:spcAft>
              <a:buNone/>
            </a:pPr>
            <a:r>
              <a:rPr lang="en" dirty="0">
                <a:latin typeface="Arial"/>
                <a:ea typeface="Arial"/>
                <a:cs typeface="Arial"/>
                <a:sym typeface="Arial"/>
              </a:rPr>
              <a:t>Эхо Мира, 05.03.2018</a:t>
            </a:r>
            <a:endParaRPr dirty="0">
              <a:latin typeface="Arial"/>
              <a:ea typeface="Arial"/>
              <a:cs typeface="Arial"/>
              <a:sym typeface="Arial"/>
            </a:endParaRPr>
          </a:p>
          <a:p>
            <a:pPr marL="0" lvl="0" indent="0" algn="l" rtl="0">
              <a:lnSpc>
                <a:spcPct val="125000"/>
              </a:lnSpc>
              <a:spcBef>
                <a:spcPts val="0"/>
              </a:spcBef>
              <a:spcAft>
                <a:spcPts val="0"/>
              </a:spcAft>
              <a:buNone/>
            </a:pPr>
            <a:r>
              <a:rPr lang="en" sz="2400" dirty="0">
                <a:latin typeface="Times New Roman"/>
                <a:ea typeface="Times New Roman"/>
                <a:cs typeface="Times New Roman"/>
                <a:sym typeface="Times New Roman"/>
              </a:rPr>
              <a:t>Expectation from the article: The Internet cut-off is impending</a:t>
            </a:r>
            <a:endParaRPr sz="2400" dirty="0">
              <a:latin typeface="Times New Roman"/>
              <a:ea typeface="Times New Roman"/>
              <a:cs typeface="Times New Roman"/>
              <a:sym typeface="Times New Roman"/>
            </a:endParaRPr>
          </a:p>
          <a:p>
            <a:pPr marL="0" lvl="0" indent="0" algn="l" rtl="0">
              <a:lnSpc>
                <a:spcPct val="125000"/>
              </a:lnSpc>
              <a:spcBef>
                <a:spcPts val="0"/>
              </a:spcBef>
              <a:spcAft>
                <a:spcPts val="0"/>
              </a:spcAft>
              <a:buNone/>
            </a:pPr>
            <a:r>
              <a:rPr lang="en" sz="2400" dirty="0">
                <a:latin typeface="Times New Roman"/>
                <a:ea typeface="Times New Roman"/>
                <a:cs typeface="Times New Roman"/>
                <a:sym typeface="Times New Roman"/>
              </a:rPr>
              <a:t>Real content: Russia is sufficiently advanced technologically and will be able to function properly in case of a global Internet shut-down</a:t>
            </a:r>
            <a:endParaRPr sz="2400" dirty="0">
              <a:latin typeface="Times New Roman"/>
              <a:ea typeface="Times New Roman"/>
              <a:cs typeface="Times New Roman"/>
              <a:sym typeface="Times New Roman"/>
            </a:endParaRPr>
          </a:p>
          <a:p>
            <a:pPr marL="0" lvl="0" indent="0" algn="l" rtl="0">
              <a:lnSpc>
                <a:spcPct val="125000"/>
              </a:lnSpc>
              <a:spcBef>
                <a:spcPts val="0"/>
              </a:spcBef>
              <a:spcAft>
                <a:spcPts val="0"/>
              </a:spcAft>
              <a:buNone/>
            </a:pPr>
            <a:endParaRPr sz="2400" dirty="0">
              <a:latin typeface="Times New Roman"/>
              <a:ea typeface="Times New Roman"/>
              <a:cs typeface="Times New Roman"/>
              <a:sym typeface="Times New Roman"/>
            </a:endParaRPr>
          </a:p>
          <a:p>
            <a:pPr marL="0" lvl="0" indent="0" algn="l" rtl="0">
              <a:lnSpc>
                <a:spcPct val="125000"/>
              </a:lnSpc>
              <a:spcBef>
                <a:spcPts val="0"/>
              </a:spcBef>
              <a:spcAft>
                <a:spcPts val="0"/>
              </a:spcAft>
              <a:buNone/>
            </a:pPr>
            <a:endParaRPr sz="2700" dirty="0">
              <a:latin typeface="Times New Roman"/>
              <a:ea typeface="Times New Roman"/>
              <a:cs typeface="Times New Roman"/>
              <a:sym typeface="Times New Roman"/>
            </a:endParaRPr>
          </a:p>
          <a:p>
            <a:pPr marL="0" lvl="0" indent="0" algn="l" rtl="0">
              <a:lnSpc>
                <a:spcPct val="125000"/>
              </a:lnSpc>
              <a:spcBef>
                <a:spcPts val="0"/>
              </a:spcBef>
              <a:spcAft>
                <a:spcPts val="0"/>
              </a:spcAft>
              <a:buNone/>
            </a:pPr>
            <a:endParaRPr sz="2700" dirty="0">
              <a:latin typeface="Times New Roman"/>
              <a:ea typeface="Times New Roman"/>
              <a:cs typeface="Times New Roman"/>
              <a:sym typeface="Times New Roman"/>
            </a:endParaRPr>
          </a:p>
          <a:p>
            <a:pPr marL="0" lvl="0" indent="0" algn="l" rtl="0">
              <a:spcBef>
                <a:spcPts val="0"/>
              </a:spcBef>
              <a:spcAft>
                <a:spcPts val="1600"/>
              </a:spcAft>
              <a:buNone/>
            </a:pPr>
            <a:endParaRPr dirty="0"/>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2546</Words>
  <Application>Microsoft Office PowerPoint</Application>
  <PresentationFormat>Экран (16:9)</PresentationFormat>
  <Paragraphs>208</Paragraphs>
  <Slides>40</Slides>
  <Notes>38</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40</vt:i4>
      </vt:variant>
    </vt:vector>
  </HeadingPairs>
  <TitlesOfParts>
    <vt:vector size="47" baseType="lpstr">
      <vt:lpstr>Times New Roman</vt:lpstr>
      <vt:lpstr>Open Sans</vt:lpstr>
      <vt:lpstr>Montserrat</vt:lpstr>
      <vt:lpstr>PT Sans Narrow</vt:lpstr>
      <vt:lpstr>Roboto</vt:lpstr>
      <vt:lpstr>Arial</vt:lpstr>
      <vt:lpstr>Tropic</vt:lpstr>
      <vt:lpstr>Semantic types of implicatures and their contextual triggers</vt:lpstr>
      <vt:lpstr>Objectives</vt:lpstr>
      <vt:lpstr>What is an implicature?</vt:lpstr>
      <vt:lpstr>Terminological debate</vt:lpstr>
      <vt:lpstr>Terminological debate:  </vt:lpstr>
      <vt:lpstr>Our understanding of implicature</vt:lpstr>
      <vt:lpstr>Assertion, presupposition, implicature: a scale</vt:lpstr>
      <vt:lpstr>Our material: Corpus of Newspaper Headlines</vt:lpstr>
      <vt:lpstr>False implicature</vt:lpstr>
      <vt:lpstr>Implicature triggered by готов ‘ready’ </vt:lpstr>
      <vt:lpstr>Html - marking</vt:lpstr>
      <vt:lpstr>Misleading headlines. Device: de re instead of de dicto</vt:lpstr>
      <vt:lpstr>Misleading headlines. Device: Omission</vt:lpstr>
      <vt:lpstr>What is the practical use of the corpus?   </vt:lpstr>
      <vt:lpstr>Full list of manipulative devices in CNH</vt:lpstr>
      <vt:lpstr>False implicatures: typical target audience</vt:lpstr>
      <vt:lpstr>Why do we study implicature types and triggers through false implicatures in CNH? </vt:lpstr>
      <vt:lpstr>Semantic types of implicatures encountered in CNH</vt:lpstr>
      <vt:lpstr>Causal implicatures</vt:lpstr>
      <vt:lpstr>Causal implicatures triggered by unexpressed Cause argument of the predicate  </vt:lpstr>
      <vt:lpstr>Cancellation of the implicature</vt:lpstr>
      <vt:lpstr>Causal implicatures triggered by unexpressed Cause argument and value judgment in the object</vt:lpstr>
      <vt:lpstr>In the absence of positive or negative value elements, the sentence sounds unfinished  </vt:lpstr>
      <vt:lpstr>Semantic classes of predicates conducive to causal implicatures in the context of value judgment</vt:lpstr>
      <vt:lpstr>Causal implicatures triggered by temporal expressions </vt:lpstr>
      <vt:lpstr>Conventional causal implicatures triggered by temporal expressions</vt:lpstr>
      <vt:lpstr>(Counter)factual implicatures </vt:lpstr>
      <vt:lpstr>Implicature cancelled by the content of the article</vt:lpstr>
      <vt:lpstr> Different speech acts differ with respect to factuality</vt:lpstr>
      <vt:lpstr> Agreements contain a weak implicature of factuality</vt:lpstr>
      <vt:lpstr>Russian согласиться vs. English agree</vt:lpstr>
      <vt:lpstr>Perlocutionary acts (Austin 1962)</vt:lpstr>
      <vt:lpstr>Qualitative implicatures</vt:lpstr>
      <vt:lpstr>Canceled by the article content</vt:lpstr>
      <vt:lpstr>Contextual triggers of qualitative implicatures</vt:lpstr>
      <vt:lpstr>Positive implicatures are similar to Jury Apresjan’s слабые смыслы  ‘weak senses’ (Apresjan 2009)</vt:lpstr>
      <vt:lpstr>Resultative verbs that involve scalarity</vt:lpstr>
      <vt:lpstr>Profession names as triggers of positive implicatures</vt:lpstr>
      <vt:lpstr>Conclusion </vt:lpstr>
      <vt:lpstr>Literature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Semantic types of implicatures and their contextual triggers</dc:title>
  <cp:lastModifiedBy>Александр Орлов</cp:lastModifiedBy>
  <cp:revision>4</cp:revision>
  <dcterms:modified xsi:type="dcterms:W3CDTF">2019-05-29T08:53:29Z</dcterms:modified>
</cp:coreProperties>
</file>