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59" r:id="rId2"/>
    <p:sldId id="732" r:id="rId3"/>
    <p:sldId id="804" r:id="rId4"/>
    <p:sldId id="807" r:id="rId5"/>
    <p:sldId id="860" r:id="rId6"/>
    <p:sldId id="826" r:id="rId7"/>
    <p:sldId id="827" r:id="rId8"/>
    <p:sldId id="828" r:id="rId9"/>
    <p:sldId id="809" r:id="rId10"/>
    <p:sldId id="829" r:id="rId11"/>
    <p:sldId id="844" r:id="rId12"/>
    <p:sldId id="845" r:id="rId13"/>
    <p:sldId id="847" r:id="rId14"/>
    <p:sldId id="849" r:id="rId15"/>
    <p:sldId id="851" r:id="rId16"/>
    <p:sldId id="798" r:id="rId17"/>
    <p:sldId id="8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4D62-8316-4EAA-B81F-2A31E296A353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173B-CF48-4578-8948-D89AB8A49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4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84F88B-C4FF-4F3F-A555-3C2FC37D2481}" type="datetime1">
              <a:rPr lang="ru-RU" smtClean="0"/>
              <a:t>31.05.2019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0FDC-4AA4-4303-BA10-9DD3E0DA4E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7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5ACF6-153D-4766-91AE-A1D2C1D4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9DAD2F-6117-421D-809A-44FCF78E2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1BB73-0CEE-4741-9DA3-CECD371C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A1CB7-2735-4556-873E-83366FF3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FF1FB-D557-4A08-8E65-154C5E32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368EA-B28A-4EBD-8209-006C1498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A640EB-D7F6-40A5-BCD2-C3FFF8614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78C28-4B50-437E-9B7B-1E49FD1A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9B1BE-50DF-4E02-AEA5-63264575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70427-A154-4D5E-820D-9FC837C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0E868-1C73-4C65-8ECB-CF6094ABF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6B4BA6-5D8D-4909-805D-D6E98E2E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83010-C7E2-4DF1-A616-36ABC9AA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3CEAE-E362-4CD1-BAE1-8636141F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DF557-5B34-41DA-983B-1F2FC3FE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8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57984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256" y="6456515"/>
            <a:ext cx="2216381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5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368240"/>
            <a:ext cx="9903884" cy="118855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57984" cy="4853136"/>
          </a:xfrm>
        </p:spPr>
        <p:txBody>
          <a:bodyPr>
            <a:noAutofit/>
          </a:bodyPr>
          <a:lstStyle>
            <a:lvl1pPr marL="342900" indent="-342900">
              <a:spcAft>
                <a:spcPts val="200"/>
              </a:spcAft>
              <a:buFont typeface="Calibri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271463">
              <a:spcBef>
                <a:spcPts val="400"/>
              </a:spcBef>
              <a:buFont typeface="Calibri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263328" y="6456514"/>
            <a:ext cx="2304256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00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92897"/>
            <a:ext cx="897632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103360"/>
            <a:ext cx="8976320" cy="4572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3393" y="3212976"/>
            <a:ext cx="8352928" cy="936104"/>
          </a:xfrm>
        </p:spPr>
        <p:txBody>
          <a:bodyPr tIns="0" bIns="0" anchor="t">
            <a:normAutofit/>
          </a:bodyPr>
          <a:lstStyle>
            <a:lvl1pPr algn="l">
              <a:defRPr sz="44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Chapter title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394" y="2492895"/>
            <a:ext cx="8352927" cy="720080"/>
          </a:xfrm>
        </p:spPr>
        <p:txBody>
          <a:bodyPr tIns="0" bIns="0"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 Name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202763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D057-9753-4C11-A208-CC605509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5B2CE-F4DD-4225-8BE9-7EF3CDF0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FB6A1-522D-41B3-AE7D-D82B6F09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510D6-0593-4957-B3D5-BBA4CB28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C4A3E3-A23A-4791-A91B-AD171319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1FBE5-E7E0-4BF5-AB3C-CAE0FA49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40688-9398-402C-BE60-903307EC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77283-8F0E-4C62-9AE7-0BB4748B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ED88B-96C7-4CC0-9974-65CC6E41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B6FD7-90CF-41D7-B9D8-DDAA3BF7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1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54941-193C-42C8-B1ED-B834CEB8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C854E-A27D-49FC-9464-E1C6842A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4A9317-734B-4EA1-BD6D-3E8D0F45D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0BD9B5-F1F5-469A-853F-2D627FE2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ECAEF4-7F06-4D96-928F-91C0EA75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A44C69-4224-45B3-9F3D-1DA0E40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0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02B2D-17B1-4758-A03A-84260850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51F8F-9290-4208-AEAD-7E5E31DD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C9056B-A846-41D5-A1FB-E71B7CFF3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9EDD74-D643-4D35-944B-E129FD89C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738A3B-B640-4FFA-8AB4-7E1719CFD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A9483A-6158-4614-97DF-B2E570D0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F64459-9F9D-4499-AE25-47C3A566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391B82-DD4D-4F9B-B724-E5C45D10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7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40AF5-849C-4973-97D0-4FE6E08C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D98214-1C46-467B-B800-BED71629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7BDAD0-9FA2-4B4A-9A88-17E7F8E5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063928-1F9C-4A54-BA38-22672E71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0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1D2869-C9A8-4327-BC09-6FC7F6B4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F2D629-5EAC-4866-A36D-EB206B67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4406D9-4301-4365-B9D8-FFDE8A5D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0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1B886-2672-4FB1-AFCA-B77B86B8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C1A17-B6F7-49E7-BFF0-540C23DC0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E81784-8115-4DFD-9D1B-B09A65449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4DB212-F327-4605-8FEF-E9A7F601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74055A-7642-49B7-BE75-4CD0BF99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C5E961-545C-4171-9C19-4267CC1D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A0EA8-1399-4231-B1CB-DA2C1A9E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D75CF7-2418-4873-A91C-A99EFE7D4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2381D2-FE26-443E-8532-B42F1D363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076CA-1AD8-44A5-A727-9DD788A4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CBD85-5C1E-4F71-8D50-69D1B95B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AC53A5-64F6-4BF6-8C08-F21A3485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0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6CB75-DEA0-43B0-B4D7-9B245FC6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5230D-A213-4986-8802-BABC9EB89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80785-3BDD-47F7-B903-2FE38C83D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E724-069A-4AFF-8546-97A0C11BFC8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D0FA1-C9BD-4DDB-84BC-D38767AD0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2DD95A-E782-4E8A-BE7A-C30DD35D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CC37-9E55-4C44-ACB1-E14DE397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44" y="2974850"/>
            <a:ext cx="10282732" cy="1501899"/>
          </a:xfrm>
        </p:spPr>
        <p:txBody>
          <a:bodyPr>
            <a:normAutofit fontScale="90000"/>
          </a:bodyPr>
          <a:lstStyle/>
          <a:p>
            <a:r>
              <a:rPr lang="ru-RU" dirty="0"/>
              <a:t>Генерация заголовков</a:t>
            </a:r>
            <a:r>
              <a:rPr lang="en-US" dirty="0"/>
              <a:t> c </a:t>
            </a:r>
            <a:r>
              <a:rPr lang="ru-RU" dirty="0"/>
              <a:t>использованием </a:t>
            </a:r>
            <a:r>
              <a:rPr lang="ru-RU" dirty="0" err="1"/>
              <a:t>стем</a:t>
            </a:r>
            <a:r>
              <a:rPr lang="ru-RU" dirty="0"/>
              <a:t>, лемм и граммем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body" idx="1"/>
          </p:nvPr>
        </p:nvSpPr>
        <p:spPr>
          <a:xfrm>
            <a:off x="413844" y="5769260"/>
            <a:ext cx="8352927" cy="7200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Степанов Матвей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C4EE3EC-62E2-408D-AA51-F423086C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Результаты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FEEFC-6582-467E-A5B1-A2B7A1B0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171700"/>
            <a:ext cx="8248650" cy="30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7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D21F8D-79DC-48A0-B819-5F38BBFE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" y="1214943"/>
            <a:ext cx="5469716" cy="552960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AD95E4E-EB5E-4E3A-93CF-07690AFD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84234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E45F9D-6E49-4146-86B7-59AC2A4C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" y="1231464"/>
            <a:ext cx="5405945" cy="555037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F87C7A7-922C-4AC0-B2C6-C8B627F2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74949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C6F9FC-914A-4A9F-A00B-1BCAD9BE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9" y="1253588"/>
            <a:ext cx="6566968" cy="510351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31989FB-DFCB-41BD-80B5-87911229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36155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7A30A7-BF3F-425B-8C7F-888BD2275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" y="1244074"/>
            <a:ext cx="6342060" cy="541360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B75E81-C2B6-4EB8-9790-53810BC3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92832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D2E2C1-284B-47BA-A56B-374ABDAF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" y="1196279"/>
            <a:ext cx="5985664" cy="543282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D962EA-DB0B-4E60-87CB-5D8205B4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80514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6" y="1392585"/>
            <a:ext cx="8218488" cy="5589240"/>
          </a:xfrm>
        </p:spPr>
        <p:txBody>
          <a:bodyPr/>
          <a:lstStyle/>
          <a:p>
            <a:pPr lvl="1"/>
            <a:r>
              <a:rPr lang="ru-RU" dirty="0"/>
              <a:t>Все исследуемые модели часто путают описываемые лица, подставляют неправильные даты или используют не совсем подходящие слова</a:t>
            </a:r>
          </a:p>
          <a:p>
            <a:pPr lvl="1"/>
            <a:r>
              <a:rPr lang="ru-RU" dirty="0"/>
              <a:t>3-слойный 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ru-RU" dirty="0"/>
              <a:t>со </a:t>
            </a:r>
            <a:r>
              <a:rPr lang="ru-RU" dirty="0" err="1"/>
              <a:t>стемами</a:t>
            </a:r>
            <a:r>
              <a:rPr lang="ru-RU" dirty="0"/>
              <a:t> и 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ru-RU" dirty="0"/>
              <a:t>с граммемами часто используют неправильные формы слов</a:t>
            </a:r>
          </a:p>
          <a:p>
            <a:pPr lvl="1"/>
            <a:r>
              <a:rPr lang="ru-RU" dirty="0"/>
              <a:t>Все модели, кроме тех, что работают со </a:t>
            </a:r>
            <a:r>
              <a:rPr lang="ru-RU" dirty="0" err="1"/>
              <a:t>стемами</a:t>
            </a:r>
            <a:r>
              <a:rPr lang="ru-RU" dirty="0"/>
              <a:t>, часто выдают заголовки, которые кажутся незаконченными, либо выдают странные конструкции, не имеющие место в языке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2D3EB86-F76E-41C4-A375-FABA38FA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Проблемы генерируемых заголовков</a:t>
            </a:r>
          </a:p>
        </p:txBody>
      </p:sp>
    </p:spTree>
    <p:extLst>
      <p:ext uri="{BB962C8B-B14F-4D97-AF65-F5344CB8AC3E}">
        <p14:creationId xmlns:p14="http://schemas.microsoft.com/office/powerpoint/2010/main" val="264255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5" y="1392585"/>
            <a:ext cx="8414809" cy="5589240"/>
          </a:xfrm>
        </p:spPr>
        <p:txBody>
          <a:bodyPr/>
          <a:lstStyle/>
          <a:p>
            <a:pPr lvl="1"/>
            <a:r>
              <a:rPr lang="ru-RU" dirty="0"/>
              <a:t>Лучше всего себя показывают модели, использующие </a:t>
            </a:r>
            <a:r>
              <a:rPr lang="ru-RU" dirty="0" err="1"/>
              <a:t>стемы</a:t>
            </a:r>
            <a:endParaRPr lang="ru-RU" dirty="0"/>
          </a:p>
          <a:p>
            <a:pPr lvl="1"/>
            <a:r>
              <a:rPr lang="ru-RU" dirty="0"/>
              <a:t>Хоть модель с граммемами лучше оценивается </a:t>
            </a:r>
            <a:r>
              <a:rPr lang="en-US" dirty="0"/>
              <a:t>ROUGE</a:t>
            </a:r>
            <a:r>
              <a:rPr lang="ru-RU" dirty="0"/>
              <a:t>-метрикой, в большинстве случаев её заголовки выглядят хуже, чем у модели со </a:t>
            </a:r>
            <a:r>
              <a:rPr lang="ru-RU" dirty="0" err="1"/>
              <a:t>стемами</a:t>
            </a:r>
            <a:r>
              <a:rPr lang="ru-RU" dirty="0"/>
              <a:t>, а в ряде случаев хуже, чем у </a:t>
            </a:r>
            <a:r>
              <a:rPr lang="ru-RU" dirty="0" err="1"/>
              <a:t>бейзлайна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2D3EB86-F76E-41C4-A375-FABA38FA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8851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909238" y="1313148"/>
            <a:ext cx="9104774" cy="4950550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buClr>
                <a:srgbClr val="FF0000"/>
              </a:buClr>
            </a:pPr>
            <a:r>
              <a:rPr lang="ru-RU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Задача автоматической генерации заголовков заключается в создании алгоритмов, которые принимают на вход текст и выдают его сокращённое представление (1-</a:t>
            </a:r>
            <a:r>
              <a:rPr lang="en-US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12 </a:t>
            </a:r>
            <a:r>
              <a:rPr lang="ru-RU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слов), содержащее основную информацию текста. </a:t>
            </a:r>
          </a:p>
          <a:p>
            <a:pPr>
              <a:buClr>
                <a:srgbClr val="FF0000"/>
              </a:buClr>
            </a:pPr>
            <a:endParaRPr lang="ru-RU" sz="280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pPr>
              <a:buClr>
                <a:srgbClr val="FF0000"/>
              </a:buClr>
            </a:pPr>
            <a:r>
              <a:rPr lang="ru-RU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Данная работа направлена на исследование и усовершенствование существующих алгоритмов абстрактного и извлекающего способов генерации заголовков, основанных на нейронных сетях.</a:t>
            </a:r>
          </a:p>
          <a:p>
            <a:pPr>
              <a:buClr>
                <a:srgbClr val="FF0000"/>
              </a:buClr>
            </a:pPr>
            <a:endParaRPr lang="ru-RU" sz="280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>
              <a:buClr>
                <a:srgbClr val="FF0000"/>
              </a:buClr>
            </a:pPr>
            <a:r>
              <a:rPr lang="ru-RU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Исследуемые модели предназначены для работы с новостными статьями, написанными на русском языке.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B8144126-DCE5-401E-8239-E89B66290159}"/>
              </a:ext>
            </a:extLst>
          </p:cNvPr>
          <p:cNvSpPr txBox="1">
            <a:spLocks/>
          </p:cNvSpPr>
          <p:nvPr/>
        </p:nvSpPr>
        <p:spPr>
          <a:xfrm>
            <a:off x="2381250" y="5030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9FBC5D71-FEA7-40AE-90D4-787A5E28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Постановка задачи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7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1863" y="1269690"/>
            <a:ext cx="2843546" cy="310294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Seq2Seq + Attention + Pointer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82014-ED20-4444-96CA-93B82411FF02}"/>
              </a:ext>
            </a:extLst>
          </p:cNvPr>
          <p:cNvSpPr txBox="1"/>
          <p:nvPr/>
        </p:nvSpPr>
        <p:spPr>
          <a:xfrm>
            <a:off x="119125" y="6466982"/>
            <a:ext cx="2880320" cy="40148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Abigail See et al 2017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CE5CEA-2A88-4F77-B1B0-BA5F5CA4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ED50A5-5739-4780-AF82-137458CEB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73" y="1566317"/>
            <a:ext cx="8774776" cy="46177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A1A79B-B372-475B-8995-B3064D67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3" y="1759596"/>
            <a:ext cx="2449821" cy="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7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28340D04-4318-4072-AB25-CFA078AD48B8}"/>
              </a:ext>
            </a:extLst>
          </p:cNvPr>
          <p:cNvSpPr txBox="1">
            <a:spLocks/>
          </p:cNvSpPr>
          <p:nvPr/>
        </p:nvSpPr>
        <p:spPr>
          <a:xfrm>
            <a:off x="624419" y="368240"/>
            <a:ext cx="9903884" cy="118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Проблемы с морфологически богатыми языками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C76CFB5-45F7-4807-BFF4-62A5BA9E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667875" cy="48531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Большое многообразие форм слов русского языка усложняет задачу:</a:t>
            </a:r>
          </a:p>
          <a:p>
            <a:r>
              <a:rPr lang="ru-RU" dirty="0"/>
              <a:t>Если фиксировать размер словаря, то</a:t>
            </a:r>
            <a:r>
              <a:rPr lang="en-US" dirty="0"/>
              <a:t> </a:t>
            </a:r>
            <a:r>
              <a:rPr lang="ru-RU" dirty="0"/>
              <a:t>при работе с русским языком будет больше </a:t>
            </a:r>
            <a:r>
              <a:rPr lang="en-US" dirty="0"/>
              <a:t>OOV</a:t>
            </a:r>
            <a:r>
              <a:rPr lang="ru-RU" dirty="0"/>
              <a:t> (</a:t>
            </a:r>
            <a:r>
              <a:rPr lang="en-US" dirty="0"/>
              <a:t>out of vocabulary</a:t>
            </a:r>
            <a:r>
              <a:rPr lang="ru-RU" dirty="0"/>
              <a:t>) во входных текстах, чем при работе с английским</a:t>
            </a:r>
          </a:p>
          <a:p>
            <a:r>
              <a:rPr lang="ru-RU" dirty="0"/>
              <a:t>Если увеличить размер словаря для модели на русском, чтобы научить её выдавать такие же качественные заголовки, как у модели на английском, то усложнится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423197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4DC1D12-CAB4-4569-A508-99E9F44C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9" y="2986594"/>
            <a:ext cx="8218488" cy="1513765"/>
          </a:xfrm>
        </p:spPr>
        <p:txBody>
          <a:bodyPr/>
          <a:lstStyle/>
          <a:p>
            <a:r>
              <a:rPr lang="ru-RU" dirty="0"/>
              <a:t>Кодирование </a:t>
            </a:r>
            <a:r>
              <a:rPr lang="ru-RU" dirty="0" err="1"/>
              <a:t>стема</a:t>
            </a:r>
            <a:r>
              <a:rPr lang="ru-RU" dirty="0"/>
              <a:t> + флексия</a:t>
            </a:r>
            <a:endParaRPr lang="en-US" dirty="0"/>
          </a:p>
          <a:p>
            <a:r>
              <a:rPr lang="ru-RU" dirty="0"/>
              <a:t>Кодирование лемма + граммема</a:t>
            </a:r>
          </a:p>
          <a:p>
            <a:r>
              <a:rPr lang="ru-RU" dirty="0"/>
              <a:t>Увеличение глубины сети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D9113F-A7FE-4067-B86D-F467C265E4DE}"/>
              </a:ext>
            </a:extLst>
          </p:cNvPr>
          <p:cNvSpPr txBox="1">
            <a:spLocks/>
          </p:cNvSpPr>
          <p:nvPr/>
        </p:nvSpPr>
        <p:spPr>
          <a:xfrm>
            <a:off x="624419" y="1388986"/>
            <a:ext cx="8218488" cy="13337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•"/>
              <a:def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•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С целью улучшения работы модели с текстами на морфологически богатых языках (например, на русском) были опробованы следующие подходы: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321A352-8ABB-472C-869D-25F19F3548D3}"/>
              </a:ext>
            </a:extLst>
          </p:cNvPr>
          <p:cNvSpPr txBox="1">
            <a:spLocks/>
          </p:cNvSpPr>
          <p:nvPr/>
        </p:nvSpPr>
        <p:spPr>
          <a:xfrm>
            <a:off x="624419" y="4764222"/>
            <a:ext cx="8218488" cy="13337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•"/>
              <a:def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•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Первые 2 позволяют значительно уменьшить размер используемого словаря и кол-во параметров модели, тем самым упрощая процесс обучения.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28340D04-4318-4072-AB25-CFA078AD48B8}"/>
              </a:ext>
            </a:extLst>
          </p:cNvPr>
          <p:cNvSpPr txBox="1">
            <a:spLocks/>
          </p:cNvSpPr>
          <p:nvPr/>
        </p:nvSpPr>
        <p:spPr>
          <a:xfrm>
            <a:off x="624419" y="368240"/>
            <a:ext cx="9903884" cy="118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Улучшения модели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51E648-4EB0-4638-B4B3-F5EA3FAC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078651"/>
            <a:ext cx="5448300" cy="12096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65BD40-8030-4AA9-981E-76C8ED5FE975}"/>
              </a:ext>
            </a:extLst>
          </p:cNvPr>
          <p:cNvSpPr/>
          <p:nvPr/>
        </p:nvSpPr>
        <p:spPr>
          <a:xfrm>
            <a:off x="2090555" y="155679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Используем </a:t>
            </a:r>
            <a:r>
              <a:rPr lang="ru-RU" dirty="0" err="1"/>
              <a:t>стеммер</a:t>
            </a:r>
            <a:r>
              <a:rPr lang="ru-RU" dirty="0"/>
              <a:t> Портера для перевода текста в последовательность </a:t>
            </a:r>
            <a:r>
              <a:rPr lang="ru-RU" dirty="0" err="1"/>
              <a:t>стем</a:t>
            </a:r>
            <a:r>
              <a:rPr lang="ru-RU" dirty="0"/>
              <a:t> и флексий и учим модель  работать с ними.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4D871-4CDC-487F-B21D-BB3E1B46C44B}"/>
              </a:ext>
            </a:extLst>
          </p:cNvPr>
          <p:cNvSpPr txBox="1"/>
          <p:nvPr/>
        </p:nvSpPr>
        <p:spPr>
          <a:xfrm>
            <a:off x="128061" y="6354325"/>
            <a:ext cx="5448300" cy="50367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Martin F. Porter. An algorithm for suffix stripping (1980)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ECFC2C3E-E5CA-4D4B-99F9-A73FE75D65B4}"/>
              </a:ext>
            </a:extLst>
          </p:cNvPr>
          <p:cNvSpPr txBox="1">
            <a:spLocks/>
          </p:cNvSpPr>
          <p:nvPr/>
        </p:nvSpPr>
        <p:spPr>
          <a:xfrm>
            <a:off x="624419" y="368240"/>
            <a:ext cx="9903884" cy="118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Кодирование </a:t>
            </a:r>
            <a:r>
              <a:rPr lang="ru-RU" dirty="0" err="1"/>
              <a:t>стема</a:t>
            </a:r>
            <a:r>
              <a:rPr lang="ru-RU" dirty="0"/>
              <a:t> + 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24940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A4B2A7-F0DE-4C81-A52D-8A9272BCB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1006"/>
            <a:ext cx="9144000" cy="5318549"/>
          </a:xfrm>
          <a:prstGeom prst="rect">
            <a:avLst/>
          </a:prstGeom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18C94C1-4A25-4AC9-BB89-C30D34F6A664}"/>
              </a:ext>
            </a:extLst>
          </p:cNvPr>
          <p:cNvSpPr txBox="1">
            <a:spLocks/>
          </p:cNvSpPr>
          <p:nvPr/>
        </p:nvSpPr>
        <p:spPr>
          <a:xfrm>
            <a:off x="624419" y="368240"/>
            <a:ext cx="9903884" cy="118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Кодирование лемма + граммема</a:t>
            </a:r>
          </a:p>
        </p:txBody>
      </p:sp>
    </p:spTree>
    <p:extLst>
      <p:ext uri="{BB962C8B-B14F-4D97-AF65-F5344CB8AC3E}">
        <p14:creationId xmlns:p14="http://schemas.microsoft.com/office/powerpoint/2010/main" val="140918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Исследуемые </a:t>
            </a:r>
            <a:r>
              <a:rPr lang="ru-RU" dirty="0" err="1"/>
              <a:t>датасеты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Корпус новостных статей с сайта «</a:t>
            </a:r>
            <a:r>
              <a:rPr lang="en-US" dirty="0"/>
              <a:t>ria.ru</a:t>
            </a:r>
            <a:r>
              <a:rPr lang="ru-RU" dirty="0"/>
              <a:t>» – </a:t>
            </a:r>
            <a:r>
              <a:rPr lang="en-US" dirty="0"/>
              <a:t>~1 </a:t>
            </a:r>
            <a:r>
              <a:rPr lang="ru-RU" dirty="0"/>
              <a:t>млн. текстов, предназначенные для обучения моделей</a:t>
            </a:r>
            <a:endParaRPr lang="en-US" dirty="0"/>
          </a:p>
          <a:p>
            <a:r>
              <a:rPr lang="ru-RU" dirty="0"/>
              <a:t>Корпус новостных статей с сайта «</a:t>
            </a:r>
            <a:r>
              <a:rPr lang="en-US" dirty="0"/>
              <a:t>lenta.ru</a:t>
            </a:r>
            <a:r>
              <a:rPr lang="ru-RU" dirty="0"/>
              <a:t>» </a:t>
            </a:r>
            <a:r>
              <a:rPr lang="en-US" dirty="0"/>
              <a:t>– 10000 </a:t>
            </a:r>
            <a:r>
              <a:rPr lang="ru-RU" dirty="0"/>
              <a:t>текстов, используемые для тестирования моделей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4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B165800-6968-4C09-AA60-16250CFB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368240"/>
            <a:ext cx="9903884" cy="1188552"/>
          </a:xfrm>
        </p:spPr>
        <p:txBody>
          <a:bodyPr>
            <a:normAutofit/>
          </a:bodyPr>
          <a:lstStyle/>
          <a:p>
            <a:r>
              <a:rPr lang="ru-RU" dirty="0"/>
              <a:t>Исследуемые модели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B74958-889C-499D-9A13-222CC225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638300"/>
            <a:ext cx="6567079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6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421</Words>
  <Application>Microsoft Office PowerPoint</Application>
  <PresentationFormat>Широкоэкранный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Генерация заголовков c использованием стем, лемм и граммем</vt:lpstr>
      <vt:lpstr>Постановка задачи </vt:lpstr>
      <vt:lpstr>Baseline 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Исследуемые датасеты</vt:lpstr>
      <vt:lpstr>Исследуемые модели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Проблемы генерируемых заголовков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Генерация заголовков с использованием стем, лемм и граммем</dc:title>
  <dc:creator>Matvey Stepanov</dc:creator>
  <cp:lastModifiedBy>Matvey Stepanov</cp:lastModifiedBy>
  <cp:revision>11</cp:revision>
  <dcterms:created xsi:type="dcterms:W3CDTF">2019-05-30T22:19:55Z</dcterms:created>
  <dcterms:modified xsi:type="dcterms:W3CDTF">2019-05-30T23:38:51Z</dcterms:modified>
</cp:coreProperties>
</file>