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3" d="100"/>
          <a:sy n="43" d="100"/>
        </p:scale>
        <p:origin x="1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53A2-DEE4-4EC3-91F8-C4EE111EA97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7D-C05C-4820-909D-B5F40265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53A2-DEE4-4EC3-91F8-C4EE111EA97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7D-C05C-4820-909D-B5F40265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7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53A2-DEE4-4EC3-91F8-C4EE111EA97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7D-C05C-4820-909D-B5F40265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7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53A2-DEE4-4EC3-91F8-C4EE111EA97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7D-C05C-4820-909D-B5F40265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4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53A2-DEE4-4EC3-91F8-C4EE111EA97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7D-C05C-4820-909D-B5F40265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8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53A2-DEE4-4EC3-91F8-C4EE111EA97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7D-C05C-4820-909D-B5F40265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53A2-DEE4-4EC3-91F8-C4EE111EA97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7D-C05C-4820-909D-B5F40265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5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53A2-DEE4-4EC3-91F8-C4EE111EA97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7D-C05C-4820-909D-B5F40265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8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53A2-DEE4-4EC3-91F8-C4EE111EA97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7D-C05C-4820-909D-B5F40265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3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53A2-DEE4-4EC3-91F8-C4EE111EA97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7D-C05C-4820-909D-B5F40265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0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53A2-DEE4-4EC3-91F8-C4EE111EA97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317D-C05C-4820-909D-B5F40265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5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53A2-DEE4-4EC3-91F8-C4EE111EA97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3317D-C05C-4820-909D-B5F402658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5" y="1122363"/>
            <a:ext cx="9933709" cy="2387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An anaphora resolution system for Russian based on ETAP-4 linguistic processor 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509" y="459956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Evgenia Inshakova</a:t>
            </a:r>
          </a:p>
          <a:p>
            <a:r>
              <a:rPr lang="en-US" sz="3200" dirty="0" smtClean="0">
                <a:latin typeface="Cambria" panose="02040503050406030204" pitchFamily="18" charset="0"/>
              </a:rPr>
              <a:t>IITP RAS</a:t>
            </a:r>
          </a:p>
          <a:p>
            <a:r>
              <a:rPr lang="en-US" sz="3200" dirty="0" smtClean="0">
                <a:latin typeface="Cambria" panose="02040503050406030204" pitchFamily="18" charset="0"/>
              </a:rPr>
              <a:t>e.s.inshakova@gmail.com</a:t>
            </a:r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Resolution of different classes of pronouns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152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Zero anaphora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Reflexives </a:t>
            </a:r>
            <a:r>
              <a:rPr lang="en-US" sz="3600" i="1" dirty="0" smtClean="0">
                <a:latin typeface="Cambria" panose="02040503050406030204" pitchFamily="18" charset="0"/>
              </a:rPr>
              <a:t>(sebja, svoj)</a:t>
            </a:r>
            <a:r>
              <a:rPr lang="en-US" sz="3600" dirty="0" smtClean="0">
                <a:latin typeface="Cambria" panose="02040503050406030204" pitchFamily="18" charset="0"/>
              </a:rPr>
              <a:t> and reciprocals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Relative pronouns </a:t>
            </a:r>
            <a:r>
              <a:rPr lang="en-US" sz="3600" i="1" dirty="0" smtClean="0">
                <a:latin typeface="Cambria" panose="02040503050406030204" pitchFamily="18" charset="0"/>
              </a:rPr>
              <a:t>kotoryj, kto, chto, chej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3</a:t>
            </a:r>
            <a:r>
              <a:rPr lang="en-US" sz="3600" baseline="30000" dirty="0" smtClean="0">
                <a:latin typeface="Cambria" panose="02040503050406030204" pitchFamily="18" charset="0"/>
              </a:rPr>
              <a:t>rd</a:t>
            </a:r>
            <a:r>
              <a:rPr lang="en-US" sz="3600" dirty="0" smtClean="0">
                <a:latin typeface="Cambria" panose="02040503050406030204" pitchFamily="18" charset="0"/>
              </a:rPr>
              <a:t> person pronouns, including </a:t>
            </a:r>
            <a:r>
              <a:rPr lang="en-US" sz="3600" i="1" dirty="0" smtClean="0">
                <a:latin typeface="Cambria" panose="02040503050406030204" pitchFamily="18" charset="0"/>
              </a:rPr>
              <a:t>tot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Resolution of different classes of pronouns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152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Zero anaphora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Reflexives </a:t>
            </a:r>
            <a:r>
              <a:rPr lang="en-US" sz="3600" i="1" dirty="0" smtClean="0">
                <a:latin typeface="Cambria" panose="02040503050406030204" pitchFamily="18" charset="0"/>
              </a:rPr>
              <a:t>(sebja, svoj)</a:t>
            </a:r>
            <a:r>
              <a:rPr lang="en-US" sz="3600" dirty="0" smtClean="0">
                <a:latin typeface="Cambria" panose="02040503050406030204" pitchFamily="18" charset="0"/>
              </a:rPr>
              <a:t> and reciprocals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Relative pronouns </a:t>
            </a:r>
            <a:r>
              <a:rPr lang="en-US" sz="3600" i="1" dirty="0" smtClean="0">
                <a:latin typeface="Cambria" panose="02040503050406030204" pitchFamily="18" charset="0"/>
              </a:rPr>
              <a:t>kotoryj, kto, chto, chej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3</a:t>
            </a:r>
            <a:r>
              <a:rPr lang="en-US" sz="3600" baseline="30000" dirty="0" smtClean="0">
                <a:latin typeface="Cambria" panose="02040503050406030204" pitchFamily="18" charset="0"/>
              </a:rPr>
              <a:t>rd</a:t>
            </a:r>
            <a:r>
              <a:rPr lang="en-US" sz="3600" dirty="0" smtClean="0">
                <a:latin typeface="Cambria" panose="02040503050406030204" pitchFamily="18" charset="0"/>
              </a:rPr>
              <a:t> person pronouns, including </a:t>
            </a:r>
            <a:r>
              <a:rPr lang="en-US" sz="3600" i="1" dirty="0" smtClean="0">
                <a:latin typeface="Cambria" panose="02040503050406030204" pitchFamily="18" charset="0"/>
              </a:rPr>
              <a:t>tot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4925290"/>
            <a:ext cx="11824855" cy="12884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The antecedent is searched within a window of 3 sentences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18" y="1035916"/>
            <a:ext cx="10515600" cy="34737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latin typeface="Cambria" panose="02040503050406030204" pitchFamily="18" charset="0"/>
              </a:rPr>
              <a:t>The antecedents can be of any ontological class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600" dirty="0" smtClean="0"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Cambria" panose="02040503050406030204" pitchFamily="18" charset="0"/>
              </a:rPr>
              <a:t>Anaphoric links to head words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atin typeface="Cambria" panose="02040503050406030204" pitchFamily="18" charset="0"/>
              </a:rPr>
              <a:t>In the case of anaphora to coordination chains, the system establishes a special </a:t>
            </a:r>
            <a:r>
              <a:rPr lang="en-US" sz="3200" cap="small" dirty="0" smtClean="0">
                <a:latin typeface="Cambria" panose="02040503050406030204" pitchFamily="18" charset="0"/>
              </a:rPr>
              <a:t>split-</a:t>
            </a:r>
            <a:r>
              <a:rPr lang="en-US" sz="3200" cap="small" dirty="0" err="1" smtClean="0">
                <a:latin typeface="Cambria" panose="02040503050406030204" pitchFamily="18" charset="0"/>
              </a:rPr>
              <a:t>coreference</a:t>
            </a:r>
            <a:r>
              <a:rPr lang="en-US" sz="3200" dirty="0" smtClean="0">
                <a:latin typeface="Cambria" panose="02040503050406030204" pitchFamily="18" charset="0"/>
              </a:rPr>
              <a:t> link to each conjunct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002"/>
          </a:xfrm>
        </p:spPr>
        <p:txBody>
          <a:bodyPr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Reflexive pronouns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1918" t="40279" r="35559" b="28487"/>
          <a:stretch/>
        </p:blipFill>
        <p:spPr bwMode="auto">
          <a:xfrm>
            <a:off x="337052" y="1226128"/>
            <a:ext cx="11854948" cy="5174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91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The system also resolves oblique antecedents: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>
                <a:latin typeface="Cambria" panose="02040503050406030204" pitchFamily="18" charset="0"/>
              </a:rPr>
              <a:t>Mne</a:t>
            </a:r>
            <a:r>
              <a:rPr lang="en-US" sz="3600" baseline="-25000" dirty="0">
                <a:latin typeface="Cambria" panose="02040503050406030204" pitchFamily="18" charset="0"/>
              </a:rPr>
              <a:t>i</a:t>
            </a:r>
            <a:r>
              <a:rPr lang="en-US" sz="3600" i="1" dirty="0">
                <a:latin typeface="Cambria" panose="02040503050406030204" pitchFamily="18" charset="0"/>
              </a:rPr>
              <a:t> ne hvataet vremeni dlja </a:t>
            </a:r>
            <a:r>
              <a:rPr lang="en-US" sz="3600" i="1" dirty="0" smtClean="0">
                <a:latin typeface="Cambria" panose="02040503050406030204" pitchFamily="18" charset="0"/>
              </a:rPr>
              <a:t>sebja</a:t>
            </a:r>
            <a:r>
              <a:rPr lang="en-US" sz="3600" baseline="-25000" dirty="0" smtClean="0">
                <a:latin typeface="Cambria" panose="02040503050406030204" pitchFamily="18" charset="0"/>
              </a:rPr>
              <a:t>i</a:t>
            </a:r>
            <a:r>
              <a:rPr lang="en-US" sz="3600" i="1" dirty="0" smtClean="0">
                <a:latin typeface="Cambria" panose="02040503050406030204" pitchFamily="18" charset="0"/>
              </a:rPr>
              <a:t> </a:t>
            </a:r>
            <a:br>
              <a:rPr lang="en-US" sz="3600" i="1" dirty="0" smtClean="0">
                <a:latin typeface="Cambria" panose="02040503050406030204" pitchFamily="18" charset="0"/>
              </a:rPr>
            </a:br>
            <a:r>
              <a:rPr lang="en-US" sz="3200" dirty="0" smtClean="0">
                <a:latin typeface="Cambria" panose="02040503050406030204" pitchFamily="18" charset="0"/>
              </a:rPr>
              <a:t>‘</a:t>
            </a:r>
            <a:r>
              <a:rPr lang="en-US" sz="3200" dirty="0">
                <a:latin typeface="Cambria" panose="02040503050406030204" pitchFamily="18" charset="0"/>
              </a:rPr>
              <a:t>I</a:t>
            </a:r>
            <a:r>
              <a:rPr lang="en-US" sz="3200" baseline="-25000" dirty="0">
                <a:latin typeface="Cambria" panose="02040503050406030204" pitchFamily="18" charset="0"/>
              </a:rPr>
              <a:t>DATi</a:t>
            </a:r>
            <a:r>
              <a:rPr lang="en-US" sz="3200" dirty="0">
                <a:latin typeface="Cambria" panose="02040503050406030204" pitchFamily="18" charset="0"/>
              </a:rPr>
              <a:t> am short of time for </a:t>
            </a:r>
            <a:r>
              <a:rPr lang="en-US" sz="3200" dirty="0" smtClean="0">
                <a:latin typeface="Cambria" panose="02040503050406030204" pitchFamily="18" charset="0"/>
              </a:rPr>
              <a:t>myself</a:t>
            </a:r>
            <a:r>
              <a:rPr lang="en-US" sz="3200" baseline="-25000" dirty="0">
                <a:latin typeface="Cambria" panose="02040503050406030204" pitchFamily="18" charset="0"/>
              </a:rPr>
              <a:t>i</a:t>
            </a:r>
            <a:r>
              <a:rPr lang="en-US" sz="3200" dirty="0" smtClean="0">
                <a:latin typeface="Cambria" panose="02040503050406030204" pitchFamily="18" charset="0"/>
              </a:rPr>
              <a:t>’</a:t>
            </a:r>
          </a:p>
          <a:p>
            <a:endParaRPr lang="en-US" sz="3200" baseline="-25000" dirty="0" smtClean="0">
              <a:latin typeface="Cambria" panose="02040503050406030204" pitchFamily="18" charset="0"/>
            </a:endParaRPr>
          </a:p>
          <a:p>
            <a:r>
              <a:rPr lang="en-US" sz="3600" i="1" dirty="0" smtClean="0">
                <a:latin typeface="Cambria" panose="02040503050406030204" pitchFamily="18" charset="0"/>
              </a:rPr>
              <a:t>Jemu</a:t>
            </a:r>
            <a:r>
              <a:rPr lang="en-US" sz="3600" baseline="-25000" dirty="0">
                <a:latin typeface="Cambria" panose="02040503050406030204" pitchFamily="18" charset="0"/>
              </a:rPr>
              <a:t>i</a:t>
            </a:r>
            <a:r>
              <a:rPr lang="en-US" sz="3600" i="1" dirty="0" smtClean="0">
                <a:latin typeface="Cambria" panose="02040503050406030204" pitchFamily="18" charset="0"/>
              </a:rPr>
              <a:t> toshno ot svojego</a:t>
            </a:r>
            <a:r>
              <a:rPr lang="en-US" sz="3600" baseline="-25000" dirty="0" smtClean="0">
                <a:latin typeface="Cambria" panose="02040503050406030204" pitchFamily="18" charset="0"/>
              </a:rPr>
              <a:t>i</a:t>
            </a:r>
            <a:r>
              <a:rPr lang="en-US" sz="3600" i="1" dirty="0" smtClean="0">
                <a:latin typeface="Cambria" panose="02040503050406030204" pitchFamily="18" charset="0"/>
              </a:rPr>
              <a:t> postupka</a:t>
            </a:r>
            <a:r>
              <a:rPr lang="en-US" sz="3600" i="1" dirty="0">
                <a:latin typeface="Cambria" panose="02040503050406030204" pitchFamily="18" charset="0"/>
              </a:rPr>
              <a:t> </a:t>
            </a:r>
            <a:r>
              <a:rPr lang="en-US" sz="3600" i="1" dirty="0" smtClean="0">
                <a:latin typeface="Cambria" panose="02040503050406030204" pitchFamily="18" charset="0"/>
              </a:rPr>
              <a:t/>
            </a:r>
            <a:br>
              <a:rPr lang="en-US" sz="3600" i="1" dirty="0" smtClean="0">
                <a:latin typeface="Cambria" panose="02040503050406030204" pitchFamily="18" charset="0"/>
              </a:rPr>
            </a:br>
            <a:r>
              <a:rPr lang="en-US" sz="3600" dirty="0" smtClean="0">
                <a:latin typeface="Cambria" panose="02040503050406030204" pitchFamily="18" charset="0"/>
              </a:rPr>
              <a:t>‘He</a:t>
            </a:r>
            <a:r>
              <a:rPr lang="en-US" sz="3600" baseline="-25000" dirty="0">
                <a:latin typeface="Cambria" panose="02040503050406030204" pitchFamily="18" charset="0"/>
              </a:rPr>
              <a:t>DATi</a:t>
            </a:r>
            <a:r>
              <a:rPr lang="en-US" sz="3600" dirty="0" smtClean="0">
                <a:latin typeface="Cambria" panose="02040503050406030204" pitchFamily="18" charset="0"/>
              </a:rPr>
              <a:t> was nauseated by his</a:t>
            </a:r>
            <a:r>
              <a:rPr lang="en-US" sz="3600" baseline="-25000" dirty="0">
                <a:latin typeface="Cambria" panose="02040503050406030204" pitchFamily="18" charset="0"/>
              </a:rPr>
              <a:t>i</a:t>
            </a:r>
            <a:r>
              <a:rPr lang="en-US" sz="3600" dirty="0" smtClean="0">
                <a:latin typeface="Cambria" panose="02040503050406030204" pitchFamily="18" charset="0"/>
              </a:rPr>
              <a:t> own conduct’</a:t>
            </a:r>
          </a:p>
          <a:p>
            <a:endParaRPr lang="en-US" sz="3600" i="1" dirty="0" smtClean="0">
              <a:latin typeface="Cambria" panose="02040503050406030204" pitchFamily="18" charset="0"/>
            </a:endParaRPr>
          </a:p>
          <a:p>
            <a:r>
              <a:rPr lang="en-US" sz="3600" i="1" dirty="0" smtClean="0">
                <a:latin typeface="Cambria" panose="02040503050406030204" pitchFamily="18" charset="0"/>
              </a:rPr>
              <a:t>Jego</a:t>
            </a:r>
            <a:r>
              <a:rPr lang="en-US" sz="3600" baseline="-25000" dirty="0">
                <a:latin typeface="Cambria" panose="02040503050406030204" pitchFamily="18" charset="0"/>
              </a:rPr>
              <a:t>i</a:t>
            </a:r>
            <a:r>
              <a:rPr lang="en-US" sz="3600" i="1" dirty="0" smtClean="0">
                <a:latin typeface="Cambria" panose="02040503050406030204" pitchFamily="18" charset="0"/>
              </a:rPr>
              <a:t> tjanet v svoju</a:t>
            </a:r>
            <a:r>
              <a:rPr lang="en-US" sz="3600" baseline="-25000" dirty="0">
                <a:latin typeface="Cambria" panose="02040503050406030204" pitchFamily="18" charset="0"/>
              </a:rPr>
              <a:t>i</a:t>
            </a:r>
            <a:r>
              <a:rPr lang="en-US" sz="3600" i="1" dirty="0" smtClean="0">
                <a:latin typeface="Cambria" panose="02040503050406030204" pitchFamily="18" charset="0"/>
              </a:rPr>
              <a:t> statruju kvartiru</a:t>
            </a:r>
            <a:br>
              <a:rPr lang="en-US" sz="3600" i="1" dirty="0" smtClean="0">
                <a:latin typeface="Cambria" panose="02040503050406030204" pitchFamily="18" charset="0"/>
              </a:rPr>
            </a:br>
            <a:r>
              <a:rPr lang="en-US" sz="3600" dirty="0" smtClean="0">
                <a:latin typeface="Cambria" panose="02040503050406030204" pitchFamily="18" charset="0"/>
              </a:rPr>
              <a:t>‘He</a:t>
            </a:r>
            <a:r>
              <a:rPr lang="en-US" sz="3600" baseline="-25000" dirty="0" smtClean="0">
                <a:latin typeface="Cambria" panose="02040503050406030204" pitchFamily="18" charset="0"/>
              </a:rPr>
              <a:t>ACCi</a:t>
            </a:r>
            <a:r>
              <a:rPr lang="en-US" sz="3600" dirty="0" smtClean="0">
                <a:latin typeface="Cambria" panose="02040503050406030204" pitchFamily="18" charset="0"/>
              </a:rPr>
              <a:t> longs to go to his</a:t>
            </a:r>
            <a:r>
              <a:rPr lang="en-US" sz="3600" baseline="-25000" dirty="0">
                <a:latin typeface="Cambria" panose="02040503050406030204" pitchFamily="18" charset="0"/>
              </a:rPr>
              <a:t>i</a:t>
            </a:r>
            <a:r>
              <a:rPr lang="en-US" sz="3600" dirty="0" smtClean="0">
                <a:latin typeface="Cambria" panose="02040503050406030204" pitchFamily="18" charset="0"/>
              </a:rPr>
              <a:t> old apartment’</a:t>
            </a:r>
            <a:endParaRPr lang="en-US" sz="3600" i="1" dirty="0" smtClean="0">
              <a:latin typeface="Cambria" panose="02040503050406030204" pitchFamily="18" charset="0"/>
            </a:endParaRPr>
          </a:p>
          <a:p>
            <a:endParaRPr lang="en-US" sz="36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116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A</a:t>
            </a:r>
            <a:r>
              <a:rPr lang="en-US" sz="3600" dirty="0" smtClean="0">
                <a:latin typeface="Cambria" panose="02040503050406030204" pitchFamily="18" charset="0"/>
              </a:rPr>
              <a:t> list of non-referential expressions with </a:t>
            </a:r>
            <a:r>
              <a:rPr lang="en-US" sz="3600" i="1" dirty="0" smtClean="0">
                <a:latin typeface="Cambria" panose="02040503050406030204" pitchFamily="18" charset="0"/>
              </a:rPr>
              <a:t>sebja </a:t>
            </a:r>
            <a:r>
              <a:rPr lang="en-US" sz="3600" dirty="0">
                <a:latin typeface="Cambria" panose="02040503050406030204" pitchFamily="18" charset="0"/>
              </a:rPr>
              <a:t>i</a:t>
            </a:r>
            <a:r>
              <a:rPr lang="en-US" sz="3600" dirty="0" smtClean="0">
                <a:latin typeface="Cambria" panose="02040503050406030204" pitchFamily="18" charset="0"/>
              </a:rPr>
              <a:t> </a:t>
            </a:r>
            <a:r>
              <a:rPr lang="en-US" sz="3600" i="1" dirty="0" smtClean="0">
                <a:latin typeface="Cambria" panose="02040503050406030204" pitchFamily="18" charset="0"/>
              </a:rPr>
              <a:t>svoj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09" y="1496290"/>
            <a:ext cx="11242964" cy="5153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latin typeface="Cambria" panose="02040503050406030204" pitchFamily="18" charset="0"/>
              </a:rPr>
              <a:t>vesti sebja </a:t>
            </a:r>
            <a:r>
              <a:rPr lang="en-US" sz="3200" dirty="0">
                <a:latin typeface="Cambria" panose="02040503050406030204" pitchFamily="18" charset="0"/>
              </a:rPr>
              <a:t>‘to behave</a:t>
            </a:r>
            <a:r>
              <a:rPr lang="en-US" sz="3200" dirty="0" smtClean="0">
                <a:latin typeface="Cambria" panose="02040503050406030204" pitchFamily="18" charset="0"/>
              </a:rPr>
              <a:t>’,</a:t>
            </a:r>
          </a:p>
          <a:p>
            <a:pPr marL="0" indent="0">
              <a:buNone/>
            </a:pPr>
            <a:r>
              <a:rPr lang="en-US" sz="3200" i="1" dirty="0" smtClean="0">
                <a:latin typeface="Cambria" panose="02040503050406030204" pitchFamily="18" charset="0"/>
              </a:rPr>
              <a:t>ne </a:t>
            </a:r>
            <a:r>
              <a:rPr lang="en-US" sz="3200" i="1" dirty="0">
                <a:latin typeface="Cambria" panose="02040503050406030204" pitchFamily="18" charset="0"/>
              </a:rPr>
              <a:t>po sebe </a:t>
            </a:r>
            <a:r>
              <a:rPr lang="en-US" sz="3200" dirty="0">
                <a:latin typeface="Cambria" panose="02040503050406030204" pitchFamily="18" charset="0"/>
              </a:rPr>
              <a:t>‘[to feel] uneasy</a:t>
            </a:r>
            <a:r>
              <a:rPr lang="en-US" sz="3200" dirty="0" smtClean="0">
                <a:latin typeface="Cambria" panose="02040503050406030204" pitchFamily="18" charset="0"/>
              </a:rPr>
              <a:t>’,</a:t>
            </a:r>
          </a:p>
          <a:p>
            <a:pPr marL="0" indent="0">
              <a:buNone/>
            </a:pPr>
            <a:r>
              <a:rPr lang="en-US" sz="3200" i="1" dirty="0" smtClean="0">
                <a:latin typeface="Cambria" panose="02040503050406030204" pitchFamily="18" charset="0"/>
              </a:rPr>
              <a:t>predstavljat’ sebe </a:t>
            </a:r>
            <a:r>
              <a:rPr lang="en-US" sz="3200" dirty="0" smtClean="0">
                <a:latin typeface="Cambria" panose="02040503050406030204" pitchFamily="18" charset="0"/>
              </a:rPr>
              <a:t>‘to imagine’</a:t>
            </a:r>
          </a:p>
          <a:p>
            <a:pPr marL="0" indent="0">
              <a:buNone/>
            </a:pPr>
            <a:r>
              <a:rPr lang="en-US" sz="3200" i="1" dirty="0" smtClean="0">
                <a:latin typeface="Cambria" panose="02040503050406030204" pitchFamily="18" charset="0"/>
              </a:rPr>
              <a:t>prixodit’ v sebja </a:t>
            </a:r>
            <a:r>
              <a:rPr lang="en-US" sz="3200" dirty="0" smtClean="0">
                <a:latin typeface="Cambria" panose="02040503050406030204" pitchFamily="18" charset="0"/>
              </a:rPr>
              <a:t>‘to come to life’ </a:t>
            </a:r>
          </a:p>
          <a:p>
            <a:pPr marL="0" indent="0">
              <a:buNone/>
            </a:pPr>
            <a:r>
              <a:rPr lang="en-US" sz="3200" dirty="0" smtClean="0">
                <a:latin typeface="Cambria" panose="02040503050406030204" pitchFamily="18" charset="0"/>
              </a:rPr>
              <a:t>[</a:t>
            </a:r>
            <a:r>
              <a:rPr lang="en-US" sz="3200" i="1" dirty="0" smtClean="0">
                <a:latin typeface="Cambria" panose="02040503050406030204" pitchFamily="18" charset="0"/>
              </a:rPr>
              <a:t>pet’</a:t>
            </a:r>
            <a:r>
              <a:rPr lang="en-US" sz="3200" dirty="0" smtClean="0">
                <a:latin typeface="Cambria" panose="02040503050406030204" pitchFamily="18" charset="0"/>
              </a:rPr>
              <a:t>]</a:t>
            </a:r>
            <a:r>
              <a:rPr lang="en-US" sz="3200" i="1" dirty="0" smtClean="0">
                <a:latin typeface="Cambria" panose="02040503050406030204" pitchFamily="18" charset="0"/>
              </a:rPr>
              <a:t> pro sebja </a:t>
            </a:r>
            <a:r>
              <a:rPr lang="en-US" sz="3200" dirty="0" smtClean="0">
                <a:latin typeface="Cambria" panose="02040503050406030204" pitchFamily="18" charset="0"/>
              </a:rPr>
              <a:t>‘to [sing] silently’</a:t>
            </a:r>
          </a:p>
          <a:p>
            <a:pPr marL="0" indent="0">
              <a:buNone/>
            </a:pPr>
            <a:r>
              <a:rPr lang="en-US" sz="3200" i="1" dirty="0" smtClean="0">
                <a:latin typeface="Cambria" panose="02040503050406030204" pitchFamily="18" charset="0"/>
              </a:rPr>
              <a:t>tak sebe </a:t>
            </a:r>
            <a:r>
              <a:rPr lang="en-US" sz="3200" dirty="0" smtClean="0">
                <a:latin typeface="Cambria" panose="02040503050406030204" pitchFamily="18" charset="0"/>
              </a:rPr>
              <a:t>‘so-so’</a:t>
            </a:r>
          </a:p>
          <a:p>
            <a:pPr marL="0" indent="0">
              <a:buNone/>
            </a:pPr>
            <a:r>
              <a:rPr lang="en-US" sz="3200" i="1" dirty="0" smtClean="0">
                <a:latin typeface="Cambria" panose="02040503050406030204" pitchFamily="18" charset="0"/>
              </a:rPr>
              <a:t>svoego </a:t>
            </a:r>
            <a:r>
              <a:rPr lang="en-US" sz="3200" i="1" dirty="0">
                <a:latin typeface="Cambria" panose="02040503050406030204" pitchFamily="18" charset="0"/>
              </a:rPr>
              <a:t>roda </a:t>
            </a:r>
            <a:r>
              <a:rPr lang="en-US" sz="3200" dirty="0">
                <a:latin typeface="Cambria" panose="02040503050406030204" pitchFamily="18" charset="0"/>
              </a:rPr>
              <a:t>‘a sort of</a:t>
            </a:r>
            <a:r>
              <a:rPr lang="en-US" sz="3200" dirty="0" smtClean="0">
                <a:latin typeface="Cambria" panose="02040503050406030204" pitchFamily="18" charset="0"/>
              </a:rPr>
              <a:t>’</a:t>
            </a:r>
            <a:br>
              <a:rPr lang="en-US" sz="3200" dirty="0" smtClean="0">
                <a:latin typeface="Cambria" panose="02040503050406030204" pitchFamily="18" charset="0"/>
              </a:rPr>
            </a:br>
            <a:endParaRPr lang="en-US" sz="3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Cambria" panose="02040503050406030204" pitchFamily="18" charset="0"/>
              </a:rPr>
              <a:t> …and others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037"/>
            <a:ext cx="10515600" cy="99752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Resolution of 3</a:t>
            </a:r>
            <a:r>
              <a:rPr lang="en-US" sz="3600" baseline="30000" dirty="0" smtClean="0">
                <a:latin typeface="Cambria" panose="02040503050406030204" pitchFamily="18" charset="0"/>
              </a:rPr>
              <a:t>rd</a:t>
            </a:r>
            <a:r>
              <a:rPr lang="en-US" sz="3600" dirty="0" smtClean="0">
                <a:latin typeface="Cambria" panose="02040503050406030204" pitchFamily="18" charset="0"/>
              </a:rPr>
              <a:t> person pronouns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564"/>
            <a:ext cx="10515600" cy="5403272"/>
          </a:xfrm>
        </p:spPr>
        <p:txBody>
          <a:bodyPr>
            <a:noAutofit/>
          </a:bodyPr>
          <a:lstStyle/>
          <a:p>
            <a:pPr lvl="0"/>
            <a:r>
              <a:rPr lang="en-US" sz="3300" dirty="0">
                <a:latin typeface="Cambria" panose="02040503050406030204" pitchFamily="18" charset="0"/>
              </a:rPr>
              <a:t>filtering out </a:t>
            </a:r>
            <a:r>
              <a:rPr lang="en-US" sz="3300" dirty="0" smtClean="0">
                <a:latin typeface="Cambria" panose="02040503050406030204" pitchFamily="18" charset="0"/>
              </a:rPr>
              <a:t>non-referential </a:t>
            </a:r>
            <a:r>
              <a:rPr lang="en-US" sz="3300" dirty="0">
                <a:latin typeface="Cambria" panose="02040503050406030204" pitchFamily="18" charset="0"/>
              </a:rPr>
              <a:t>nouns </a:t>
            </a:r>
            <a:endParaRPr lang="en-US" sz="3300" dirty="0" smtClean="0">
              <a:latin typeface="Cambria" panose="02040503050406030204" pitchFamily="18" charset="0"/>
            </a:endParaRPr>
          </a:p>
          <a:p>
            <a:pPr lvl="0"/>
            <a:r>
              <a:rPr lang="en-US" sz="3300" dirty="0" smtClean="0">
                <a:latin typeface="Cambria" panose="02040503050406030204" pitchFamily="18" charset="0"/>
              </a:rPr>
              <a:t>generating </a:t>
            </a:r>
            <a:r>
              <a:rPr lang="en-US" sz="3300" dirty="0">
                <a:latin typeface="Cambria" panose="02040503050406030204" pitchFamily="18" charset="0"/>
              </a:rPr>
              <a:t>a set of potential antecedents for every </a:t>
            </a:r>
            <a:r>
              <a:rPr lang="en-US" sz="3300" dirty="0" smtClean="0">
                <a:latin typeface="Cambria" panose="02040503050406030204" pitchFamily="18" charset="0"/>
              </a:rPr>
              <a:t>pronoun (a recall-oriented rule)</a:t>
            </a:r>
            <a:endParaRPr lang="en-US" sz="3300" dirty="0">
              <a:latin typeface="Cambria" panose="02040503050406030204" pitchFamily="18" charset="0"/>
            </a:endParaRPr>
          </a:p>
          <a:p>
            <a:pPr lvl="0"/>
            <a:r>
              <a:rPr lang="en-US" sz="3300" dirty="0" smtClean="0">
                <a:latin typeface="Cambria" panose="02040503050406030204" pitchFamily="18" charset="0"/>
              </a:rPr>
              <a:t>sieves </a:t>
            </a:r>
            <a:r>
              <a:rPr lang="en-US" sz="3300" dirty="0">
                <a:latin typeface="Cambria" panose="02040503050406030204" pitchFamily="18" charset="0"/>
              </a:rPr>
              <a:t>of restrictional rules </a:t>
            </a:r>
            <a:r>
              <a:rPr lang="en-US" sz="3300" dirty="0" smtClean="0">
                <a:latin typeface="Cambria" panose="02040503050406030204" pitchFamily="18" charset="0"/>
              </a:rPr>
              <a:t>that deselect incorrect candidates (precision-oriented rules)</a:t>
            </a:r>
            <a:endParaRPr lang="en-US" sz="3300" dirty="0">
              <a:latin typeface="Cambria" panose="02040503050406030204" pitchFamily="18" charset="0"/>
            </a:endParaRPr>
          </a:p>
          <a:p>
            <a:pPr lvl="1"/>
            <a:r>
              <a:rPr lang="en-US" sz="3000" dirty="0" smtClean="0">
                <a:latin typeface="Cambria" panose="02040503050406030204" pitchFamily="18" charset="0"/>
              </a:rPr>
              <a:t>ontological sieve; </a:t>
            </a:r>
          </a:p>
          <a:p>
            <a:pPr lvl="1"/>
            <a:r>
              <a:rPr lang="en-US" sz="3000" dirty="0" smtClean="0">
                <a:latin typeface="Cambria" panose="02040503050406030204" pitchFamily="18" charset="0"/>
              </a:rPr>
              <a:t>syntactic sieve (certain syntactic configurations); </a:t>
            </a:r>
          </a:p>
          <a:p>
            <a:pPr lvl="1"/>
            <a:r>
              <a:rPr lang="en-US" sz="3000" dirty="0" smtClean="0">
                <a:latin typeface="Cambria" panose="02040503050406030204" pitchFamily="18" charset="0"/>
              </a:rPr>
              <a:t>discourse sieve</a:t>
            </a:r>
            <a:endParaRPr lang="en-US" sz="3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Filtering </a:t>
            </a:r>
            <a:r>
              <a:rPr lang="en-US" sz="3600" dirty="0">
                <a:latin typeface="Cambria" panose="02040503050406030204" pitchFamily="18" charset="0"/>
              </a:rPr>
              <a:t>out non-referential 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935182"/>
            <a:ext cx="11139054" cy="600594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latin typeface="Cambria" panose="02040503050406030204" pitchFamily="18" charset="0"/>
              </a:rPr>
              <a:t>Nominal predicates </a:t>
            </a:r>
            <a:r>
              <a:rPr lang="en-US" dirty="0" smtClean="0">
                <a:latin typeface="Cambria" panose="02040503050406030204" pitchFamily="18" charset="0"/>
              </a:rPr>
              <a:t>and semi-predicative nouns:</a:t>
            </a: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On </a:t>
            </a:r>
            <a:r>
              <a:rPr lang="en-US" i="1" dirty="0">
                <a:latin typeface="Cambria" panose="02040503050406030204" pitchFamily="18" charset="0"/>
              </a:rPr>
              <a:t>skazal, chto Efimova chestnyj, kvalifitsirovannyj rabotnik.</a:t>
            </a:r>
            <a:r>
              <a:rPr lang="en-US" dirty="0">
                <a:latin typeface="Cambria" panose="02040503050406030204" pitchFamily="18" charset="0"/>
              </a:rPr>
              <a:t> 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 smtClean="0">
                <a:latin typeface="Cambria" panose="02040503050406030204" pitchFamily="18" charset="0"/>
              </a:rPr>
              <a:t>	‘</a:t>
            </a:r>
            <a:r>
              <a:rPr lang="en-US" dirty="0">
                <a:latin typeface="Cambria" panose="02040503050406030204" pitchFamily="18" charset="0"/>
              </a:rPr>
              <a:t>He said that Efimova was an honest, competent </a:t>
            </a:r>
            <a:r>
              <a:rPr lang="en-US" u="sng" dirty="0">
                <a:latin typeface="Cambria" panose="02040503050406030204" pitchFamily="18" charset="0"/>
              </a:rPr>
              <a:t>employee</a:t>
            </a:r>
            <a:r>
              <a:rPr lang="en-US" dirty="0">
                <a:latin typeface="Cambria" panose="02040503050406030204" pitchFamily="18" charset="0"/>
              </a:rPr>
              <a:t>.’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Gora </a:t>
            </a:r>
            <a:r>
              <a:rPr lang="en-US" i="1" dirty="0">
                <a:latin typeface="Cambria" panose="02040503050406030204" pitchFamily="18" charset="0"/>
              </a:rPr>
              <a:t>Haiyrakan javljaets’a </a:t>
            </a:r>
            <a:r>
              <a:rPr lang="en-US" i="1" u="sng" dirty="0">
                <a:latin typeface="Cambria" panose="02040503050406030204" pitchFamily="18" charset="0"/>
              </a:rPr>
              <a:t>odnim</a:t>
            </a:r>
            <a:r>
              <a:rPr lang="en-US" i="1" dirty="0">
                <a:latin typeface="Cambria" panose="02040503050406030204" pitchFamily="18" charset="0"/>
              </a:rPr>
              <a:t> iz </a:t>
            </a:r>
            <a:r>
              <a:rPr lang="en-US" i="1" u="sng" dirty="0">
                <a:latin typeface="Cambria" panose="02040503050406030204" pitchFamily="18" charset="0"/>
              </a:rPr>
              <a:t>simvolov</a:t>
            </a:r>
            <a:r>
              <a:rPr lang="en-US" i="1" dirty="0">
                <a:latin typeface="Cambria" panose="02040503050406030204" pitchFamily="18" charset="0"/>
              </a:rPr>
              <a:t> shamanizma.</a:t>
            </a: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	‘</a:t>
            </a:r>
            <a:r>
              <a:rPr lang="en-US" dirty="0">
                <a:latin typeface="Cambria" panose="02040503050406030204" pitchFamily="18" charset="0"/>
              </a:rPr>
              <a:t>The Haiyrakan mountain is </a:t>
            </a:r>
            <a:r>
              <a:rPr lang="en-US" u="sng" dirty="0">
                <a:latin typeface="Cambria" panose="02040503050406030204" pitchFamily="18" charset="0"/>
              </a:rPr>
              <a:t>one </a:t>
            </a:r>
            <a:r>
              <a:rPr lang="en-US" dirty="0">
                <a:latin typeface="Cambria" panose="02040503050406030204" pitchFamily="18" charset="0"/>
              </a:rPr>
              <a:t>of the </a:t>
            </a:r>
            <a:r>
              <a:rPr lang="en-US" u="sng" dirty="0">
                <a:latin typeface="Cambria" panose="02040503050406030204" pitchFamily="18" charset="0"/>
              </a:rPr>
              <a:t>landmarks</a:t>
            </a:r>
            <a:r>
              <a:rPr lang="en-US" dirty="0">
                <a:latin typeface="Cambria" panose="02040503050406030204" pitchFamily="18" charset="0"/>
              </a:rPr>
              <a:t> of shamanism.’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Glavnyj </a:t>
            </a:r>
            <a:r>
              <a:rPr lang="en-US" i="1" u="sng" dirty="0">
                <a:latin typeface="Cambria" panose="02040503050406030204" pitchFamily="18" charset="0"/>
              </a:rPr>
              <a:t>element</a:t>
            </a:r>
            <a:r>
              <a:rPr lang="en-US" i="1" baseline="-25000" dirty="0">
                <a:latin typeface="Cambria" panose="02040503050406030204" pitchFamily="18" charset="0"/>
              </a:rPr>
              <a:t>j</a:t>
            </a:r>
            <a:r>
              <a:rPr lang="en-US" i="1" dirty="0">
                <a:latin typeface="Cambria" panose="02040503050406030204" pitchFamily="18" charset="0"/>
              </a:rPr>
              <a:t> konstruktsii vertoleta – rama</a:t>
            </a:r>
            <a:r>
              <a:rPr lang="en-US" i="1" baseline="-25000" dirty="0">
                <a:latin typeface="Cambria" panose="02040503050406030204" pitchFamily="18" charset="0"/>
              </a:rPr>
              <a:t>j</a:t>
            </a:r>
            <a:r>
              <a:rPr lang="en-US" i="1" dirty="0">
                <a:latin typeface="Cambria" panose="02040503050406030204" pitchFamily="18" charset="0"/>
              </a:rPr>
              <a:t>.</a:t>
            </a:r>
            <a:r>
              <a:rPr lang="en-US" dirty="0">
                <a:latin typeface="Cambria" panose="02040503050406030204" pitchFamily="18" charset="0"/>
              </a:rPr>
              <a:t> 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 smtClean="0">
                <a:latin typeface="Cambria" panose="02040503050406030204" pitchFamily="18" charset="0"/>
              </a:rPr>
              <a:t>	‘</a:t>
            </a:r>
            <a:r>
              <a:rPr lang="en-US" dirty="0">
                <a:latin typeface="Cambria" panose="02040503050406030204" pitchFamily="18" charset="0"/>
              </a:rPr>
              <a:t>The main </a:t>
            </a:r>
            <a:r>
              <a:rPr lang="en-US" u="sng" dirty="0">
                <a:latin typeface="Cambria" panose="02040503050406030204" pitchFamily="18" charset="0"/>
              </a:rPr>
              <a:t>element</a:t>
            </a:r>
            <a:r>
              <a:rPr lang="en-US" baseline="-25000" dirty="0">
                <a:latin typeface="Cambria" panose="02040503050406030204" pitchFamily="18" charset="0"/>
              </a:rPr>
              <a:t>j</a:t>
            </a:r>
            <a:r>
              <a:rPr lang="en-US" dirty="0">
                <a:latin typeface="Cambria" panose="02040503050406030204" pitchFamily="18" charset="0"/>
              </a:rPr>
              <a:t> of the helicopter structure is a frame</a:t>
            </a:r>
            <a:r>
              <a:rPr lang="en-US" baseline="-25000" dirty="0">
                <a:latin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</a:rPr>
              <a:t>.’</a:t>
            </a:r>
          </a:p>
          <a:p>
            <a:pPr marL="0" lvl="0" indent="0">
              <a:buNone/>
            </a:pPr>
            <a:r>
              <a:rPr lang="en-US" i="1" dirty="0" smtClean="0">
                <a:latin typeface="Cambria" panose="02040503050406030204" pitchFamily="18" charset="0"/>
              </a:rPr>
              <a:t>	prevratit</a:t>
            </a:r>
            <a:r>
              <a:rPr lang="en-US" i="1" dirty="0">
                <a:latin typeface="Cambria" panose="02040503050406030204" pitchFamily="18" charset="0"/>
              </a:rPr>
              <a:t>’ suverenitet v </a:t>
            </a:r>
            <a:r>
              <a:rPr lang="en-US" i="1" u="sng" dirty="0">
                <a:latin typeface="Cambria" panose="02040503050406030204" pitchFamily="18" charset="0"/>
              </a:rPr>
              <a:t>ponjatie</a:t>
            </a:r>
            <a:r>
              <a:rPr lang="en-US" i="1" dirty="0">
                <a:latin typeface="Cambria" panose="02040503050406030204" pitchFamily="18" charset="0"/>
              </a:rPr>
              <a:t> vtorostepennoe </a:t>
            </a:r>
            <a:r>
              <a:rPr lang="en-US" i="1" dirty="0" smtClean="0">
                <a:latin typeface="Cambria" panose="02040503050406030204" pitchFamily="18" charset="0"/>
              </a:rPr>
              <a:t/>
            </a:r>
            <a:br>
              <a:rPr lang="en-US" i="1" dirty="0" smtClean="0">
                <a:latin typeface="Cambria" panose="02040503050406030204" pitchFamily="18" charset="0"/>
              </a:rPr>
            </a:br>
            <a:r>
              <a:rPr lang="en-US" i="1" dirty="0" smtClean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‘</a:t>
            </a:r>
            <a:r>
              <a:rPr lang="en-US" dirty="0">
                <a:latin typeface="Cambria" panose="02040503050406030204" pitchFamily="18" charset="0"/>
              </a:rPr>
              <a:t>to turn sovereignty into </a:t>
            </a:r>
            <a:r>
              <a:rPr lang="en-US" dirty="0" smtClean="0">
                <a:latin typeface="Cambria" panose="02040503050406030204" pitchFamily="18" charset="0"/>
              </a:rPr>
              <a:t>a subsidiary </a:t>
            </a:r>
            <a:r>
              <a:rPr lang="en-US" u="sng" dirty="0" smtClean="0">
                <a:latin typeface="Cambria" panose="02040503050406030204" pitchFamily="18" charset="0"/>
              </a:rPr>
              <a:t>idea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pPr marL="0" lvl="0" indent="0">
              <a:buNone/>
            </a:pPr>
            <a:r>
              <a:rPr lang="en-US" i="1" dirty="0" smtClean="0">
                <a:latin typeface="Cambria" panose="02040503050406030204" pitchFamily="18" charset="0"/>
              </a:rPr>
              <a:t>	on </a:t>
            </a:r>
            <a:r>
              <a:rPr lang="en-US" i="1" dirty="0">
                <a:latin typeface="Cambria" panose="02040503050406030204" pitchFamily="18" charset="0"/>
              </a:rPr>
              <a:t>igral rol’ </a:t>
            </a:r>
            <a:r>
              <a:rPr lang="en-US" i="1" u="sng" dirty="0">
                <a:latin typeface="Cambria" panose="02040503050406030204" pitchFamily="18" charset="0"/>
              </a:rPr>
              <a:t>preemnika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endParaRPr lang="en-US" i="1" dirty="0" smtClean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‘</a:t>
            </a:r>
            <a:r>
              <a:rPr lang="en-US" dirty="0">
                <a:latin typeface="Cambria" panose="02040503050406030204" pitchFamily="18" charset="0"/>
              </a:rPr>
              <a:t>he played the role of </a:t>
            </a:r>
            <a:r>
              <a:rPr lang="en-US" u="sng" dirty="0">
                <a:latin typeface="Cambria" panose="02040503050406030204" pitchFamily="18" charset="0"/>
              </a:rPr>
              <a:t>successor</a:t>
            </a:r>
            <a:r>
              <a:rPr lang="en-US" dirty="0">
                <a:latin typeface="Cambria" panose="02040503050406030204" pitchFamily="18" charset="0"/>
              </a:rPr>
              <a:t>’.</a:t>
            </a:r>
          </a:p>
          <a:p>
            <a:pPr lvl="0"/>
            <a:r>
              <a:rPr lang="en-US" dirty="0">
                <a:latin typeface="Cambria" panose="02040503050406030204" pitchFamily="18" charset="0"/>
              </a:rPr>
              <a:t>Certain lexemes: </a:t>
            </a:r>
            <a:r>
              <a:rPr lang="en-US" i="1" dirty="0">
                <a:latin typeface="Cambria" panose="02040503050406030204" pitchFamily="18" charset="0"/>
              </a:rPr>
              <a:t>vsjo </a:t>
            </a:r>
            <a:r>
              <a:rPr lang="en-US" dirty="0">
                <a:latin typeface="Cambria" panose="02040503050406030204" pitchFamily="18" charset="0"/>
              </a:rPr>
              <a:t>‘all/everything’, </a:t>
            </a:r>
            <a:r>
              <a:rPr lang="en-US" i="1" dirty="0">
                <a:latin typeface="Cambria" panose="02040503050406030204" pitchFamily="18" charset="0"/>
              </a:rPr>
              <a:t>nekogo </a:t>
            </a:r>
            <a:r>
              <a:rPr lang="en-US" dirty="0">
                <a:latin typeface="Cambria" panose="02040503050406030204" pitchFamily="18" charset="0"/>
              </a:rPr>
              <a:t>‘no one [left to do smth]’, </a:t>
            </a:r>
            <a:r>
              <a:rPr lang="en-US" i="1" dirty="0">
                <a:latin typeface="Cambria" panose="02040503050406030204" pitchFamily="18" charset="0"/>
              </a:rPr>
              <a:t>chto-libo, chto-nibud', chto by to ni bylo </a:t>
            </a:r>
            <a:r>
              <a:rPr lang="en-US" dirty="0">
                <a:latin typeface="Cambria" panose="02040503050406030204" pitchFamily="18" charset="0"/>
              </a:rPr>
              <a:t>‘≈ anything’, </a:t>
            </a:r>
            <a:r>
              <a:rPr lang="en-US" i="1" dirty="0">
                <a:latin typeface="Cambria" panose="02040503050406030204" pitchFamily="18" charset="0"/>
              </a:rPr>
              <a:t>eto </a:t>
            </a:r>
            <a:r>
              <a:rPr lang="en-US" dirty="0">
                <a:latin typeface="Cambria" panose="02040503050406030204" pitchFamily="18" charset="0"/>
              </a:rPr>
              <a:t>‘that’ and some </a:t>
            </a:r>
            <a:r>
              <a:rPr lang="en-US" dirty="0" smtClean="0">
                <a:latin typeface="Cambria" panose="02040503050406030204" pitchFamily="18" charset="0"/>
              </a:rPr>
              <a:t>others</a:t>
            </a:r>
          </a:p>
          <a:p>
            <a:pPr lvl="0"/>
            <a:r>
              <a:rPr lang="en-US" dirty="0" smtClean="0">
                <a:latin typeface="Cambria" panose="02040503050406030204" pitchFamily="18" charset="0"/>
              </a:rPr>
              <a:t>Nouns with the particle </a:t>
            </a:r>
            <a:r>
              <a:rPr lang="en-US" i="1" dirty="0" smtClean="0">
                <a:latin typeface="Cambria" panose="02040503050406030204" pitchFamily="18" charset="0"/>
              </a:rPr>
              <a:t>ni </a:t>
            </a:r>
            <a:r>
              <a:rPr lang="en-US" dirty="0" smtClean="0">
                <a:latin typeface="Cambria" panose="02040503050406030204" pitchFamily="18" charset="0"/>
              </a:rPr>
              <a:t>or conjuncts in </a:t>
            </a:r>
            <a:r>
              <a:rPr lang="en-US" b="1" i="1" dirty="0" smtClean="0">
                <a:latin typeface="Cambria" panose="02040503050406030204" pitchFamily="18" charset="0"/>
              </a:rPr>
              <a:t>ni… ni…</a:t>
            </a:r>
            <a:r>
              <a:rPr lang="en-US" dirty="0" smtClean="0">
                <a:latin typeface="Cambria" panose="02040503050406030204" pitchFamily="18" charset="0"/>
              </a:rPr>
              <a:t> ‘neither… nor…’</a:t>
            </a:r>
            <a:r>
              <a:rPr lang="ru-RU" dirty="0" smtClean="0">
                <a:latin typeface="Cambria" panose="02040503050406030204" pitchFamily="18" charset="0"/>
              </a:rPr>
              <a:t> -</a:t>
            </a:r>
            <a:r>
              <a:rPr lang="en-US" dirty="0" smtClean="0">
                <a:latin typeface="Cambria" panose="02040503050406030204" pitchFamily="18" charset="0"/>
              </a:rPr>
              <a:t>construction</a:t>
            </a:r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87036"/>
            <a:ext cx="11637818" cy="667096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Cambria" panose="02040503050406030204" pitchFamily="18" charset="0"/>
              </a:rPr>
              <a:t>Nouns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from the class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GradableParameter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or with the feature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CHARACTROD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‘genitive of characterization’,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depending by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ATTRIB</a:t>
            </a:r>
            <a:r>
              <a:rPr lang="en-US" dirty="0" smtClean="0">
                <a:latin typeface="Cambria" panose="02040503050406030204" pitchFamily="18" charset="0"/>
              </a:rPr>
              <a:t>:</a:t>
            </a:r>
          </a:p>
          <a:p>
            <a:pPr marL="0" lvl="0" indent="0">
              <a:buNone/>
            </a:pPr>
            <a:r>
              <a:rPr lang="en-US" i="1" dirty="0" smtClean="0">
                <a:latin typeface="Cambria" panose="02040503050406030204" pitchFamily="18" charset="0"/>
              </a:rPr>
              <a:t>	problema </a:t>
            </a:r>
            <a:r>
              <a:rPr lang="en-US" i="1" dirty="0">
                <a:latin typeface="Cambria" panose="02040503050406030204" pitchFamily="18" charset="0"/>
              </a:rPr>
              <a:t>pervostepennoj </a:t>
            </a:r>
            <a:r>
              <a:rPr lang="en-US" i="1" u="sng" dirty="0" smtClean="0">
                <a:latin typeface="Cambria" panose="02040503050406030204" pitchFamily="18" charset="0"/>
              </a:rPr>
              <a:t>vazhnosti </a:t>
            </a: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‘an </a:t>
            </a:r>
            <a:r>
              <a:rPr lang="en-US" dirty="0">
                <a:latin typeface="Cambria" panose="02040503050406030204" pitchFamily="18" charset="0"/>
              </a:rPr>
              <a:t>issue of primary </a:t>
            </a:r>
            <a:r>
              <a:rPr lang="en-US" u="sng" dirty="0" smtClean="0">
                <a:latin typeface="Cambria" panose="02040503050406030204" pitchFamily="18" charset="0"/>
              </a:rPr>
              <a:t>importance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pPr marL="0" lv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kategorija </a:t>
            </a:r>
            <a:r>
              <a:rPr lang="en-US" i="1" dirty="0">
                <a:latin typeface="Cambria" panose="02040503050406030204" pitchFamily="18" charset="0"/>
              </a:rPr>
              <a:t>eksponatov povyshennogo </a:t>
            </a:r>
            <a:r>
              <a:rPr lang="en-US" i="1" u="sng" dirty="0">
                <a:latin typeface="Cambria" panose="02040503050406030204" pitchFamily="18" charset="0"/>
              </a:rPr>
              <a:t>riska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‘the category of higher </a:t>
            </a:r>
            <a:r>
              <a:rPr lang="en-US" dirty="0" smtClean="0">
                <a:latin typeface="Cambria" panose="02040503050406030204" pitchFamily="18" charset="0"/>
              </a:rPr>
              <a:t>	</a:t>
            </a:r>
            <a:r>
              <a:rPr lang="en-US" u="sng" dirty="0" smtClean="0">
                <a:latin typeface="Cambria" panose="02040503050406030204" pitchFamily="18" charset="0"/>
              </a:rPr>
              <a:t>risk</a:t>
            </a:r>
            <a:r>
              <a:rPr lang="en-US" dirty="0" smtClean="0">
                <a:latin typeface="Cambria" panose="02040503050406030204" pitchFamily="18" charset="0"/>
              </a:rPr>
              <a:t> 	exhibit </a:t>
            </a:r>
            <a:r>
              <a:rPr lang="en-US" dirty="0">
                <a:latin typeface="Cambria" panose="02040503050406030204" pitchFamily="18" charset="0"/>
              </a:rPr>
              <a:t>items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  <a:endParaRPr lang="en-US" dirty="0">
              <a:latin typeface="Cambria" panose="02040503050406030204" pitchFamily="18" charset="0"/>
            </a:endParaRPr>
          </a:p>
          <a:p>
            <a:pPr lvl="0"/>
            <a:r>
              <a:rPr lang="en-US" dirty="0" smtClean="0">
                <a:latin typeface="Cambria" panose="02040503050406030204" pitchFamily="18" charset="0"/>
              </a:rPr>
              <a:t>Nouns </a:t>
            </a:r>
            <a:r>
              <a:rPr lang="en-US" dirty="0">
                <a:latin typeface="Cambria" panose="02040503050406030204" pitchFamily="18" charset="0"/>
              </a:rPr>
              <a:t>that depend </a:t>
            </a:r>
            <a:r>
              <a:rPr lang="en-US" dirty="0" smtClean="0">
                <a:latin typeface="Cambria" panose="02040503050406030204" pitchFamily="18" charset="0"/>
              </a:rPr>
              <a:t>via </a:t>
            </a:r>
            <a:r>
              <a:rPr lang="en-US" dirty="0">
                <a:latin typeface="Cambria" panose="02040503050406030204" pitchFamily="18" charset="0"/>
              </a:rPr>
              <a:t>the COMPL-APPOS </a:t>
            </a:r>
            <a:r>
              <a:rPr lang="en-US" dirty="0" smtClean="0">
                <a:latin typeface="Cambria" panose="02040503050406030204" pitchFamily="18" charset="0"/>
              </a:rPr>
              <a:t>relation:</a:t>
            </a:r>
          </a:p>
          <a:p>
            <a:pPr marL="0" lvl="0" indent="0">
              <a:buNone/>
            </a:pPr>
            <a:r>
              <a:rPr lang="en-US" i="1" dirty="0" smtClean="0">
                <a:latin typeface="Cambria" panose="02040503050406030204" pitchFamily="18" charset="0"/>
              </a:rPr>
              <a:t>	dom </a:t>
            </a:r>
            <a:r>
              <a:rPr lang="en-US" i="1" u="sng" dirty="0">
                <a:latin typeface="Cambria" panose="02040503050406030204" pitchFamily="18" charset="0"/>
              </a:rPr>
              <a:t>nomer</a:t>
            </a:r>
            <a:r>
              <a:rPr lang="en-US" i="1" dirty="0">
                <a:latin typeface="Cambria" panose="02040503050406030204" pitchFamily="18" charset="0"/>
              </a:rPr>
              <a:t> vosem’ </a:t>
            </a:r>
            <a:r>
              <a:rPr lang="en-US" dirty="0">
                <a:latin typeface="Cambria" panose="02040503050406030204" pitchFamily="18" charset="0"/>
              </a:rPr>
              <a:t>‘house </a:t>
            </a:r>
            <a:r>
              <a:rPr lang="en-US" u="sng" dirty="0">
                <a:latin typeface="Cambria" panose="02040503050406030204" pitchFamily="18" charset="0"/>
              </a:rPr>
              <a:t>number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eight’</a:t>
            </a:r>
          </a:p>
          <a:p>
            <a:pPr marL="0" lv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ves </a:t>
            </a:r>
            <a:r>
              <a:rPr lang="en-US" i="1" dirty="0">
                <a:latin typeface="Cambria" panose="02040503050406030204" pitchFamily="18" charset="0"/>
              </a:rPr>
              <a:t>v sto </a:t>
            </a:r>
            <a:r>
              <a:rPr lang="en-US" i="1" u="sng" dirty="0">
                <a:latin typeface="Cambria" panose="02040503050406030204" pitchFamily="18" charset="0"/>
              </a:rPr>
              <a:t>tonn </a:t>
            </a:r>
            <a:r>
              <a:rPr lang="en-US" dirty="0">
                <a:latin typeface="Cambria" panose="02040503050406030204" pitchFamily="18" charset="0"/>
              </a:rPr>
              <a:t>‘a hundred-</a:t>
            </a:r>
            <a:r>
              <a:rPr lang="en-US" u="sng" dirty="0">
                <a:latin typeface="Cambria" panose="02040503050406030204" pitchFamily="18" charset="0"/>
              </a:rPr>
              <a:t>ton</a:t>
            </a:r>
            <a:r>
              <a:rPr lang="en-US" dirty="0">
                <a:latin typeface="Cambria" panose="02040503050406030204" pitchFamily="18" charset="0"/>
              </a:rPr>
              <a:t> weight</a:t>
            </a:r>
            <a:r>
              <a:rPr lang="en-US" dirty="0" smtClean="0">
                <a:latin typeface="Cambria" panose="02040503050406030204" pitchFamily="18" charset="0"/>
              </a:rPr>
              <a:t>’ </a:t>
            </a:r>
          </a:p>
          <a:p>
            <a:pPr lvl="0"/>
            <a:r>
              <a:rPr lang="en-US" dirty="0" smtClean="0">
                <a:latin typeface="Cambria" panose="02040503050406030204" pitchFamily="18" charset="0"/>
              </a:rPr>
              <a:t>via NOM-APPOS: </a:t>
            </a:r>
          </a:p>
          <a:p>
            <a:pPr marL="0" lv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novella </a:t>
            </a:r>
            <a:r>
              <a:rPr lang="en-US" i="1" dirty="0">
                <a:latin typeface="Cambria" panose="02040503050406030204" pitchFamily="18" charset="0"/>
              </a:rPr>
              <a:t>“</a:t>
            </a:r>
            <a:r>
              <a:rPr lang="en-US" i="1" u="sng" dirty="0">
                <a:latin typeface="Cambria" panose="02040503050406030204" pitchFamily="18" charset="0"/>
              </a:rPr>
              <a:t>Zavtrak</a:t>
            </a:r>
            <a:r>
              <a:rPr lang="en-US" i="1" dirty="0">
                <a:latin typeface="Cambria" panose="02040503050406030204" pitchFamily="18" charset="0"/>
              </a:rPr>
              <a:t> u Tiffani” </a:t>
            </a:r>
            <a:r>
              <a:rPr lang="en-US" dirty="0">
                <a:latin typeface="Cambria" panose="02040503050406030204" pitchFamily="18" charset="0"/>
              </a:rPr>
              <a:t>‘novella ‘</a:t>
            </a:r>
            <a:r>
              <a:rPr lang="en-US" u="sng" dirty="0">
                <a:latin typeface="Cambria" panose="02040503050406030204" pitchFamily="18" charset="0"/>
              </a:rPr>
              <a:t>Breakfast</a:t>
            </a:r>
            <a:r>
              <a:rPr lang="en-US" dirty="0">
                <a:latin typeface="Cambria" panose="02040503050406030204" pitchFamily="18" charset="0"/>
              </a:rPr>
              <a:t> at Tiffany’s</a:t>
            </a:r>
            <a:r>
              <a:rPr lang="en-US" dirty="0" smtClean="0">
                <a:latin typeface="Cambria" panose="02040503050406030204" pitchFamily="18" charset="0"/>
              </a:rPr>
              <a:t>’’ </a:t>
            </a:r>
          </a:p>
          <a:p>
            <a:pPr lvl="0"/>
            <a:r>
              <a:rPr lang="en-US" dirty="0" smtClean="0">
                <a:latin typeface="Cambria" panose="02040503050406030204" pitchFamily="18" charset="0"/>
              </a:rPr>
              <a:t>via </a:t>
            </a:r>
            <a:r>
              <a:rPr lang="en-US" dirty="0">
                <a:latin typeface="Cambria" panose="02040503050406030204" pitchFamily="18" charset="0"/>
              </a:rPr>
              <a:t>LOCUT: </a:t>
            </a:r>
            <a:endParaRPr lang="en-US" u="sng" dirty="0" smtClean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en-US" i="1" dirty="0" smtClean="0">
                <a:latin typeface="Cambria" panose="02040503050406030204" pitchFamily="18" charset="0"/>
              </a:rPr>
              <a:t>	</a:t>
            </a:r>
            <a:r>
              <a:rPr lang="en-US" i="1" u="sng" dirty="0" smtClean="0">
                <a:latin typeface="Cambria" panose="02040503050406030204" pitchFamily="18" charset="0"/>
              </a:rPr>
              <a:t>drug</a:t>
            </a:r>
            <a:r>
              <a:rPr lang="en-US" i="1" dirty="0" smtClean="0">
                <a:latin typeface="Cambria" panose="02040503050406030204" pitchFamily="18" charset="0"/>
              </a:rPr>
              <a:t> </a:t>
            </a:r>
            <a:r>
              <a:rPr lang="en-US" i="1" u="sng" dirty="0">
                <a:latin typeface="Cambria" panose="02040503050406030204" pitchFamily="18" charset="0"/>
              </a:rPr>
              <a:t>druga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</a:t>
            </a:r>
            <a:r>
              <a:rPr lang="en-US" u="sng" dirty="0">
                <a:latin typeface="Cambria" panose="02040503050406030204" pitchFamily="18" charset="0"/>
              </a:rPr>
              <a:t>each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other’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via SEQUENT: </a:t>
            </a:r>
          </a:p>
          <a:p>
            <a:pPr mar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pojezd </a:t>
            </a:r>
            <a:r>
              <a:rPr lang="en-US" i="1" u="sng" dirty="0" smtClean="0">
                <a:latin typeface="Cambria" panose="02040503050406030204" pitchFamily="18" charset="0"/>
              </a:rPr>
              <a:t>Moskva</a:t>
            </a:r>
            <a:r>
              <a:rPr lang="en-US" i="1" dirty="0" smtClean="0">
                <a:latin typeface="Cambria" panose="02040503050406030204" pitchFamily="18" charset="0"/>
              </a:rPr>
              <a:t> – Sankt-</a:t>
            </a:r>
            <a:r>
              <a:rPr lang="en-US" i="1" dirty="0" err="1" smtClean="0">
                <a:latin typeface="Cambria" panose="02040503050406030204" pitchFamily="18" charset="0"/>
              </a:rPr>
              <a:t>Peterburg</a:t>
            </a:r>
            <a:r>
              <a:rPr lang="en-US" i="1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‘</a:t>
            </a:r>
            <a:r>
              <a:rPr lang="en-US" u="sng" dirty="0" smtClean="0">
                <a:latin typeface="Cambria" panose="02040503050406030204" pitchFamily="18" charset="0"/>
              </a:rPr>
              <a:t>Moscow</a:t>
            </a:r>
            <a:r>
              <a:rPr lang="en-US" dirty="0" smtClean="0">
                <a:latin typeface="Cambria" panose="02040503050406030204" pitchFamily="18" charset="0"/>
              </a:rPr>
              <a:t> – St. Petersburg train’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36" y="187036"/>
            <a:ext cx="12004963" cy="652549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Cambria" panose="02040503050406030204" pitchFamily="18" charset="0"/>
              </a:rPr>
              <a:t>Nouns that fill the 1-COMPL valency slot of nouns from the classes ‘Organization’ and ‘Profession’: </a:t>
            </a:r>
          </a:p>
          <a:p>
            <a:pPr marL="0" lv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Ministerstvo </a:t>
            </a:r>
            <a:r>
              <a:rPr lang="en-US" i="1" u="sng" dirty="0">
                <a:latin typeface="Cambria" panose="02040503050406030204" pitchFamily="18" charset="0"/>
              </a:rPr>
              <a:t>truda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‘Department of </a:t>
            </a:r>
            <a:r>
              <a:rPr lang="en-US" u="sng" dirty="0">
                <a:latin typeface="Cambria" panose="02040503050406030204" pitchFamily="18" charset="0"/>
              </a:rPr>
              <a:t>Labour</a:t>
            </a:r>
            <a:r>
              <a:rPr lang="en-US" dirty="0">
                <a:latin typeface="Cambria" panose="02040503050406030204" pitchFamily="18" charset="0"/>
              </a:rPr>
              <a:t>’</a:t>
            </a:r>
          </a:p>
          <a:p>
            <a:pPr marL="0" lv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otdel </a:t>
            </a:r>
            <a:r>
              <a:rPr lang="en-US" i="1" u="sng" dirty="0">
                <a:latin typeface="Cambria" panose="02040503050406030204" pitchFamily="18" charset="0"/>
              </a:rPr>
              <a:t>dostavki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</a:t>
            </a:r>
            <a:r>
              <a:rPr lang="en-US" u="sng" dirty="0">
                <a:latin typeface="Cambria" panose="02040503050406030204" pitchFamily="18" charset="0"/>
              </a:rPr>
              <a:t>delivery</a:t>
            </a:r>
            <a:r>
              <a:rPr lang="en-US" dirty="0">
                <a:latin typeface="Cambria" panose="02040503050406030204" pitchFamily="18" charset="0"/>
              </a:rPr>
              <a:t> department’</a:t>
            </a:r>
          </a:p>
          <a:p>
            <a:r>
              <a:rPr lang="en-US" dirty="0">
                <a:latin typeface="Cambria" panose="02040503050406030204" pitchFamily="18" charset="0"/>
              </a:rPr>
              <a:t>Abstract nouns in collocations with prepositions which are values of lexical functions _ADV1-UN, _ADV2-UN and _</a:t>
            </a:r>
            <a:r>
              <a:rPr lang="en-US" dirty="0" smtClean="0">
                <a:latin typeface="Cambria" panose="02040503050406030204" pitchFamily="18" charset="0"/>
              </a:rPr>
              <a:t>LOC: </a:t>
            </a:r>
          </a:p>
          <a:p>
            <a:pPr mar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po </a:t>
            </a:r>
            <a:r>
              <a:rPr lang="en-US" i="1" u="sng" dirty="0">
                <a:latin typeface="Cambria" panose="02040503050406030204" pitchFamily="18" charset="0"/>
              </a:rPr>
              <a:t>analogii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‘on the </a:t>
            </a:r>
            <a:r>
              <a:rPr lang="en-US" u="sng" dirty="0" smtClean="0">
                <a:latin typeface="Cambria" panose="02040503050406030204" pitchFamily="18" charset="0"/>
              </a:rPr>
              <a:t>analogy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pPr mar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pod </a:t>
            </a:r>
            <a:r>
              <a:rPr lang="en-US" i="1" u="sng" dirty="0">
                <a:latin typeface="Cambria" panose="02040503050406030204" pitchFamily="18" charset="0"/>
              </a:rPr>
              <a:t>vlijaniem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‘under the </a:t>
            </a:r>
            <a:r>
              <a:rPr lang="en-US" u="sng" dirty="0" smtClean="0">
                <a:latin typeface="Cambria" panose="02040503050406030204" pitchFamily="18" charset="0"/>
              </a:rPr>
              <a:t>influence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pPr mar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v </a:t>
            </a:r>
            <a:r>
              <a:rPr lang="en-US" i="1" u="sng" dirty="0">
                <a:latin typeface="Cambria" panose="02040503050406030204" pitchFamily="18" charset="0"/>
              </a:rPr>
              <a:t>nachale sentjabrja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‘in early </a:t>
            </a:r>
            <a:r>
              <a:rPr lang="en-US" u="sng" dirty="0" smtClean="0">
                <a:latin typeface="Cambria" panose="02040503050406030204" pitchFamily="18" charset="0"/>
              </a:rPr>
              <a:t>September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pPr marL="0" indent="0">
              <a:buNone/>
            </a:pPr>
            <a:r>
              <a:rPr lang="en-US" i="1" dirty="0" smtClean="0">
                <a:latin typeface="Cambria" panose="02040503050406030204" pitchFamily="18" charset="0"/>
              </a:rPr>
              <a:t>	pri </a:t>
            </a:r>
            <a:r>
              <a:rPr lang="en-US" i="1" u="sng" dirty="0">
                <a:latin typeface="Cambria" panose="02040503050406030204" pitchFamily="18" charset="0"/>
              </a:rPr>
              <a:t>nalichii </a:t>
            </a:r>
            <a:r>
              <a:rPr lang="en-US" dirty="0">
                <a:latin typeface="Cambria" panose="02040503050406030204" pitchFamily="18" charset="0"/>
              </a:rPr>
              <a:t>‘in the </a:t>
            </a:r>
            <a:r>
              <a:rPr lang="en-US" u="sng" dirty="0" smtClean="0">
                <a:latin typeface="Cambria" panose="02040503050406030204" pitchFamily="18" charset="0"/>
              </a:rPr>
              <a:t>availability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pPr mar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v </a:t>
            </a:r>
            <a:r>
              <a:rPr lang="en-US" i="1" dirty="0">
                <a:latin typeface="Cambria" panose="02040503050406030204" pitchFamily="18" charset="0"/>
              </a:rPr>
              <a:t>prisutstvii </a:t>
            </a:r>
            <a:r>
              <a:rPr lang="en-US" dirty="0">
                <a:latin typeface="Cambria" panose="02040503050406030204" pitchFamily="18" charset="0"/>
              </a:rPr>
              <a:t>‘in the </a:t>
            </a:r>
            <a:r>
              <a:rPr lang="en-US" u="sng" dirty="0">
                <a:latin typeface="Cambria" panose="02040503050406030204" pitchFamily="18" charset="0"/>
              </a:rPr>
              <a:t>presence</a:t>
            </a:r>
            <a:r>
              <a:rPr lang="en-US" dirty="0">
                <a:latin typeface="Cambria" panose="02040503050406030204" pitchFamily="18" charset="0"/>
              </a:rPr>
              <a:t> of</a:t>
            </a:r>
            <a:r>
              <a:rPr lang="en-US" dirty="0" smtClean="0">
                <a:latin typeface="Cambria" panose="02040503050406030204" pitchFamily="18" charset="0"/>
              </a:rPr>
              <a:t>…’</a:t>
            </a:r>
          </a:p>
          <a:p>
            <a:pPr mar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po </a:t>
            </a:r>
            <a:r>
              <a:rPr lang="en-US" i="1" u="sng" dirty="0">
                <a:latin typeface="Cambria" panose="02040503050406030204" pitchFamily="18" charset="0"/>
              </a:rPr>
              <a:t>privychke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‘out of </a:t>
            </a:r>
            <a:r>
              <a:rPr lang="en-US" u="sng" dirty="0" smtClean="0">
                <a:latin typeface="Cambria" panose="02040503050406030204" pitchFamily="18" charset="0"/>
              </a:rPr>
              <a:t>habit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pPr mar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u="sng" dirty="0" smtClean="0">
                <a:latin typeface="Cambria" panose="02040503050406030204" pitchFamily="18" charset="0"/>
              </a:rPr>
              <a:t>za neimenijem</a:t>
            </a:r>
            <a:r>
              <a:rPr lang="en-US" i="1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‘in </a:t>
            </a:r>
            <a:r>
              <a:rPr lang="en-US" u="sng" dirty="0">
                <a:latin typeface="Cambria" panose="02040503050406030204" pitchFamily="18" charset="0"/>
              </a:rPr>
              <a:t>default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of’</a:t>
            </a:r>
          </a:p>
          <a:p>
            <a:pPr mar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na </a:t>
            </a:r>
            <a:r>
              <a:rPr lang="en-US" i="1" u="sng" dirty="0">
                <a:latin typeface="Cambria" panose="02040503050406030204" pitchFamily="18" charset="0"/>
              </a:rPr>
              <a:t>vremja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‘for a </a:t>
            </a:r>
            <a:r>
              <a:rPr lang="en-US" u="sng" dirty="0" smtClean="0">
                <a:latin typeface="Cambria" panose="02040503050406030204" pitchFamily="18" charset="0"/>
              </a:rPr>
              <a:t>while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Contents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Introduction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Resolution of different classes of pronouns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Anaphorically annotated part of SynTagRus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Evaluation and error analysis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207818"/>
            <a:ext cx="11783291" cy="6650182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Cambria" panose="02040503050406030204" pitchFamily="18" charset="0"/>
              </a:rPr>
              <a:t>Nouns in adverbial positions, i.e. depending </a:t>
            </a:r>
            <a:r>
              <a:rPr lang="en-US" dirty="0" smtClean="0">
                <a:latin typeface="Cambria" panose="02040503050406030204" pitchFamily="18" charset="0"/>
              </a:rPr>
              <a:t>via </a:t>
            </a:r>
            <a:r>
              <a:rPr lang="en-US" dirty="0">
                <a:latin typeface="Cambria" panose="02040503050406030204" pitchFamily="18" charset="0"/>
              </a:rPr>
              <a:t>ADVERB: </a:t>
            </a:r>
            <a:endParaRPr lang="en-US" dirty="0" smtClean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en-US" i="1" dirty="0" smtClean="0">
                <a:latin typeface="Cambria" panose="02040503050406030204" pitchFamily="18" charset="0"/>
              </a:rPr>
              <a:t>	ujexat</a:t>
            </a:r>
            <a:r>
              <a:rPr lang="en-US" i="1" dirty="0">
                <a:latin typeface="Cambria" panose="02040503050406030204" pitchFamily="18" charset="0"/>
              </a:rPr>
              <a:t>' </a:t>
            </a:r>
            <a:r>
              <a:rPr lang="en-US" i="1" u="sng" dirty="0">
                <a:latin typeface="Cambria" panose="02040503050406030204" pitchFamily="18" charset="0"/>
              </a:rPr>
              <a:t>osenju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‘to leave in </a:t>
            </a:r>
            <a:r>
              <a:rPr lang="en-US" u="sng" dirty="0" smtClean="0">
                <a:latin typeface="Cambria" panose="02040503050406030204" pitchFamily="18" charset="0"/>
              </a:rPr>
              <a:t>autumn’</a:t>
            </a:r>
          </a:p>
          <a:p>
            <a:pPr lvl="0"/>
            <a:r>
              <a:rPr lang="en-US" dirty="0" smtClean="0">
                <a:latin typeface="Cambria" panose="02040503050406030204" pitchFamily="18" charset="0"/>
              </a:rPr>
              <a:t>via DURAT</a:t>
            </a:r>
            <a:r>
              <a:rPr lang="en-US" dirty="0">
                <a:latin typeface="Cambria" panose="02040503050406030204" pitchFamily="18" charset="0"/>
              </a:rPr>
              <a:t>: </a:t>
            </a:r>
            <a:endParaRPr lang="en-US" dirty="0" smtClean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rabotat</a:t>
            </a:r>
            <a:r>
              <a:rPr lang="en-US" i="1" dirty="0">
                <a:latin typeface="Cambria" panose="02040503050406030204" pitchFamily="18" charset="0"/>
              </a:rPr>
              <a:t>’ ves’ </a:t>
            </a:r>
            <a:r>
              <a:rPr lang="en-US" i="1" u="sng" dirty="0">
                <a:latin typeface="Cambria" panose="02040503050406030204" pitchFamily="18" charset="0"/>
              </a:rPr>
              <a:t>den’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‘to work all </a:t>
            </a:r>
            <a:r>
              <a:rPr lang="en-US" u="sng" dirty="0">
                <a:latin typeface="Cambria" panose="02040503050406030204" pitchFamily="18" charset="0"/>
              </a:rPr>
              <a:t>day</a:t>
            </a:r>
            <a:r>
              <a:rPr lang="en-US" dirty="0">
                <a:latin typeface="Cambria" panose="02040503050406030204" pitchFamily="18" charset="0"/>
              </a:rPr>
              <a:t> long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pPr lvl="0"/>
            <a:r>
              <a:rPr lang="en-US" dirty="0" smtClean="0">
                <a:latin typeface="Cambria" panose="02040503050406030204" pitchFamily="18" charset="0"/>
              </a:rPr>
              <a:t>via DISTANC:</a:t>
            </a:r>
          </a:p>
          <a:p>
            <a:pPr marL="0" lvl="0" indent="0">
              <a:buNone/>
            </a:pPr>
            <a:r>
              <a:rPr lang="en-US" i="1" dirty="0" smtClean="0">
                <a:latin typeface="Cambria" panose="02040503050406030204" pitchFamily="18" charset="0"/>
              </a:rPr>
              <a:t>	idti </a:t>
            </a:r>
            <a:r>
              <a:rPr lang="en-US" i="1" dirty="0">
                <a:latin typeface="Cambria" panose="02040503050406030204" pitchFamily="18" charset="0"/>
              </a:rPr>
              <a:t>dva </a:t>
            </a:r>
            <a:r>
              <a:rPr lang="en-US" i="1" u="sng" dirty="0">
                <a:latin typeface="Cambria" panose="02040503050406030204" pitchFamily="18" charset="0"/>
              </a:rPr>
              <a:t>kilometra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‘to walk for two </a:t>
            </a:r>
            <a:r>
              <a:rPr lang="en-US" u="sng" dirty="0" smtClean="0">
                <a:latin typeface="Cambria" panose="02040503050406030204" pitchFamily="18" charset="0"/>
              </a:rPr>
              <a:t>kilometers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pPr lvl="0"/>
            <a:r>
              <a:rPr lang="en-US" dirty="0" smtClean="0">
                <a:latin typeface="Cambria" panose="02040503050406030204" pitchFamily="18" charset="0"/>
              </a:rPr>
              <a:t>Parametric </a:t>
            </a:r>
            <a:r>
              <a:rPr lang="en-US" dirty="0">
                <a:latin typeface="Cambria" panose="02040503050406030204" pitchFamily="18" charset="0"/>
              </a:rPr>
              <a:t>nouns </a:t>
            </a:r>
            <a:r>
              <a:rPr lang="en-US" dirty="0" smtClean="0">
                <a:latin typeface="Cambria" panose="02040503050406030204" pitchFamily="18" charset="0"/>
              </a:rPr>
              <a:t>governed </a:t>
            </a:r>
            <a:r>
              <a:rPr lang="en-US" dirty="0">
                <a:latin typeface="Cambria" panose="02040503050406030204" pitchFamily="18" charset="0"/>
              </a:rPr>
              <a:t>by lexical functional verbs or </a:t>
            </a:r>
            <a:r>
              <a:rPr lang="en-US" dirty="0" smtClean="0">
                <a:latin typeface="Cambria" panose="02040503050406030204" pitchFamily="18" charset="0"/>
              </a:rPr>
              <a:t>via ATTRIB: </a:t>
            </a:r>
          </a:p>
          <a:p>
            <a:pPr marL="0" lv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byt</a:t>
            </a:r>
            <a:r>
              <a:rPr lang="en-US" i="1" dirty="0">
                <a:latin typeface="Cambria" panose="02040503050406030204" pitchFamily="18" charset="0"/>
              </a:rPr>
              <a:t>’ v </a:t>
            </a:r>
            <a:r>
              <a:rPr lang="en-US" i="1" u="sng" dirty="0">
                <a:latin typeface="Cambria" panose="02040503050406030204" pitchFamily="18" charset="0"/>
              </a:rPr>
              <a:t>vozraste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‘to be of [some] </a:t>
            </a:r>
            <a:r>
              <a:rPr lang="en-US" u="sng" dirty="0" smtClean="0">
                <a:latin typeface="Cambria" panose="02040503050406030204" pitchFamily="18" charset="0"/>
              </a:rPr>
              <a:t>age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pPr marL="0" lv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knigi </a:t>
            </a:r>
            <a:r>
              <a:rPr lang="en-US" i="1" dirty="0">
                <a:latin typeface="Cambria" panose="02040503050406030204" pitchFamily="18" charset="0"/>
              </a:rPr>
              <a:t>po </a:t>
            </a:r>
            <a:r>
              <a:rPr lang="en-US" i="1" u="sng" dirty="0">
                <a:latin typeface="Cambria" panose="02040503050406030204" pitchFamily="18" charset="0"/>
              </a:rPr>
              <a:t>tsene</a:t>
            </a:r>
            <a:r>
              <a:rPr lang="en-US" i="1" dirty="0">
                <a:latin typeface="Cambria" panose="02040503050406030204" pitchFamily="18" charset="0"/>
              </a:rPr>
              <a:t> ot 100 rublej</a:t>
            </a:r>
            <a:r>
              <a:rPr lang="en-US" dirty="0">
                <a:latin typeface="Cambria" panose="02040503050406030204" pitchFamily="18" charset="0"/>
              </a:rPr>
              <a:t> ‘books at a </a:t>
            </a:r>
            <a:r>
              <a:rPr lang="en-US" u="sng" dirty="0">
                <a:latin typeface="Cambria" panose="02040503050406030204" pitchFamily="18" charset="0"/>
              </a:rPr>
              <a:t>price </a:t>
            </a:r>
            <a:r>
              <a:rPr lang="en-US" dirty="0">
                <a:latin typeface="Cambria" panose="02040503050406030204" pitchFamily="18" charset="0"/>
              </a:rPr>
              <a:t>from 100 rubles’.</a:t>
            </a:r>
          </a:p>
          <a:p>
            <a:pPr lvl="0"/>
            <a:r>
              <a:rPr lang="en-US" dirty="0">
                <a:latin typeface="Cambria" panose="02040503050406030204" pitchFamily="18" charset="0"/>
              </a:rPr>
              <a:t>Nouns </a:t>
            </a:r>
            <a:r>
              <a:rPr lang="en-US" dirty="0" smtClean="0">
                <a:latin typeface="Cambria" panose="02040503050406030204" pitchFamily="18" charset="0"/>
              </a:rPr>
              <a:t>from the class UnitOfMeasure when </a:t>
            </a:r>
            <a:r>
              <a:rPr lang="en-US" dirty="0">
                <a:latin typeface="Cambria" panose="02040503050406030204" pitchFamily="18" charset="0"/>
              </a:rPr>
              <a:t>they </a:t>
            </a:r>
            <a:r>
              <a:rPr lang="en-US" dirty="0" smtClean="0">
                <a:latin typeface="Cambria" panose="02040503050406030204" pitchFamily="18" charset="0"/>
              </a:rPr>
              <a:t>fill the slots of </a:t>
            </a:r>
            <a:r>
              <a:rPr lang="en-US" dirty="0">
                <a:latin typeface="Cambria" panose="02040503050406030204" pitchFamily="18" charset="0"/>
              </a:rPr>
              <a:t>parameter values: </a:t>
            </a:r>
            <a:endParaRPr lang="en-US" dirty="0" smtClean="0">
              <a:latin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Vysota </a:t>
            </a:r>
            <a:r>
              <a:rPr lang="en-US" i="1" dirty="0">
                <a:latin typeface="Cambria" panose="02040503050406030204" pitchFamily="18" charset="0"/>
              </a:rPr>
              <a:t>sostavljaet 5 </a:t>
            </a:r>
            <a:r>
              <a:rPr lang="en-US" i="1" u="sng" dirty="0">
                <a:latin typeface="Cambria" panose="02040503050406030204" pitchFamily="18" charset="0"/>
              </a:rPr>
              <a:t>metrov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‘The height reaches 5 </a:t>
            </a:r>
            <a:r>
              <a:rPr lang="en-US" u="sng" dirty="0" smtClean="0">
                <a:latin typeface="Cambria" panose="02040503050406030204" pitchFamily="18" charset="0"/>
              </a:rPr>
              <a:t>meters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pPr marL="0" lv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v </a:t>
            </a:r>
            <a:r>
              <a:rPr lang="en-US" i="1" dirty="0">
                <a:latin typeface="Cambria" panose="02040503050406030204" pitchFamily="18" charset="0"/>
              </a:rPr>
              <a:t>5 </a:t>
            </a:r>
            <a:r>
              <a:rPr lang="en-US" i="1" u="sng" dirty="0">
                <a:latin typeface="Cambria" panose="02040503050406030204" pitchFamily="18" charset="0"/>
              </a:rPr>
              <a:t>kilometrax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‘5 </a:t>
            </a:r>
            <a:r>
              <a:rPr lang="en-US" u="sng" dirty="0">
                <a:latin typeface="Cambria" panose="02040503050406030204" pitchFamily="18" charset="0"/>
              </a:rPr>
              <a:t>kilometers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away’</a:t>
            </a:r>
          </a:p>
          <a:p>
            <a:pPr marL="0" lv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za </a:t>
            </a:r>
            <a:r>
              <a:rPr lang="en-US" i="1" u="sng" dirty="0">
                <a:latin typeface="Cambria" panose="02040503050406030204" pitchFamily="18" charset="0"/>
              </a:rPr>
              <a:t>chas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‘in an </a:t>
            </a:r>
            <a:r>
              <a:rPr lang="en-US" u="sng" dirty="0">
                <a:latin typeface="Cambria" panose="02040503050406030204" pitchFamily="18" charset="0"/>
              </a:rPr>
              <a:t>hour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7" y="498764"/>
            <a:ext cx="11783291" cy="6172200"/>
          </a:xfrm>
        </p:spPr>
        <p:txBody>
          <a:bodyPr/>
          <a:lstStyle/>
          <a:p>
            <a:pPr lvl="0"/>
            <a:r>
              <a:rPr lang="en-US" dirty="0">
                <a:latin typeface="Cambria" panose="02040503050406030204" pitchFamily="18" charset="0"/>
              </a:rPr>
              <a:t>Nouns in parenthetical </a:t>
            </a:r>
            <a:r>
              <a:rPr lang="en-US" dirty="0" smtClean="0">
                <a:latin typeface="Cambria" panose="02040503050406030204" pitchFamily="18" charset="0"/>
              </a:rPr>
              <a:t>expressions: </a:t>
            </a:r>
          </a:p>
          <a:p>
            <a:pPr marL="0" lv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k </a:t>
            </a:r>
            <a:r>
              <a:rPr lang="en-US" i="1" u="sng" dirty="0">
                <a:latin typeface="Cambria" panose="02040503050406030204" pitchFamily="18" charset="0"/>
              </a:rPr>
              <a:t>sozhaleniju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‘to one’s </a:t>
            </a:r>
            <a:r>
              <a:rPr lang="en-US" u="sng" dirty="0" smtClean="0">
                <a:latin typeface="Cambria" panose="02040503050406030204" pitchFamily="18" charset="0"/>
              </a:rPr>
              <a:t>regret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pPr marL="0" lv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bez </a:t>
            </a:r>
            <a:r>
              <a:rPr lang="en-US" i="1" u="sng" dirty="0">
                <a:latin typeface="Cambria" panose="02040503050406030204" pitchFamily="18" charset="0"/>
              </a:rPr>
              <a:t>somnenija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‘no </a:t>
            </a:r>
            <a:r>
              <a:rPr lang="en-US" u="sng" dirty="0" smtClean="0">
                <a:latin typeface="Cambria" panose="02040503050406030204" pitchFamily="18" charset="0"/>
              </a:rPr>
              <a:t>doubt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pPr marL="0" lv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na </a:t>
            </a:r>
            <a:r>
              <a:rPr lang="en-US" i="1" dirty="0">
                <a:latin typeface="Cambria" panose="02040503050406030204" pitchFamily="18" charset="0"/>
              </a:rPr>
              <a:t>moj </a:t>
            </a:r>
            <a:r>
              <a:rPr lang="en-US" i="1" u="sng" dirty="0">
                <a:latin typeface="Cambria" panose="02040503050406030204" pitchFamily="18" charset="0"/>
              </a:rPr>
              <a:t>vzgljad </a:t>
            </a:r>
            <a:r>
              <a:rPr lang="en-US" dirty="0">
                <a:latin typeface="Cambria" panose="02040503050406030204" pitchFamily="18" charset="0"/>
              </a:rPr>
              <a:t>‘in my </a:t>
            </a:r>
            <a:r>
              <a:rPr lang="en-US" u="sng" dirty="0">
                <a:latin typeface="Cambria" panose="02040503050406030204" pitchFamily="18" charset="0"/>
              </a:rPr>
              <a:t>opinion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Nouns in idiomatic </a:t>
            </a:r>
            <a:r>
              <a:rPr lang="en-US" dirty="0" smtClean="0">
                <a:latin typeface="Cambria" panose="02040503050406030204" pitchFamily="18" charset="0"/>
              </a:rPr>
              <a:t>expressions:</a:t>
            </a:r>
          </a:p>
          <a:p>
            <a:pPr marL="0" indent="0">
              <a:buNone/>
            </a:pPr>
            <a:r>
              <a:rPr lang="en-US" i="1" dirty="0" smtClean="0">
                <a:latin typeface="Cambria" panose="02040503050406030204" pitchFamily="18" charset="0"/>
              </a:rPr>
              <a:t>	slava </a:t>
            </a:r>
            <a:r>
              <a:rPr lang="en-US" i="1" u="sng" dirty="0">
                <a:latin typeface="Cambria" panose="02040503050406030204" pitchFamily="18" charset="0"/>
              </a:rPr>
              <a:t>bogu </a:t>
            </a:r>
            <a:r>
              <a:rPr lang="en-US" dirty="0">
                <a:latin typeface="Cambria" panose="02040503050406030204" pitchFamily="18" charset="0"/>
              </a:rPr>
              <a:t>‘thanks </a:t>
            </a:r>
            <a:r>
              <a:rPr lang="en-US" u="sng" dirty="0" smtClean="0">
                <a:latin typeface="Cambria" panose="02040503050406030204" pitchFamily="18" charset="0"/>
              </a:rPr>
              <a:t>God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pPr mar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chto </a:t>
            </a:r>
            <a:r>
              <a:rPr lang="en-US" i="1" u="sng" dirty="0">
                <a:latin typeface="Cambria" panose="02040503050406030204" pitchFamily="18" charset="0"/>
              </a:rPr>
              <a:t>tolku</a:t>
            </a:r>
            <a:r>
              <a:rPr lang="en-US" i="1" dirty="0">
                <a:latin typeface="Cambria" panose="02040503050406030204" pitchFamily="18" charset="0"/>
              </a:rPr>
              <a:t>… </a:t>
            </a:r>
            <a:r>
              <a:rPr lang="en-US" dirty="0">
                <a:latin typeface="Cambria" panose="02040503050406030204" pitchFamily="18" charset="0"/>
              </a:rPr>
              <a:t>‘what’s the </a:t>
            </a:r>
            <a:r>
              <a:rPr lang="en-US" u="sng" dirty="0">
                <a:latin typeface="Cambria" panose="02040503050406030204" pitchFamily="18" charset="0"/>
              </a:rPr>
              <a:t>use </a:t>
            </a:r>
            <a:r>
              <a:rPr lang="en-US" dirty="0">
                <a:latin typeface="Cambria" panose="02040503050406030204" pitchFamily="18" charset="0"/>
              </a:rPr>
              <a:t>of</a:t>
            </a:r>
            <a:r>
              <a:rPr lang="en-US" dirty="0" smtClean="0">
                <a:latin typeface="Cambria" panose="02040503050406030204" pitchFamily="18" charset="0"/>
              </a:rPr>
              <a:t>…’</a:t>
            </a:r>
          </a:p>
          <a:p>
            <a:pPr mar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dirty="0" smtClean="0">
                <a:latin typeface="Cambria" panose="02040503050406030204" pitchFamily="18" charset="0"/>
              </a:rPr>
              <a:t>ne </a:t>
            </a:r>
            <a:r>
              <a:rPr lang="en-US" i="1" dirty="0">
                <a:latin typeface="Cambria" panose="02040503050406030204" pitchFamily="18" charset="0"/>
              </a:rPr>
              <a:t>mozhet byt’ i </a:t>
            </a:r>
            <a:r>
              <a:rPr lang="en-US" i="1" u="sng" dirty="0">
                <a:latin typeface="Cambria" panose="02040503050406030204" pitchFamily="18" charset="0"/>
              </a:rPr>
              <a:t>rechi</a:t>
            </a:r>
            <a:r>
              <a:rPr lang="en-US" i="1" dirty="0">
                <a:latin typeface="Cambria" panose="02040503050406030204" pitchFamily="18" charset="0"/>
              </a:rPr>
              <a:t> o…</a:t>
            </a:r>
            <a:r>
              <a:rPr lang="en-US" dirty="0">
                <a:latin typeface="Cambria" panose="02040503050406030204" pitchFamily="18" charset="0"/>
              </a:rPr>
              <a:t>‘[It’s] out of the </a:t>
            </a:r>
            <a:r>
              <a:rPr lang="en-US" u="sng" dirty="0" smtClean="0">
                <a:latin typeface="Cambria" panose="02040503050406030204" pitchFamily="18" charset="0"/>
              </a:rPr>
              <a:t>question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</a:p>
          <a:p>
            <a:pPr marL="0" indent="0">
              <a:buNone/>
            </a:pPr>
            <a:r>
              <a:rPr lang="en-US" i="1" dirty="0">
                <a:latin typeface="Cambria" panose="02040503050406030204" pitchFamily="18" charset="0"/>
              </a:rPr>
              <a:t>	</a:t>
            </a:r>
            <a:r>
              <a:rPr lang="en-US" i="1" u="sng" dirty="0" smtClean="0">
                <a:latin typeface="Cambria" panose="02040503050406030204" pitchFamily="18" charset="0"/>
              </a:rPr>
              <a:t>delo</a:t>
            </a:r>
            <a:r>
              <a:rPr lang="en-US" i="1" dirty="0" smtClean="0">
                <a:latin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</a:rPr>
              <a:t>ne v etom </a:t>
            </a:r>
            <a:r>
              <a:rPr lang="en-US" dirty="0">
                <a:latin typeface="Cambria" panose="02040503050406030204" pitchFamily="18" charset="0"/>
              </a:rPr>
              <a:t>‘it is not the </a:t>
            </a:r>
            <a:r>
              <a:rPr lang="en-US" u="sng" dirty="0">
                <a:latin typeface="Cambria" panose="02040503050406030204" pitchFamily="18" charset="0"/>
              </a:rPr>
              <a:t>point</a:t>
            </a:r>
            <a:r>
              <a:rPr lang="en-US" dirty="0">
                <a:latin typeface="Cambria" panose="02040503050406030204" pitchFamily="18" charset="0"/>
              </a:rPr>
              <a:t>’; </a:t>
            </a:r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Some other </a:t>
            </a:r>
            <a:r>
              <a:rPr lang="en-US" dirty="0">
                <a:latin typeface="Cambria" panose="02040503050406030204" pitchFamily="18" charset="0"/>
              </a:rPr>
              <a:t>types of ‘non-antecedent’ nouns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78970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Creating the set of candidate antecedents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5" y="1018309"/>
            <a:ext cx="11367654" cy="5839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ambria" panose="02040503050406030204" pitchFamily="18" charset="0"/>
              </a:rPr>
              <a:t>The rule checks: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Morphological features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Selectional restrictions provided in the </a:t>
            </a:r>
            <a:r>
              <a:rPr lang="en-US" sz="2800" dirty="0">
                <a:latin typeface="Cambria" panose="02040503050406030204" pitchFamily="18" charset="0"/>
              </a:rPr>
              <a:t>g</a:t>
            </a:r>
            <a:r>
              <a:rPr lang="en-US" sz="2800" dirty="0" smtClean="0">
                <a:latin typeface="Cambria" panose="02040503050406030204" pitchFamily="18" charset="0"/>
              </a:rPr>
              <a:t>overnment pattern of predicates that govern pronouns 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Whether the candidates are in impossible syntactic configuration with the pronoun, i.e. violating:</a:t>
            </a:r>
          </a:p>
          <a:p>
            <a:pPr lvl="2"/>
            <a:r>
              <a:rPr lang="en-US" sz="2400" dirty="0" smtClean="0">
                <a:latin typeface="Cambria" panose="02040503050406030204" pitchFamily="18" charset="0"/>
              </a:rPr>
              <a:t>the binding principles B:</a:t>
            </a:r>
          </a:p>
          <a:p>
            <a:pPr marL="914400" lvl="2" indent="0">
              <a:buNone/>
            </a:pPr>
            <a:r>
              <a:rPr lang="en-US" sz="2400" i="1" dirty="0" smtClean="0"/>
              <a:t>	Masha</a:t>
            </a:r>
            <a:r>
              <a:rPr lang="en-US" sz="2400" baseline="-25000" dirty="0" smtClean="0"/>
              <a:t>i</a:t>
            </a:r>
            <a:r>
              <a:rPr lang="en-US" sz="2400" i="1" dirty="0" smtClean="0"/>
              <a:t> </a:t>
            </a:r>
            <a:r>
              <a:rPr lang="en-US" sz="2400" i="1" dirty="0"/>
              <a:t>znala bol’she </a:t>
            </a:r>
            <a:r>
              <a:rPr lang="en-US" sz="2400" i="1" dirty="0" smtClean="0"/>
              <a:t>nejo</a:t>
            </a:r>
            <a:r>
              <a:rPr lang="en-US" sz="2400" baseline="-25000" dirty="0" smtClean="0"/>
              <a:t>*i</a:t>
            </a:r>
            <a:r>
              <a:rPr lang="en-US" sz="2400" i="1" dirty="0" smtClean="0"/>
              <a:t> </a:t>
            </a:r>
            <a:r>
              <a:rPr lang="en-US" sz="2400" dirty="0" smtClean="0"/>
              <a:t>‘Masha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knew more than </a:t>
            </a:r>
            <a:r>
              <a:rPr lang="en-US" sz="2400" dirty="0" smtClean="0"/>
              <a:t>her</a:t>
            </a:r>
            <a:r>
              <a:rPr lang="en-US" sz="2400" baseline="-25000" dirty="0" smtClean="0"/>
              <a:t>*i</a:t>
            </a:r>
            <a:r>
              <a:rPr lang="en-US" sz="2400" dirty="0" smtClean="0"/>
              <a:t>’</a:t>
            </a:r>
          </a:p>
          <a:p>
            <a:pPr marL="914400" lvl="2" indent="0">
              <a:buNone/>
            </a:pPr>
            <a:r>
              <a:rPr lang="en-US" sz="2400" i="1" dirty="0" smtClean="0"/>
              <a:t>	Petja</a:t>
            </a:r>
            <a:r>
              <a:rPr lang="en-US" sz="2400" baseline="-25000" dirty="0" smtClean="0"/>
              <a:t>i</a:t>
            </a:r>
            <a:r>
              <a:rPr lang="en-US" sz="2400" i="1" dirty="0" smtClean="0"/>
              <a:t> </a:t>
            </a:r>
            <a:r>
              <a:rPr lang="en-US" sz="2400" i="1" dirty="0"/>
              <a:t>vidit jego</a:t>
            </a:r>
            <a:r>
              <a:rPr lang="en-US" sz="2400" baseline="-25000" dirty="0"/>
              <a:t>*i</a:t>
            </a:r>
            <a:r>
              <a:rPr lang="en-US" sz="2400" i="1" dirty="0"/>
              <a:t> dom </a:t>
            </a:r>
            <a:r>
              <a:rPr lang="en-US" sz="2400" dirty="0"/>
              <a:t>‘Petja</a:t>
            </a:r>
            <a:r>
              <a:rPr lang="en-US" sz="2400" baseline="-25000" dirty="0"/>
              <a:t>i</a:t>
            </a:r>
            <a:r>
              <a:rPr lang="en-US" sz="2400" dirty="0"/>
              <a:t> sees his</a:t>
            </a:r>
            <a:r>
              <a:rPr lang="en-US" sz="2400" baseline="-25000" dirty="0"/>
              <a:t>*i</a:t>
            </a:r>
            <a:r>
              <a:rPr lang="en-US" sz="2400" dirty="0"/>
              <a:t> house’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lvl="2"/>
            <a:r>
              <a:rPr lang="en-US" sz="2400" dirty="0" smtClean="0">
                <a:latin typeface="Cambria" panose="02040503050406030204" pitchFamily="18" charset="0"/>
              </a:rPr>
              <a:t>the i-within-i restriction</a:t>
            </a:r>
          </a:p>
          <a:p>
            <a:pPr marL="914400" lvl="2" indent="0">
              <a:buNone/>
            </a:pPr>
            <a:r>
              <a:rPr lang="en-US" sz="2400" i="1" dirty="0" smtClean="0"/>
              <a:t>	problemy</a:t>
            </a:r>
            <a:r>
              <a:rPr lang="en-US" sz="2400" baseline="-25000" dirty="0" smtClean="0"/>
              <a:t>i</a:t>
            </a:r>
            <a:r>
              <a:rPr lang="en-US" sz="2400" i="1" dirty="0" smtClean="0"/>
              <a:t> </a:t>
            </a:r>
            <a:r>
              <a:rPr lang="en-US" sz="2400" i="1" dirty="0"/>
              <a:t>ix</a:t>
            </a:r>
            <a:r>
              <a:rPr lang="en-US" sz="2400" baseline="-25000" dirty="0"/>
              <a:t>*i</a:t>
            </a:r>
            <a:r>
              <a:rPr lang="en-US" sz="2400" i="1" dirty="0"/>
              <a:t> povtornoj restavratsii </a:t>
            </a:r>
            <a:r>
              <a:rPr lang="en-US" sz="2400" dirty="0"/>
              <a:t>‘issues</a:t>
            </a:r>
            <a:r>
              <a:rPr lang="en-US" sz="2400" baseline="-25000" dirty="0"/>
              <a:t>i</a:t>
            </a:r>
            <a:r>
              <a:rPr lang="en-US" sz="2400" dirty="0"/>
              <a:t> of their</a:t>
            </a:r>
            <a:r>
              <a:rPr lang="en-US" sz="2400" baseline="-25000" dirty="0"/>
              <a:t>*i</a:t>
            </a:r>
            <a:r>
              <a:rPr lang="en-US" sz="2400" dirty="0"/>
              <a:t> repeated restoring’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lvl="2"/>
            <a:r>
              <a:rPr lang="en-US" sz="2400" dirty="0" smtClean="0">
                <a:latin typeface="Cambria" panose="02040503050406030204" pitchFamily="18" charset="0"/>
              </a:rPr>
              <a:t>the island of coordinate construction:</a:t>
            </a:r>
          </a:p>
          <a:p>
            <a:pPr marL="914400" lvl="2" indent="0">
              <a:buNone/>
            </a:pPr>
            <a:r>
              <a:rPr lang="en-US" sz="2400" dirty="0" smtClean="0">
                <a:latin typeface="Cambria" panose="02040503050406030204" pitchFamily="18" charset="0"/>
              </a:rPr>
              <a:t>	</a:t>
            </a:r>
            <a:r>
              <a:rPr lang="en-US" sz="2400" i="1" dirty="0" smtClean="0">
                <a:latin typeface="Cambria" panose="02040503050406030204" pitchFamily="18" charset="0"/>
              </a:rPr>
              <a:t>Petja</a:t>
            </a:r>
            <a:r>
              <a:rPr lang="en-US" sz="2400" i="1" baseline="-25000" dirty="0" smtClean="0">
                <a:latin typeface="Cambria" panose="02040503050406030204" pitchFamily="18" charset="0"/>
              </a:rPr>
              <a:t>i</a:t>
            </a:r>
            <a:r>
              <a:rPr lang="en-US" sz="2400" i="1" dirty="0" smtClean="0">
                <a:latin typeface="Cambria" panose="02040503050406030204" pitchFamily="18" charset="0"/>
              </a:rPr>
              <a:t> i Vasja</a:t>
            </a:r>
            <a:r>
              <a:rPr lang="en-US" sz="2400" i="1" baseline="-25000" dirty="0">
                <a:latin typeface="Cambria" panose="02040503050406030204" pitchFamily="18" charset="0"/>
              </a:rPr>
              <a:t>j</a:t>
            </a:r>
            <a:r>
              <a:rPr lang="en-US" sz="2400" i="1" dirty="0" smtClean="0">
                <a:latin typeface="Cambria" panose="02040503050406030204" pitchFamily="18" charset="0"/>
              </a:rPr>
              <a:t> vstretili Mashu. *On</a:t>
            </a:r>
            <a:r>
              <a:rPr lang="en-US" sz="2400" i="1" baseline="-25000" dirty="0" smtClean="0">
                <a:latin typeface="Cambria" panose="02040503050406030204" pitchFamily="18" charset="0"/>
              </a:rPr>
              <a:t>i/j</a:t>
            </a:r>
            <a:r>
              <a:rPr lang="en-US" sz="2400" i="1" dirty="0" smtClean="0">
                <a:latin typeface="Cambria" panose="02040503050406030204" pitchFamily="18" charset="0"/>
              </a:rPr>
              <a:t> pozdorovalsja.</a:t>
            </a:r>
            <a:br>
              <a:rPr lang="en-US" sz="2400" i="1" dirty="0" smtClean="0">
                <a:latin typeface="Cambria" panose="02040503050406030204" pitchFamily="18" charset="0"/>
              </a:rPr>
            </a:br>
            <a:r>
              <a:rPr lang="en-US" sz="2400" i="1" dirty="0" smtClean="0">
                <a:latin typeface="Cambria" panose="02040503050406030204" pitchFamily="18" charset="0"/>
              </a:rPr>
              <a:t>	‘Petja</a:t>
            </a:r>
            <a:r>
              <a:rPr lang="en-US" sz="2400" i="1" baseline="-25000" dirty="0">
                <a:latin typeface="Cambria" panose="02040503050406030204" pitchFamily="18" charset="0"/>
              </a:rPr>
              <a:t>i</a:t>
            </a:r>
            <a:r>
              <a:rPr lang="en-US" sz="2400" i="1" dirty="0" smtClean="0">
                <a:latin typeface="Cambria" panose="02040503050406030204" pitchFamily="18" charset="0"/>
              </a:rPr>
              <a:t> and Vasja</a:t>
            </a:r>
            <a:r>
              <a:rPr lang="en-US" sz="2400" i="1" baseline="-25000" dirty="0">
                <a:latin typeface="Cambria" panose="02040503050406030204" pitchFamily="18" charset="0"/>
              </a:rPr>
              <a:t>j</a:t>
            </a:r>
            <a:r>
              <a:rPr lang="en-US" sz="2400" i="1" dirty="0" smtClean="0">
                <a:latin typeface="Cambria" panose="02040503050406030204" pitchFamily="18" charset="0"/>
              </a:rPr>
              <a:t> met Masha. He</a:t>
            </a:r>
            <a:r>
              <a:rPr lang="en-US" sz="2400" i="1" baseline="-25000" dirty="0">
                <a:latin typeface="Cambria" panose="02040503050406030204" pitchFamily="18" charset="0"/>
              </a:rPr>
              <a:t>i/j</a:t>
            </a:r>
            <a:r>
              <a:rPr lang="en-US" sz="2400" i="1" dirty="0" smtClean="0">
                <a:latin typeface="Cambria" panose="02040503050406030204" pitchFamily="18" charset="0"/>
              </a:rPr>
              <a:t> said hello.’</a:t>
            </a:r>
            <a:endParaRPr lang="en-US" sz="2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058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Sorting out incorrect candidates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0586"/>
            <a:ext cx="12192000" cy="5828032"/>
          </a:xfrm>
        </p:spPr>
        <p:txBody>
          <a:bodyPr/>
          <a:lstStyle/>
          <a:p>
            <a:r>
              <a:rPr lang="en-US" sz="3200" dirty="0" smtClean="0">
                <a:latin typeface="Cambria" panose="02040503050406030204" pitchFamily="18" charset="0"/>
              </a:rPr>
              <a:t>The ontological sieve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146649"/>
              </p:ext>
            </p:extLst>
          </p:nvPr>
        </p:nvGraphicFramePr>
        <p:xfrm>
          <a:off x="-66907" y="1299092"/>
          <a:ext cx="12258907" cy="657046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861931">
                  <a:extLst>
                    <a:ext uri="{9D8B030D-6E8A-4147-A177-3AD203B41FA5}">
                      <a16:colId xmlns:a16="http://schemas.microsoft.com/office/drawing/2014/main" val="3518852629"/>
                    </a:ext>
                  </a:extLst>
                </a:gridCol>
                <a:gridCol w="2587083">
                  <a:extLst>
                    <a:ext uri="{9D8B030D-6E8A-4147-A177-3AD203B41FA5}">
                      <a16:colId xmlns:a16="http://schemas.microsoft.com/office/drawing/2014/main" val="935429847"/>
                    </a:ext>
                  </a:extLst>
                </a:gridCol>
                <a:gridCol w="4809893">
                  <a:extLst>
                    <a:ext uri="{9D8B030D-6E8A-4147-A177-3AD203B41FA5}">
                      <a16:colId xmlns:a16="http://schemas.microsoft.com/office/drawing/2014/main" val="749765335"/>
                    </a:ext>
                  </a:extLst>
                </a:gridCol>
              </a:tblGrid>
              <a:tr h="1312642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Ontological correlate of the predicate that governs the pronoun</a:t>
                      </a: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Ontological correlate the antecedent should have</a:t>
                      </a: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Syntactic relation between the</a:t>
                      </a:r>
                      <a:r>
                        <a:rPr lang="en-US" sz="2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predicate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and the pronoun</a:t>
                      </a: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035966"/>
                  </a:ext>
                </a:extLst>
              </a:tr>
              <a:tr h="2592684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IntentionalProcess, </a:t>
                      </a:r>
                      <a:b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</a:b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SocialRole, SocialRelation, BiologicalAttribute, Human…</a:t>
                      </a: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</a:rPr>
                        <a:t>Agent</a:t>
                      </a: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545793"/>
                  </a:ext>
                </a:extLst>
              </a:tr>
              <a:tr h="8668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</a:rPr>
                        <a:t>AnimalAnatomicalStructure</a:t>
                      </a: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</a:rPr>
                        <a:t>Animal</a:t>
                      </a: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798919"/>
                  </a:ext>
                </a:extLst>
              </a:tr>
              <a:tr h="13126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</a:rPr>
                        <a:t>…</a:t>
                      </a: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</a:rPr>
                        <a:t>…</a:t>
                      </a: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</a:rPr>
                        <a:t>…</a:t>
                      </a: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243444"/>
                  </a:ext>
                </a:extLst>
              </a:tr>
            </a:tbl>
          </a:graphicData>
        </a:graphic>
      </p:graphicFrame>
      <p:pic>
        <p:nvPicPr>
          <p:cNvPr id="19" name="Picture 18"/>
          <p:cNvPicPr/>
          <p:nvPr/>
        </p:nvPicPr>
        <p:blipFill rotWithShape="1">
          <a:blip r:embed="rId2"/>
          <a:srcRect l="49796" t="44042" r="40486" b="40354"/>
          <a:stretch/>
        </p:blipFill>
        <p:spPr bwMode="auto">
          <a:xfrm>
            <a:off x="8387577" y="3278459"/>
            <a:ext cx="2966223" cy="2475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3"/>
          <a:srcRect l="48392" t="43453" r="41551" b="51198"/>
          <a:stretch/>
        </p:blipFill>
        <p:spPr bwMode="auto">
          <a:xfrm>
            <a:off x="8646629" y="5828062"/>
            <a:ext cx="2448118" cy="706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Syntactic sieve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n</a:t>
            </a:r>
            <a:r>
              <a:rPr lang="en-US" sz="3200" baseline="30000" dirty="0" smtClean="0">
                <a:latin typeface="Cambria" panose="02040503050406030204" pitchFamily="18" charset="0"/>
              </a:rPr>
              <a:t>th</a:t>
            </a:r>
            <a:r>
              <a:rPr lang="en-US" sz="2800" dirty="0" smtClean="0">
                <a:latin typeface="Cambria" panose="02040503050406030204" pitchFamily="18" charset="0"/>
              </a:rPr>
              <a:t> and (n + 1)</a:t>
            </a:r>
            <a:r>
              <a:rPr lang="en-US" sz="3200" baseline="30000" dirty="0" smtClean="0">
                <a:latin typeface="Cambria" panose="02040503050406030204" pitchFamily="18" charset="0"/>
              </a:rPr>
              <a:t>th</a:t>
            </a:r>
            <a:r>
              <a:rPr lang="en-US" sz="2800" dirty="0" smtClean="0">
                <a:latin typeface="Cambria" panose="02040503050406030204" pitchFamily="18" charset="0"/>
              </a:rPr>
              <a:t> conjuncts:</a:t>
            </a:r>
          </a:p>
          <a:p>
            <a:pPr marL="457200" lvl="1" indent="0">
              <a:buNone/>
            </a:pPr>
            <a:r>
              <a:rPr lang="en-US" sz="2800" i="1" dirty="0" smtClean="0">
                <a:latin typeface="Cambria" panose="02040503050406030204" pitchFamily="18" charset="0"/>
              </a:rPr>
              <a:t>	Viktor</a:t>
            </a:r>
            <a:r>
              <a:rPr lang="en-US" sz="3200" i="1" baseline="-25000" dirty="0" smtClean="0">
                <a:latin typeface="Cambria" panose="02040503050406030204" pitchFamily="18" charset="0"/>
              </a:rPr>
              <a:t>i</a:t>
            </a:r>
            <a:r>
              <a:rPr lang="en-US" sz="2800" i="1" dirty="0" smtClean="0">
                <a:latin typeface="Cambria" panose="02040503050406030204" pitchFamily="18" charset="0"/>
              </a:rPr>
              <a:t> Xartov i jego</a:t>
            </a:r>
            <a:r>
              <a:rPr lang="en-US" sz="3200" i="1" baseline="-25000" dirty="0" smtClean="0">
                <a:latin typeface="Cambria" panose="02040503050406030204" pitchFamily="18" charset="0"/>
              </a:rPr>
              <a:t>i</a:t>
            </a:r>
            <a:r>
              <a:rPr lang="en-US" sz="2800" i="1" dirty="0" smtClean="0">
                <a:latin typeface="Cambria" panose="02040503050406030204" pitchFamily="18" charset="0"/>
              </a:rPr>
              <a:t> komanda</a:t>
            </a:r>
          </a:p>
          <a:p>
            <a:pPr marL="457200" lvl="1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	 ‘</a:t>
            </a:r>
            <a:r>
              <a:rPr lang="en-US" sz="2800" dirty="0">
                <a:latin typeface="Cambria" panose="02040503050406030204" pitchFamily="18" charset="0"/>
              </a:rPr>
              <a:t>Viktor</a:t>
            </a:r>
            <a:r>
              <a:rPr lang="en-US" sz="3200" baseline="-25000" dirty="0">
                <a:latin typeface="Cambria" panose="02040503050406030204" pitchFamily="18" charset="0"/>
              </a:rPr>
              <a:t>i</a:t>
            </a:r>
            <a:r>
              <a:rPr lang="en-US" sz="2800" dirty="0">
                <a:latin typeface="Cambria" panose="02040503050406030204" pitchFamily="18" charset="0"/>
              </a:rPr>
              <a:t> Xartov </a:t>
            </a:r>
            <a:r>
              <a:rPr lang="en-US" sz="2800" dirty="0" smtClean="0">
                <a:latin typeface="Cambria" panose="02040503050406030204" pitchFamily="18" charset="0"/>
              </a:rPr>
              <a:t>and his</a:t>
            </a:r>
            <a:r>
              <a:rPr lang="en-US" sz="3200" baseline="-25000" dirty="0" smtClean="0">
                <a:latin typeface="Cambria" panose="02040503050406030204" pitchFamily="18" charset="0"/>
              </a:rPr>
              <a:t>i</a:t>
            </a:r>
            <a:r>
              <a:rPr lang="en-US" sz="2800" dirty="0" smtClean="0">
                <a:latin typeface="Cambria" panose="02040503050406030204" pitchFamily="18" charset="0"/>
              </a:rPr>
              <a:t> team’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Pronoun depends via EXPLIC / JUXTAPOSE relation:</a:t>
            </a:r>
          </a:p>
          <a:p>
            <a:pPr marL="457200" lvl="1" indent="0">
              <a:buNone/>
            </a:pPr>
            <a:r>
              <a:rPr lang="en-US" sz="2800" i="1" dirty="0" smtClean="0"/>
              <a:t>	takaja </a:t>
            </a:r>
            <a:r>
              <a:rPr lang="en-US" sz="2800" i="1" dirty="0"/>
              <a:t>sposobnost’</a:t>
            </a:r>
            <a:r>
              <a:rPr lang="en-US" sz="3200" i="1" baseline="-25000" dirty="0"/>
              <a:t>*</a:t>
            </a:r>
            <a:r>
              <a:rPr lang="en-US" sz="3200" u="sng" baseline="-25000" dirty="0"/>
              <a:t>i</a:t>
            </a:r>
            <a:r>
              <a:rPr lang="en-US" sz="2800" i="1" dirty="0"/>
              <a:t> vovse ne delajet popugaja obladatelem </a:t>
            </a:r>
            <a:r>
              <a:rPr lang="en-US" sz="2800" i="1" u="sng" dirty="0" smtClean="0"/>
              <a:t>rechi</a:t>
            </a:r>
            <a:r>
              <a:rPr lang="en-US" sz="3200" u="sng" baseline="-25000" dirty="0" smtClean="0"/>
              <a:t>i</a:t>
            </a:r>
            <a:br>
              <a:rPr lang="en-US" sz="3200" u="sng" baseline="-25000" dirty="0" smtClean="0"/>
            </a:br>
            <a:r>
              <a:rPr lang="en-US" sz="3200" baseline="-25000" dirty="0" smtClean="0"/>
              <a:t>	</a:t>
            </a:r>
            <a:r>
              <a:rPr lang="en-US" sz="2800" i="1" dirty="0" smtClean="0"/>
              <a:t>(</a:t>
            </a:r>
            <a:r>
              <a:rPr lang="en-US" sz="2800" i="1" dirty="0"/>
              <a:t>dazhe v </a:t>
            </a:r>
            <a:r>
              <a:rPr lang="en-US" sz="2800" i="1" u="sng" dirty="0"/>
              <a:t>jejo</a:t>
            </a:r>
            <a:r>
              <a:rPr lang="en-US" sz="3200" u="sng" baseline="-25000" dirty="0"/>
              <a:t>i</a:t>
            </a:r>
            <a:r>
              <a:rPr lang="en-US" sz="2800" i="1" dirty="0"/>
              <a:t> zachatochnom sostojanii).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	‘</a:t>
            </a:r>
            <a:r>
              <a:rPr lang="en-US" sz="2800" dirty="0"/>
              <a:t>Such an </a:t>
            </a:r>
            <a:r>
              <a:rPr lang="en-US" sz="2800" dirty="0" smtClean="0"/>
              <a:t>ability</a:t>
            </a:r>
            <a:r>
              <a:rPr lang="en-US" sz="3200" i="1" baseline="-25000" dirty="0" smtClean="0"/>
              <a:t>*</a:t>
            </a:r>
            <a:r>
              <a:rPr lang="en-US" sz="3200" i="1" baseline="-25000" dirty="0">
                <a:latin typeface="Cambria" panose="02040503050406030204" pitchFamily="18" charset="0"/>
              </a:rPr>
              <a:t>i</a:t>
            </a:r>
            <a:r>
              <a:rPr lang="en-US" sz="2800" dirty="0" smtClean="0"/>
              <a:t> </a:t>
            </a:r>
            <a:r>
              <a:rPr lang="en-US" sz="2800" dirty="0"/>
              <a:t>does not make the parrot a speaker of [human] </a:t>
            </a:r>
            <a:r>
              <a:rPr lang="en-US" sz="2800" u="sng" dirty="0"/>
              <a:t>language</a:t>
            </a:r>
            <a:r>
              <a:rPr lang="en-US" sz="3200" u="sng" baseline="-25000" dirty="0"/>
              <a:t>i</a:t>
            </a:r>
            <a:r>
              <a:rPr lang="en-US" sz="2800" dirty="0"/>
              <a:t> </a:t>
            </a:r>
            <a:r>
              <a:rPr lang="en-US" sz="2800" dirty="0" smtClean="0"/>
              <a:t>	(</a:t>
            </a:r>
            <a:r>
              <a:rPr lang="en-US" sz="2800" dirty="0"/>
              <a:t>even in </a:t>
            </a:r>
            <a:r>
              <a:rPr lang="en-US" sz="2800" u="sng" dirty="0"/>
              <a:t>its</a:t>
            </a:r>
            <a:r>
              <a:rPr lang="en-US" sz="3200" u="sng" baseline="-25000" dirty="0"/>
              <a:t>i</a:t>
            </a:r>
            <a:r>
              <a:rPr lang="en-US" sz="2800" dirty="0"/>
              <a:t> infancy</a:t>
            </a:r>
            <a:r>
              <a:rPr lang="en-US" sz="2800" dirty="0" smtClean="0"/>
              <a:t>).’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Parallelism:</a:t>
            </a:r>
          </a:p>
          <a:p>
            <a:pPr marL="0" indent="0">
              <a:buNone/>
            </a:pPr>
            <a:r>
              <a:rPr lang="en-US" i="1" dirty="0" smtClean="0"/>
              <a:t>	on </a:t>
            </a:r>
            <a:r>
              <a:rPr lang="en-US" i="1" dirty="0"/>
              <a:t>priznal </a:t>
            </a:r>
            <a:r>
              <a:rPr lang="en-US" i="1" u="sng" dirty="0"/>
              <a:t>ispol’zovanie logotipa</a:t>
            </a:r>
            <a:r>
              <a:rPr lang="en-US" sz="3200" u="sng" baseline="-25000" dirty="0"/>
              <a:t>i</a:t>
            </a:r>
            <a:r>
              <a:rPr lang="en-US" i="1" dirty="0"/>
              <a:t> nezakonnym i nalozhil zapret na </a:t>
            </a:r>
            <a:r>
              <a:rPr lang="en-US" i="1" u="sng" dirty="0"/>
              <a:t>jego</a:t>
            </a:r>
            <a:r>
              <a:rPr lang="en-US" sz="3200" i="1" u="sng" baseline="-25000" dirty="0"/>
              <a:t>i</a:t>
            </a:r>
            <a:r>
              <a:rPr lang="en-US" i="1" u="sng" dirty="0"/>
              <a:t> </a:t>
            </a:r>
            <a:r>
              <a:rPr lang="en-US" i="1" dirty="0" smtClean="0"/>
              <a:t>	</a:t>
            </a:r>
            <a:r>
              <a:rPr lang="en-US" i="1" u="sng" dirty="0" smtClean="0"/>
              <a:t>ispol’zovanie</a:t>
            </a:r>
            <a:r>
              <a:rPr lang="en-US" i="1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‘he </a:t>
            </a:r>
            <a:r>
              <a:rPr lang="en-US" dirty="0"/>
              <a:t>declared the </a:t>
            </a:r>
            <a:r>
              <a:rPr lang="en-US" u="sng" dirty="0"/>
              <a:t>use of the logo</a:t>
            </a:r>
            <a:r>
              <a:rPr lang="en-US" sz="3200" u="sng" baseline="-25000" dirty="0"/>
              <a:t>i</a:t>
            </a:r>
            <a:r>
              <a:rPr lang="en-US" dirty="0"/>
              <a:t> to be illegal and imposed a </a:t>
            </a:r>
            <a:r>
              <a:rPr lang="en-US" dirty="0" smtClean="0"/>
              <a:t>ban on </a:t>
            </a:r>
            <a:r>
              <a:rPr lang="en-US" u="sng" dirty="0"/>
              <a:t>its use</a:t>
            </a:r>
            <a:r>
              <a:rPr lang="en-US" u="sng" baseline="-25000" dirty="0"/>
              <a:t>i</a:t>
            </a:r>
            <a:r>
              <a:rPr lang="en-US" dirty="0"/>
              <a:t>.’</a:t>
            </a:r>
            <a:endParaRPr lang="en-US" sz="5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0585"/>
            <a:ext cx="10515600" cy="539637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Discourse sieve</a:t>
            </a:r>
            <a:br>
              <a:rPr lang="en-US" sz="3600" dirty="0" smtClean="0">
                <a:latin typeface="Cambria" panose="02040503050406030204" pitchFamily="18" charset="0"/>
              </a:rPr>
            </a:br>
            <a:r>
              <a:rPr lang="en-US" sz="3200" dirty="0" smtClean="0">
                <a:latin typeface="Cambria" panose="02040503050406030204" pitchFamily="18" charset="0"/>
              </a:rPr>
              <a:t>(rules that consider relative discourse prominence of candidates)</a:t>
            </a:r>
          </a:p>
          <a:p>
            <a:pPr marL="0" indent="0">
              <a:buNone/>
            </a:pPr>
            <a:r>
              <a:rPr lang="en-US" sz="3600" dirty="0">
                <a:latin typeface="Cambria" panose="02040503050406030204" pitchFamily="18" charset="0"/>
              </a:rPr>
              <a:t>	</a:t>
            </a:r>
            <a:r>
              <a:rPr lang="ru-RU" i="1" dirty="0"/>
              <a:t>Фрэнкс</a:t>
            </a:r>
            <a:r>
              <a:rPr lang="en-US" baseline="-25000" dirty="0"/>
              <a:t>i</a:t>
            </a:r>
            <a:r>
              <a:rPr lang="ru-RU" i="1" dirty="0"/>
              <a:t>, </a:t>
            </a:r>
            <a:r>
              <a:rPr lang="en-US" dirty="0"/>
              <a:t>PRO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ru-RU" i="1" dirty="0"/>
              <a:t>совершающий турне по Центральной Азии, </a:t>
            </a:r>
            <a:r>
              <a:rPr lang="ru-RU" i="1" dirty="0" smtClean="0"/>
              <a:t>прибыл из </a:t>
            </a:r>
            <a:r>
              <a:rPr lang="ru-RU" i="1" dirty="0"/>
              <a:t>Ташкента в Бишкек, где </a:t>
            </a:r>
            <a:r>
              <a:rPr lang="en-US" dirty="0"/>
              <a:t>PRO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ru-RU" i="1" dirty="0"/>
              <a:t>встретился с президентом Киргизии Аскаром Акаевым. В четверг Фрэнкса</a:t>
            </a:r>
            <a:r>
              <a:rPr lang="en-US" baseline="-25000" dirty="0"/>
              <a:t>i</a:t>
            </a:r>
            <a:r>
              <a:rPr lang="ru-RU" i="1" dirty="0"/>
              <a:t> снова ждут в Узбекистане, откуда он</a:t>
            </a:r>
            <a:r>
              <a:rPr lang="en-US" baseline="-25000" dirty="0"/>
              <a:t>i</a:t>
            </a:r>
            <a:r>
              <a:rPr lang="ru-RU" i="1" dirty="0"/>
              <a:t> отправится в Таджикистан</a:t>
            </a:r>
            <a:r>
              <a:rPr lang="ru-RU" i="1" dirty="0" smtClean="0"/>
              <a:t>…</a:t>
            </a:r>
            <a:endParaRPr lang="en-US" i="1" dirty="0" smtClean="0"/>
          </a:p>
          <a:p>
            <a:pPr marL="0" indent="0">
              <a:buNone/>
            </a:pPr>
            <a:r>
              <a:rPr lang="en-US" sz="3600" i="1" dirty="0" smtClean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‘Franks</a:t>
            </a:r>
            <a:r>
              <a:rPr lang="en-US" sz="3200" baseline="-25000" dirty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, PRO</a:t>
            </a:r>
            <a:r>
              <a:rPr lang="en-US" sz="3200" baseline="-25000" dirty="0" smtClean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 making a tour of Central Asia, arrived from Tashkent in Bishkek, where [he</a:t>
            </a:r>
            <a:r>
              <a:rPr lang="en-US" sz="3200" baseline="-25000" dirty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] had a meeting with the Kyrgyz president Askar Akajev. On Thursday Franks</a:t>
            </a:r>
            <a:r>
              <a:rPr lang="en-US" baseline="-25000" dirty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 is going to Uzbekistan again, from where he</a:t>
            </a:r>
            <a:r>
              <a:rPr lang="en-US" baseline="-25000" dirty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 will depart to Tajikistan.’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0585"/>
            <a:ext cx="10515600" cy="539637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Discourse sieve</a:t>
            </a:r>
            <a:br>
              <a:rPr lang="en-US" sz="3600" dirty="0" smtClean="0">
                <a:latin typeface="Cambria" panose="02040503050406030204" pitchFamily="18" charset="0"/>
              </a:rPr>
            </a:br>
            <a:r>
              <a:rPr lang="en-US" sz="3200" dirty="0" smtClean="0">
                <a:latin typeface="Cambria" panose="02040503050406030204" pitchFamily="18" charset="0"/>
              </a:rPr>
              <a:t>(rules that consider relative discourse prominence of candidates)</a:t>
            </a:r>
          </a:p>
          <a:p>
            <a:pPr marL="0" indent="0">
              <a:buNone/>
            </a:pPr>
            <a:r>
              <a:rPr lang="en-US" sz="3600" dirty="0">
                <a:latin typeface="Cambria" panose="02040503050406030204" pitchFamily="18" charset="0"/>
              </a:rPr>
              <a:t>	</a:t>
            </a:r>
            <a:r>
              <a:rPr lang="ru-RU" i="1" dirty="0"/>
              <a:t>Фрэнкс</a:t>
            </a:r>
            <a:r>
              <a:rPr lang="en-US" baseline="-25000" dirty="0"/>
              <a:t>i</a:t>
            </a:r>
            <a:r>
              <a:rPr lang="ru-RU" i="1" dirty="0"/>
              <a:t>, </a:t>
            </a:r>
            <a:r>
              <a:rPr lang="en-US" dirty="0"/>
              <a:t>PRO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ru-RU" i="1" dirty="0"/>
              <a:t>совершающий турне по Центральной Азии, </a:t>
            </a:r>
            <a:r>
              <a:rPr lang="ru-RU" i="1" dirty="0" smtClean="0"/>
              <a:t>прибыл из </a:t>
            </a:r>
            <a:r>
              <a:rPr lang="ru-RU" i="1" dirty="0"/>
              <a:t>Ташкента в Бишкек, где </a:t>
            </a:r>
            <a:r>
              <a:rPr lang="en-US" dirty="0"/>
              <a:t>PRO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ru-RU" i="1" dirty="0"/>
              <a:t>встретился с президентом Киргизии Аскаром Акаевым. В четверг Фрэнкса</a:t>
            </a:r>
            <a:r>
              <a:rPr lang="en-US" baseline="-25000" dirty="0"/>
              <a:t>i</a:t>
            </a:r>
            <a:r>
              <a:rPr lang="ru-RU" i="1" dirty="0"/>
              <a:t> снова ждут в Узбекистане, откуда он</a:t>
            </a:r>
            <a:r>
              <a:rPr lang="en-US" baseline="-25000" dirty="0"/>
              <a:t>i</a:t>
            </a:r>
            <a:r>
              <a:rPr lang="ru-RU" i="1" dirty="0"/>
              <a:t> отправится в Таджикистан</a:t>
            </a:r>
            <a:r>
              <a:rPr lang="ru-RU" i="1" dirty="0" smtClean="0"/>
              <a:t>…</a:t>
            </a:r>
            <a:endParaRPr lang="en-US" i="1" dirty="0" smtClean="0"/>
          </a:p>
          <a:p>
            <a:pPr marL="0" indent="0">
              <a:buNone/>
            </a:pPr>
            <a:r>
              <a:rPr lang="en-US" sz="3600" i="1" dirty="0" smtClean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‘Franks</a:t>
            </a:r>
            <a:r>
              <a:rPr lang="en-US" sz="3200" baseline="-25000" dirty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, PRO</a:t>
            </a:r>
            <a:r>
              <a:rPr lang="en-US" sz="3200" baseline="-25000" dirty="0" smtClean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 making a tour of Central Asia, arrived from Tashkent in Bishkek, where [he</a:t>
            </a:r>
            <a:r>
              <a:rPr lang="en-US" sz="3200" baseline="-25000" dirty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] had a meeting with the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Kyrgyz president Askar Akajev</a:t>
            </a:r>
            <a:r>
              <a:rPr lang="en-US" dirty="0" smtClean="0">
                <a:latin typeface="Cambria" panose="02040503050406030204" pitchFamily="18" charset="0"/>
              </a:rPr>
              <a:t>. On Thursday Franks</a:t>
            </a:r>
            <a:r>
              <a:rPr lang="en-US" baseline="-25000" dirty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 is going to Uzbekistan again, from where he</a:t>
            </a:r>
            <a:r>
              <a:rPr lang="en-US" baseline="-25000" dirty="0">
                <a:latin typeface="Cambria" panose="02040503050406030204" pitchFamily="18" charset="0"/>
              </a:rPr>
              <a:t>i</a:t>
            </a:r>
            <a:r>
              <a:rPr lang="en-US" dirty="0" smtClean="0">
                <a:latin typeface="Cambria" panose="02040503050406030204" pitchFamily="18" charset="0"/>
              </a:rPr>
              <a:t> will depart to Tajikistan.’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Corpora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AnCor test set</a:t>
            </a:r>
          </a:p>
          <a:p>
            <a:r>
              <a:rPr lang="en-US" sz="3200" dirty="0" smtClean="0">
                <a:latin typeface="Cambria" panose="02040503050406030204" pitchFamily="18" charset="0"/>
              </a:rPr>
              <a:t>Anaphorically annotated part of SynTagRus</a:t>
            </a:r>
          </a:p>
          <a:p>
            <a:pPr lvl="1"/>
            <a:r>
              <a:rPr lang="en-US" sz="3200" dirty="0" smtClean="0">
                <a:latin typeface="Cambria" panose="02040503050406030204" pitchFamily="18" charset="0"/>
              </a:rPr>
              <a:t>.tgt-files (where 1 line = 1 parse tree)</a:t>
            </a:r>
          </a:p>
          <a:p>
            <a:pPr lvl="1"/>
            <a:r>
              <a:rPr lang="en-US" sz="3200" dirty="0" smtClean="0">
                <a:latin typeface="Cambria" panose="02040503050406030204" pitchFamily="18" charset="0"/>
              </a:rPr>
              <a:t>Two versions: </a:t>
            </a:r>
          </a:p>
          <a:p>
            <a:pPr lvl="2"/>
            <a:r>
              <a:rPr lang="en-US" sz="3000" dirty="0" smtClean="0">
                <a:latin typeface="Cambria" panose="02040503050406030204" pitchFamily="18" charset="0"/>
              </a:rPr>
              <a:t>With ‘gold’, manually corrected syntactic structures</a:t>
            </a:r>
          </a:p>
          <a:p>
            <a:pPr lvl="2"/>
            <a:r>
              <a:rPr lang="en-US" sz="3000" dirty="0" smtClean="0">
                <a:latin typeface="Cambria" panose="02040503050406030204" pitchFamily="18" charset="0"/>
              </a:rPr>
              <a:t>With ‘raw’ (uncorrected) structures</a:t>
            </a:r>
          </a:p>
          <a:p>
            <a:pPr lvl="1"/>
            <a:r>
              <a:rPr lang="en-US" sz="3200" dirty="0" smtClean="0">
                <a:latin typeface="Cambria" panose="02040503050406030204" pitchFamily="18" charset="0"/>
              </a:rPr>
              <a:t>43 texts (newspaper articles and fiction, a small amount of news texts and interviews), 6315 sentences, 3621 pronoun – antecedent pair</a:t>
            </a:r>
          </a:p>
        </p:txBody>
      </p:sp>
    </p:spTree>
    <p:extLst>
      <p:ext uri="{BB962C8B-B14F-4D97-AF65-F5344CB8AC3E}">
        <p14:creationId xmlns:p14="http://schemas.microsoft.com/office/powerpoint/2010/main" val="27460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Evaluation and error analysis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AnCor evaluation campaign</a:t>
            </a:r>
          </a:p>
          <a:p>
            <a:r>
              <a:rPr lang="en-US" sz="3600" dirty="0">
                <a:latin typeface="Cambria" panose="02040503050406030204" pitchFamily="18" charset="0"/>
              </a:rPr>
              <a:t>E</a:t>
            </a:r>
            <a:r>
              <a:rPr lang="en-US" sz="3600" dirty="0" smtClean="0">
                <a:latin typeface="Cambria" panose="02040503050406030204" pitchFamily="18" charset="0"/>
              </a:rPr>
              <a:t>valuation on the SynTagRus test set</a:t>
            </a:r>
          </a:p>
          <a:p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Performance for 3</a:t>
            </a:r>
            <a:r>
              <a:rPr lang="en-US" sz="3600" baseline="30000" dirty="0" smtClean="0">
                <a:latin typeface="Cambria" panose="02040503050406030204" pitchFamily="18" charset="0"/>
              </a:rPr>
              <a:t>rd</a:t>
            </a:r>
            <a:r>
              <a:rPr lang="en-US" sz="3600" dirty="0" smtClean="0">
                <a:latin typeface="Cambria" panose="02040503050406030204" pitchFamily="18" charset="0"/>
              </a:rPr>
              <a:t> person pronouns</a:t>
            </a:r>
          </a:p>
          <a:p>
            <a:pPr marL="0" indent="0">
              <a:buNone/>
            </a:pPr>
            <a:endParaRPr lang="en-US" sz="3600" dirty="0">
              <a:latin typeface="Cambria" panose="020405030504060302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57185"/>
              </p:ext>
            </p:extLst>
          </p:nvPr>
        </p:nvGraphicFramePr>
        <p:xfrm>
          <a:off x="-2" y="735985"/>
          <a:ext cx="12192003" cy="51206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48912">
                  <a:extLst>
                    <a:ext uri="{9D8B030D-6E8A-4147-A177-3AD203B41FA5}">
                      <a16:colId xmlns:a16="http://schemas.microsoft.com/office/drawing/2014/main" val="2290893716"/>
                    </a:ext>
                  </a:extLst>
                </a:gridCol>
                <a:gridCol w="1733506">
                  <a:extLst>
                    <a:ext uri="{9D8B030D-6E8A-4147-A177-3AD203B41FA5}">
                      <a16:colId xmlns:a16="http://schemas.microsoft.com/office/drawing/2014/main" val="135070558"/>
                    </a:ext>
                  </a:extLst>
                </a:gridCol>
                <a:gridCol w="2048912">
                  <a:extLst>
                    <a:ext uri="{9D8B030D-6E8A-4147-A177-3AD203B41FA5}">
                      <a16:colId xmlns:a16="http://schemas.microsoft.com/office/drawing/2014/main" val="3096639132"/>
                    </a:ext>
                  </a:extLst>
                </a:gridCol>
                <a:gridCol w="2048912">
                  <a:extLst>
                    <a:ext uri="{9D8B030D-6E8A-4147-A177-3AD203B41FA5}">
                      <a16:colId xmlns:a16="http://schemas.microsoft.com/office/drawing/2014/main" val="2914309608"/>
                    </a:ext>
                  </a:extLst>
                </a:gridCol>
                <a:gridCol w="1421769">
                  <a:extLst>
                    <a:ext uri="{9D8B030D-6E8A-4147-A177-3AD203B41FA5}">
                      <a16:colId xmlns:a16="http://schemas.microsoft.com/office/drawing/2014/main" val="708544819"/>
                    </a:ext>
                  </a:extLst>
                </a:gridCol>
                <a:gridCol w="1444996">
                  <a:extLst>
                    <a:ext uri="{9D8B030D-6E8A-4147-A177-3AD203B41FA5}">
                      <a16:colId xmlns:a16="http://schemas.microsoft.com/office/drawing/2014/main" val="1151316932"/>
                    </a:ext>
                  </a:extLst>
                </a:gridCol>
                <a:gridCol w="1444996">
                  <a:extLst>
                    <a:ext uri="{9D8B030D-6E8A-4147-A177-3AD203B41FA5}">
                      <a16:colId xmlns:a16="http://schemas.microsoft.com/office/drawing/2014/main" val="1683330935"/>
                    </a:ext>
                  </a:extLst>
                </a:gridCol>
              </a:tblGrid>
              <a:tr h="680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Corpus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Pronouns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Syntactic structures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Criteria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mbria" panose="02040503050406030204" pitchFamily="18" charset="0"/>
                        </a:rPr>
                        <a:t>Preci-sion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Recall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mbria" panose="02040503050406030204" pitchFamily="18" charset="0"/>
                        </a:rPr>
                        <a:t>Pair-wise 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F1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0150994"/>
                  </a:ext>
                </a:extLst>
              </a:tr>
              <a:tr h="34011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AnCor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US" sz="2800" baseline="30000" dirty="0">
                          <a:effectLst/>
                          <a:latin typeface="Cambria" panose="02040503050406030204" pitchFamily="18" charset="0"/>
                        </a:rPr>
                        <a:t>rd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 person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‘Raw’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macro, soft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69,90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53,80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59,30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9133319"/>
                  </a:ext>
                </a:extLst>
              </a:tr>
              <a:tr h="340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micro, soft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78,70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52,40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62,90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4697616"/>
                  </a:ext>
                </a:extLst>
              </a:tr>
              <a:tr h="340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macro, strong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58,10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45,00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49,40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538102"/>
                  </a:ext>
                </a:extLst>
              </a:tr>
              <a:tr h="340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micro, strong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58,70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39,10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46,90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0196416"/>
                  </a:ext>
                </a:extLst>
              </a:tr>
              <a:tr h="34011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SynTagRus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US" sz="2800" baseline="30000" dirty="0">
                          <a:effectLst/>
                          <a:latin typeface="Cambria" panose="02040503050406030204" pitchFamily="18" charset="0"/>
                        </a:rPr>
                        <a:t>rd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 person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‘Raw’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macro, soft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68,00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63,78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65,82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8110"/>
                  </a:ext>
                </a:extLst>
              </a:tr>
              <a:tr h="340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micro, soft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66,81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62,46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64,56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241780"/>
                  </a:ext>
                </a:extLst>
              </a:tr>
              <a:tr h="340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Gold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macro, soft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72,51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68,72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70,56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896922"/>
                  </a:ext>
                </a:extLst>
              </a:tr>
              <a:tr h="340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micro, soft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75,40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71,05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73,16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2459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1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Cambria" panose="02040503050406030204" pitchFamily="18" charset="0"/>
              </a:rPr>
              <a:t>A fully rule-based </a:t>
            </a:r>
            <a:r>
              <a:rPr lang="en-US" sz="3600" dirty="0" smtClean="0">
                <a:latin typeface="Cambria" panose="02040503050406030204" pitchFamily="18" charset="0"/>
              </a:rPr>
              <a:t>system</a:t>
            </a:r>
            <a:endParaRPr lang="en-US" sz="3600" dirty="0">
              <a:latin typeface="Cambria" panose="020405030504060302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</a:rPr>
              <a:t>A module of the ETAP linguistic processor </a:t>
            </a:r>
            <a:r>
              <a:rPr lang="en-US" sz="3600" dirty="0" smtClean="0">
                <a:latin typeface="Cambria" panose="02040503050406030204" pitchFamily="18" charset="0"/>
              </a:rPr>
              <a:t/>
            </a:r>
            <a:br>
              <a:rPr lang="en-US" sz="3600" dirty="0" smtClean="0">
                <a:latin typeface="Cambria" panose="02040503050406030204" pitchFamily="18" charset="0"/>
              </a:rPr>
            </a:br>
            <a:r>
              <a:rPr lang="en-US" sz="3600" dirty="0" smtClean="0">
                <a:latin typeface="Cambria" panose="02040503050406030204" pitchFamily="18" charset="0"/>
              </a:rPr>
              <a:t>(</a:t>
            </a:r>
            <a:r>
              <a:rPr lang="en-US" sz="3600" dirty="0">
                <a:latin typeface="Cambria" panose="02040503050406030204" pitchFamily="18" charset="0"/>
              </a:rPr>
              <a:t>its main options are machine translation between Russian and English and semantic analysis of Russian texts)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" y="204644"/>
            <a:ext cx="12185073" cy="665335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Results of evaluation for reflexives / all types of pronouns</a:t>
            </a:r>
          </a:p>
          <a:p>
            <a:pPr marL="0" indent="0">
              <a:buNone/>
            </a:pPr>
            <a:endParaRPr lang="en-US" sz="36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813357"/>
              </p:ext>
            </p:extLst>
          </p:nvPr>
        </p:nvGraphicFramePr>
        <p:xfrm>
          <a:off x="6923" y="1115122"/>
          <a:ext cx="12185076" cy="479502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47748">
                  <a:extLst>
                    <a:ext uri="{9D8B030D-6E8A-4147-A177-3AD203B41FA5}">
                      <a16:colId xmlns:a16="http://schemas.microsoft.com/office/drawing/2014/main" val="1893517071"/>
                    </a:ext>
                  </a:extLst>
                </a:gridCol>
                <a:gridCol w="1732521">
                  <a:extLst>
                    <a:ext uri="{9D8B030D-6E8A-4147-A177-3AD203B41FA5}">
                      <a16:colId xmlns:a16="http://schemas.microsoft.com/office/drawing/2014/main" val="2232124717"/>
                    </a:ext>
                  </a:extLst>
                </a:gridCol>
                <a:gridCol w="2047748">
                  <a:extLst>
                    <a:ext uri="{9D8B030D-6E8A-4147-A177-3AD203B41FA5}">
                      <a16:colId xmlns:a16="http://schemas.microsoft.com/office/drawing/2014/main" val="392012487"/>
                    </a:ext>
                  </a:extLst>
                </a:gridCol>
                <a:gridCol w="2047748">
                  <a:extLst>
                    <a:ext uri="{9D8B030D-6E8A-4147-A177-3AD203B41FA5}">
                      <a16:colId xmlns:a16="http://schemas.microsoft.com/office/drawing/2014/main" val="571329065"/>
                    </a:ext>
                  </a:extLst>
                </a:gridCol>
                <a:gridCol w="1420961">
                  <a:extLst>
                    <a:ext uri="{9D8B030D-6E8A-4147-A177-3AD203B41FA5}">
                      <a16:colId xmlns:a16="http://schemas.microsoft.com/office/drawing/2014/main" val="896967759"/>
                    </a:ext>
                  </a:extLst>
                </a:gridCol>
                <a:gridCol w="1444175">
                  <a:extLst>
                    <a:ext uri="{9D8B030D-6E8A-4147-A177-3AD203B41FA5}">
                      <a16:colId xmlns:a16="http://schemas.microsoft.com/office/drawing/2014/main" val="1629631692"/>
                    </a:ext>
                  </a:extLst>
                </a:gridCol>
                <a:gridCol w="1444175">
                  <a:extLst>
                    <a:ext uri="{9D8B030D-6E8A-4147-A177-3AD203B41FA5}">
                      <a16:colId xmlns:a16="http://schemas.microsoft.com/office/drawing/2014/main" val="2190096337"/>
                    </a:ext>
                  </a:extLst>
                </a:gridCol>
              </a:tblGrid>
              <a:tr h="959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Corpus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Pronouns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Syntactic structures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Criteria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mbria" panose="02040503050406030204" pitchFamily="18" charset="0"/>
                        </a:rPr>
                        <a:t>Preci-sion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Recall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mbria" panose="02040503050406030204" pitchFamily="18" charset="0"/>
                        </a:rPr>
                        <a:t>Pair-wise 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F1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7928546"/>
                  </a:ext>
                </a:extLst>
              </a:tr>
              <a:tr h="479502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SynTagRus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Reflexive and reciprocal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‘Raw’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macro, soft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88,31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84,14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86,17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2619535"/>
                  </a:ext>
                </a:extLst>
              </a:tr>
              <a:tr h="479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micro, soft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84,76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76,25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80,28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7288956"/>
                  </a:ext>
                </a:extLst>
              </a:tr>
              <a:tr h="479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Gold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macro, soft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91,78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89,75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90,75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3169330"/>
                  </a:ext>
                </a:extLst>
              </a:tr>
              <a:tr h="479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micro, soft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90,94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87,26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89,06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906622"/>
                  </a:ext>
                </a:extLst>
              </a:tr>
              <a:tr h="479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All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‘Raw’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macro, soft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76,96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71,23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73,98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1787401"/>
                  </a:ext>
                </a:extLst>
              </a:tr>
              <a:tr h="479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micro, soft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73,78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68,04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70,79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9369460"/>
                  </a:ext>
                </a:extLst>
              </a:tr>
              <a:tr h="479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Gold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macro, soft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82,33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78,76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80,50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319893"/>
                  </a:ext>
                </a:extLst>
              </a:tr>
              <a:tr h="479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micro, soft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81,99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78,12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80,01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514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2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473"/>
            <a:ext cx="10515600" cy="7273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Error analysis</a:t>
            </a:r>
            <a:endParaRPr lang="en-US" sz="36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483390"/>
              </p:ext>
            </p:extLst>
          </p:nvPr>
        </p:nvGraphicFramePr>
        <p:xfrm>
          <a:off x="1" y="872836"/>
          <a:ext cx="12191999" cy="48588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987022">
                  <a:extLst>
                    <a:ext uri="{9D8B030D-6E8A-4147-A177-3AD203B41FA5}">
                      <a16:colId xmlns:a16="http://schemas.microsoft.com/office/drawing/2014/main" val="2012825302"/>
                    </a:ext>
                  </a:extLst>
                </a:gridCol>
                <a:gridCol w="2204977">
                  <a:extLst>
                    <a:ext uri="{9D8B030D-6E8A-4147-A177-3AD203B41FA5}">
                      <a16:colId xmlns:a16="http://schemas.microsoft.com/office/drawing/2014/main" val="1089341130"/>
                    </a:ext>
                  </a:extLst>
                </a:gridCol>
              </a:tblGrid>
              <a:tr h="485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Error type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Percentage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140108"/>
                  </a:ext>
                </a:extLst>
              </a:tr>
              <a:tr h="485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1. Discourse salience rules discard the correct candidate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19,2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580153"/>
                  </a:ext>
                </a:extLst>
              </a:tr>
              <a:tr h="485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2. Parsing errors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15,2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3239858"/>
                  </a:ext>
                </a:extLst>
              </a:tr>
              <a:tr h="485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3. Wrong choice of the linear closest candidate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12,8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2023297"/>
                  </a:ext>
                </a:extLst>
              </a:tr>
              <a:tr h="485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4. Antecedent beyond the search scope of 2 sentences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10,0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7870438"/>
                  </a:ext>
                </a:extLst>
              </a:tr>
              <a:tr h="485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5. Too restrictive ontological rule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8,0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454523"/>
                  </a:ext>
                </a:extLst>
              </a:tr>
              <a:tr h="485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6. Too restrictive rule that creates anaphorical links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6,8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2799133"/>
                  </a:ext>
                </a:extLst>
              </a:tr>
              <a:tr h="485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7. The antecedent is an unknown lexeme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4,8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6121680"/>
                  </a:ext>
                </a:extLst>
              </a:tr>
              <a:tr h="971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8. Pronoun – antecedent number disagreement (e.g. Zimbabwe – they)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4,8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834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3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957008"/>
              </p:ext>
            </p:extLst>
          </p:nvPr>
        </p:nvGraphicFramePr>
        <p:xfrm>
          <a:off x="0" y="557557"/>
          <a:ext cx="12191999" cy="586554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987022">
                  <a:extLst>
                    <a:ext uri="{9D8B030D-6E8A-4147-A177-3AD203B41FA5}">
                      <a16:colId xmlns:a16="http://schemas.microsoft.com/office/drawing/2014/main" val="932582678"/>
                    </a:ext>
                  </a:extLst>
                </a:gridCol>
                <a:gridCol w="2204977">
                  <a:extLst>
                    <a:ext uri="{9D8B030D-6E8A-4147-A177-3AD203B41FA5}">
                      <a16:colId xmlns:a16="http://schemas.microsoft.com/office/drawing/2014/main" val="1794916629"/>
                    </a:ext>
                  </a:extLst>
                </a:gridCol>
              </a:tblGrid>
              <a:tr h="488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Error type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Percentage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921497"/>
                  </a:ext>
                </a:extLst>
              </a:tr>
              <a:tr h="977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9. Imperfections in RCD entries (e.g. lack of selectional restrictions or certain lexical functions)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3,6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738696"/>
                  </a:ext>
                </a:extLst>
              </a:tr>
              <a:tr h="977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10. The parser selects a wrong homonym (e.g. predpolagat’1 ‘suppose’ instead of predpolagat’3 ‘presuppose’)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2,4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9377371"/>
                  </a:ext>
                </a:extLst>
              </a:tr>
              <a:tr h="488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11. Misprints and punctuation errors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2,4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634530"/>
                  </a:ext>
                </a:extLst>
              </a:tr>
              <a:tr h="977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12. Incorrectly assigned or lacking NON-ANTEC feature (for non-referential expressions)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2,4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7872912"/>
                  </a:ext>
                </a:extLst>
              </a:tr>
              <a:tr h="977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13. Incorrect choice of a non-closest candidate in the case of JUXTAPOSE construction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,6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5242506"/>
                  </a:ext>
                </a:extLst>
              </a:tr>
              <a:tr h="488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14. Malfunction of the LF-based rule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1,6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23644"/>
                  </a:ext>
                </a:extLst>
              </a:tr>
              <a:tr h="488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</a:rPr>
                        <a:t>15. Other types of errors (a single error for each type)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anose="02040503050406030204" pitchFamily="18" charset="0"/>
                        </a:rPr>
                        <a:t>4,0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98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9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36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Cambria" panose="02040503050406030204" pitchFamily="18" charset="0"/>
              </a:rPr>
              <a:t>Thank you!</a:t>
            </a:r>
          </a:p>
          <a:p>
            <a:pPr marL="0" indent="0" algn="ctr">
              <a:buNone/>
            </a:pP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Stages of text processing by ETAP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0198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Cambria" panose="02040503050406030204" pitchFamily="18" charset="0"/>
              </a:rPr>
              <a:t>Morphological analysis</a:t>
            </a:r>
          </a:p>
          <a:p>
            <a:pPr marL="0" indent="0" algn="ctr">
              <a:buNone/>
            </a:pPr>
            <a:endParaRPr lang="en-US" sz="32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Cambria" panose="02040503050406030204" pitchFamily="18" charset="0"/>
              </a:rPr>
              <a:t>Syntactic parsing</a:t>
            </a:r>
          </a:p>
          <a:p>
            <a:pPr marL="0" indent="0" algn="ctr">
              <a:buNone/>
            </a:pPr>
            <a:endParaRPr lang="en-US" sz="32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Cambria" panose="02040503050406030204" pitchFamily="18" charset="0"/>
              </a:rPr>
              <a:t>Anaphora resolution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7236" y="5557695"/>
            <a:ext cx="9317182" cy="10772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Russian-to-English translation </a:t>
            </a:r>
          </a:p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Russian-to-Semantic </a:t>
            </a:r>
            <a:r>
              <a:rPr lang="en-US" sz="3200" dirty="0">
                <a:latin typeface="Cambria" panose="02040503050406030204" pitchFamily="18" charset="0"/>
              </a:rPr>
              <a:t>translation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flipH="1">
            <a:off x="5985163" y="2140527"/>
            <a:ext cx="124690" cy="5195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985163" y="3262745"/>
            <a:ext cx="124690" cy="57005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-2640000" flipH="1">
            <a:off x="6902342" y="4307334"/>
            <a:ext cx="147479" cy="13739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2160000">
            <a:off x="5166777" y="4375759"/>
            <a:ext cx="158883" cy="12550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4805" t="24270" r="36720" b="44751"/>
          <a:stretch/>
        </p:blipFill>
        <p:spPr bwMode="auto">
          <a:xfrm>
            <a:off x="0" y="0"/>
            <a:ext cx="9054790" cy="3825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3792" t="19367" r="60990" b="56450"/>
          <a:stretch/>
        </p:blipFill>
        <p:spPr bwMode="auto">
          <a:xfrm>
            <a:off x="5531005" y="3456878"/>
            <a:ext cx="6660995" cy="3519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70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 rotWithShape="1">
          <a:blip r:embed="rId2"/>
          <a:srcRect l="20080" t="24354" r="33672" b="7349"/>
          <a:stretch/>
        </p:blipFill>
        <p:spPr bwMode="auto">
          <a:xfrm>
            <a:off x="1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91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Resources used by the system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ETAP parser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Russian combinatorial dictionary (RCD)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OntoEtap ontology (limitedly)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7" y="166255"/>
            <a:ext cx="10307783" cy="62345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An RCD dictionary entry for the noun </a:t>
            </a:r>
            <a:r>
              <a:rPr lang="en-US" sz="3600" i="1" dirty="0" smtClean="0">
                <a:latin typeface="Cambria" panose="02040503050406030204" pitchFamily="18" charset="0"/>
              </a:rPr>
              <a:t>mesto </a:t>
            </a:r>
            <a:r>
              <a:rPr lang="en-US" sz="3600" dirty="0" smtClean="0">
                <a:latin typeface="Cambria" panose="02040503050406030204" pitchFamily="18" charset="0"/>
              </a:rPr>
              <a:t>‘place’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35581" y="941532"/>
            <a:ext cx="7626927" cy="5916467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036" y="1787236"/>
            <a:ext cx="3075709" cy="507076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en-US" sz="2200" cap="small" dirty="0" smtClean="0">
              <a:latin typeface="Cambria" panose="020405030504060302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</a:rPr>
              <a:t>s</a:t>
            </a:r>
            <a:r>
              <a:rPr lang="en-US" sz="2200" dirty="0" smtClean="0">
                <a:latin typeface="Cambria" panose="02040503050406030204" pitchFamily="18" charset="0"/>
              </a:rPr>
              <a:t>yntactic features</a:t>
            </a:r>
          </a:p>
          <a:p>
            <a:pPr algn="r">
              <a:spcBef>
                <a:spcPts val="0"/>
              </a:spcBef>
            </a:pPr>
            <a:r>
              <a:rPr lang="en-US" sz="2200" dirty="0" smtClean="0">
                <a:latin typeface="Cambria" panose="02040503050406030204" pitchFamily="18" charset="0"/>
              </a:rPr>
              <a:t>descriptors</a:t>
            </a:r>
          </a:p>
          <a:p>
            <a:pPr algn="r"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</a:rPr>
              <a:t>o</a:t>
            </a:r>
            <a:r>
              <a:rPr lang="en-US" sz="2200" dirty="0" smtClean="0">
                <a:latin typeface="Cambria" panose="02040503050406030204" pitchFamily="18" charset="0"/>
              </a:rPr>
              <a:t>ntological correlates</a:t>
            </a:r>
          </a:p>
          <a:p>
            <a:pPr algn="r"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</a:rPr>
              <a:t>g</a:t>
            </a:r>
            <a:r>
              <a:rPr lang="en-US" sz="2200" dirty="0" smtClean="0">
                <a:latin typeface="Cambria" panose="02040503050406030204" pitchFamily="18" charset="0"/>
              </a:rPr>
              <a:t>overnment pattern</a:t>
            </a:r>
          </a:p>
          <a:p>
            <a:pPr algn="r">
              <a:spcBef>
                <a:spcPts val="0"/>
              </a:spcBef>
            </a:pPr>
            <a:endParaRPr lang="en-US" sz="2200" dirty="0" smtClean="0">
              <a:latin typeface="Cambria" panose="02040503050406030204" pitchFamily="18" charset="0"/>
            </a:endParaRPr>
          </a:p>
          <a:p>
            <a:pPr algn="r">
              <a:spcBef>
                <a:spcPts val="0"/>
              </a:spcBef>
            </a:pPr>
            <a:endParaRPr lang="en-US" sz="2200" dirty="0">
              <a:latin typeface="Cambria" panose="020405030504060302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sz="2200" dirty="0">
                <a:latin typeface="Cambria" panose="02040503050406030204" pitchFamily="18" charset="0"/>
              </a:rPr>
              <a:t>l</a:t>
            </a:r>
            <a:r>
              <a:rPr lang="en-US" sz="2200" dirty="0" smtClean="0">
                <a:latin typeface="Cambria" panose="02040503050406030204" pitchFamily="18" charset="0"/>
              </a:rPr>
              <a:t>exical functions</a:t>
            </a:r>
            <a:endParaRPr lang="en-US" sz="22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0886" t="9036" r="45138" b="28487"/>
          <a:stretch/>
        </p:blipFill>
        <p:spPr bwMode="auto">
          <a:xfrm>
            <a:off x="3262745" y="789709"/>
            <a:ext cx="8929255" cy="6068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08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0881"/>
          </a:xfrm>
        </p:spPr>
        <p:txBody>
          <a:bodyPr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OntoEtap ontology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45" t="9553" r="41800" b="18935"/>
          <a:stretch/>
        </p:blipFill>
        <p:spPr bwMode="auto">
          <a:xfrm>
            <a:off x="646771" y="790881"/>
            <a:ext cx="10950498" cy="6368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27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913</Words>
  <Application>Microsoft Office PowerPoint</Application>
  <PresentationFormat>Widescreen</PresentationFormat>
  <Paragraphs>313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MS Mincho</vt:lpstr>
      <vt:lpstr>Arial</vt:lpstr>
      <vt:lpstr>Calibri</vt:lpstr>
      <vt:lpstr>Calibri Light</vt:lpstr>
      <vt:lpstr>Cambria</vt:lpstr>
      <vt:lpstr>Times New Roman</vt:lpstr>
      <vt:lpstr>Office Theme</vt:lpstr>
      <vt:lpstr>An anaphora resolution system for Russian based on ETAP-4 linguistic processor </vt:lpstr>
      <vt:lpstr>Contents</vt:lpstr>
      <vt:lpstr>PowerPoint Presentation</vt:lpstr>
      <vt:lpstr>Stages of text processing by ETAP</vt:lpstr>
      <vt:lpstr>PowerPoint Presentation</vt:lpstr>
      <vt:lpstr>PowerPoint Presentation</vt:lpstr>
      <vt:lpstr>Resources used by the system</vt:lpstr>
      <vt:lpstr>An RCD dictionary entry for the noun mesto ‘place’</vt:lpstr>
      <vt:lpstr>OntoEtap ontology</vt:lpstr>
      <vt:lpstr>Resolution of different classes of pronouns</vt:lpstr>
      <vt:lpstr>Resolution of different classes of pronouns</vt:lpstr>
      <vt:lpstr>The antecedent is searched within a window of 3 sentences</vt:lpstr>
      <vt:lpstr>Reflexive pronouns</vt:lpstr>
      <vt:lpstr>The system also resolves oblique antecedents:</vt:lpstr>
      <vt:lpstr>A list of non-referential expressions with sebja i svoj</vt:lpstr>
      <vt:lpstr>Resolution of 3rd person pronouns</vt:lpstr>
      <vt:lpstr>Filtering out non-referential nouns</vt:lpstr>
      <vt:lpstr>PowerPoint Presentation</vt:lpstr>
      <vt:lpstr>PowerPoint Presentation</vt:lpstr>
      <vt:lpstr>PowerPoint Presentation</vt:lpstr>
      <vt:lpstr>PowerPoint Presentation</vt:lpstr>
      <vt:lpstr>Creating the set of candidate antecedents</vt:lpstr>
      <vt:lpstr>Sorting out incorrect candidates</vt:lpstr>
      <vt:lpstr>PowerPoint Presentation</vt:lpstr>
      <vt:lpstr>PowerPoint Presentation</vt:lpstr>
      <vt:lpstr>PowerPoint Presentation</vt:lpstr>
      <vt:lpstr>Corpora</vt:lpstr>
      <vt:lpstr>Evaluation and error analysis</vt:lpstr>
      <vt:lpstr>PowerPoint Presentation</vt:lpstr>
      <vt:lpstr>PowerPoint Presentation</vt:lpstr>
      <vt:lpstr>Error analysis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anaphora resolution system for Russian based on ETAP-4 linguistic processor</dc:title>
  <dc:creator>Eugenia Inshakova</dc:creator>
  <cp:lastModifiedBy>Eugenia Inshakova</cp:lastModifiedBy>
  <cp:revision>51</cp:revision>
  <dcterms:created xsi:type="dcterms:W3CDTF">2019-05-30T07:13:45Z</dcterms:created>
  <dcterms:modified xsi:type="dcterms:W3CDTF">2019-05-31T03:32:52Z</dcterms:modified>
</cp:coreProperties>
</file>