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258" r:id="rId4"/>
    <p:sldId id="259" r:id="rId5"/>
    <p:sldId id="308" r:id="rId6"/>
    <p:sldId id="262" r:id="rId7"/>
    <p:sldId id="266" r:id="rId8"/>
    <p:sldId id="267" r:id="rId9"/>
    <p:sldId id="268" r:id="rId10"/>
    <p:sldId id="270" r:id="rId11"/>
    <p:sldId id="271" r:id="rId12"/>
    <p:sldId id="273" r:id="rId13"/>
    <p:sldId id="310" r:id="rId14"/>
    <p:sldId id="275" r:id="rId15"/>
    <p:sldId id="276" r:id="rId16"/>
    <p:sldId id="277" r:id="rId17"/>
    <p:sldId id="278" r:id="rId18"/>
    <p:sldId id="279" r:id="rId19"/>
    <p:sldId id="304" r:id="rId20"/>
    <p:sldId id="280" r:id="rId21"/>
    <p:sldId id="283" r:id="rId22"/>
    <p:sldId id="314" r:id="rId23"/>
    <p:sldId id="328" r:id="rId24"/>
    <p:sldId id="284" r:id="rId25"/>
    <p:sldId id="329" r:id="rId26"/>
    <p:sldId id="331" r:id="rId27"/>
    <p:sldId id="311" r:id="rId28"/>
    <p:sldId id="313" r:id="rId29"/>
    <p:sldId id="315" r:id="rId30"/>
    <p:sldId id="317" r:id="rId31"/>
    <p:sldId id="318" r:id="rId32"/>
    <p:sldId id="319" r:id="rId33"/>
    <p:sldId id="334" r:id="rId34"/>
    <p:sldId id="320" r:id="rId35"/>
    <p:sldId id="323" r:id="rId36"/>
    <p:sldId id="322" r:id="rId37"/>
    <p:sldId id="324" r:id="rId38"/>
    <p:sldId id="325" r:id="rId39"/>
    <p:sldId id="332" r:id="rId40"/>
    <p:sldId id="333" r:id="rId41"/>
    <p:sldId id="326" r:id="rId42"/>
    <p:sldId id="298" r:id="rId43"/>
    <p:sldId id="335" r:id="rId44"/>
    <p:sldId id="286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3A06-1A67-409C-A024-AFBB1D4A0201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58C3-A27A-476E-BB78-1AB7AF7CD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2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3A06-1A67-409C-A024-AFBB1D4A0201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58C3-A27A-476E-BB78-1AB7AF7CD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0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3A06-1A67-409C-A024-AFBB1D4A0201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58C3-A27A-476E-BB78-1AB7AF7CD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3A06-1A67-409C-A024-AFBB1D4A0201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58C3-A27A-476E-BB78-1AB7AF7CD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26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3A06-1A67-409C-A024-AFBB1D4A0201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58C3-A27A-476E-BB78-1AB7AF7CD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0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3A06-1A67-409C-A024-AFBB1D4A0201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58C3-A27A-476E-BB78-1AB7AF7CD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0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3A06-1A67-409C-A024-AFBB1D4A0201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58C3-A27A-476E-BB78-1AB7AF7CD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8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3A06-1A67-409C-A024-AFBB1D4A0201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58C3-A27A-476E-BB78-1AB7AF7CD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5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3A06-1A67-409C-A024-AFBB1D4A0201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58C3-A27A-476E-BB78-1AB7AF7CD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0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3A06-1A67-409C-A024-AFBB1D4A0201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58C3-A27A-476E-BB78-1AB7AF7CD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29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3A06-1A67-409C-A024-AFBB1D4A0201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58C3-A27A-476E-BB78-1AB7AF7CD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6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D3A06-1A67-409C-A024-AFBB1D4A0201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B58C3-A27A-476E-BB78-1AB7AF7CD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5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708" y="2924944"/>
            <a:ext cx="8619869" cy="115212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Roboto Slab"/>
                <a:ea typeface="Roboto Slab" pitchFamily="2" charset="0"/>
              </a:rPr>
              <a:t>Measure clustering approach to MWE extraction</a:t>
            </a:r>
            <a:endParaRPr lang="ru-RU" sz="3200" b="1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38" y="5157192"/>
            <a:ext cx="4695978" cy="16105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Petr </a:t>
            </a:r>
            <a:r>
              <a:rPr lang="en-US" sz="2000" dirty="0" err="1" smtClean="0"/>
              <a:t>Rossyaykin</a:t>
            </a:r>
            <a:endParaRPr lang="en-US" sz="2000" dirty="0" smtClean="0"/>
          </a:p>
          <a:p>
            <a:r>
              <a:rPr lang="en-US" sz="2000" dirty="0" smtClean="0"/>
              <a:t>Moscow State University</a:t>
            </a:r>
          </a:p>
          <a:p>
            <a:r>
              <a:rPr lang="en-US" sz="2000" dirty="0" smtClean="0"/>
              <a:t>petrrossyaykin@gmail.com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708" y="188640"/>
            <a:ext cx="8610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25th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International Conference on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Computational Linguistics </a:t>
            </a:r>
          </a:p>
          <a:p>
            <a:pPr algn="ctr"/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and Intellectual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Technologies, May 29 – June 1, Moscow, RSUH</a:t>
            </a:r>
            <a:endParaRPr lang="ru-RU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427984" y="5157192"/>
            <a:ext cx="4716016" cy="161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Natalia </a:t>
            </a:r>
            <a:r>
              <a:rPr lang="en-US" sz="2000" dirty="0" err="1" smtClean="0"/>
              <a:t>Loukachevitch</a:t>
            </a:r>
            <a:endParaRPr lang="en-US" sz="2000" dirty="0" smtClean="0"/>
          </a:p>
          <a:p>
            <a:r>
              <a:rPr lang="en-US" sz="2000" dirty="0" smtClean="0"/>
              <a:t>Moscow State University</a:t>
            </a:r>
          </a:p>
          <a:p>
            <a:r>
              <a:rPr lang="en-US" sz="2000" dirty="0" smtClean="0"/>
              <a:t>louk_nat@mail.ru</a:t>
            </a:r>
          </a:p>
        </p:txBody>
      </p:sp>
      <p:pic>
        <p:nvPicPr>
          <p:cNvPr id="7" name="Рисунок 6" descr="Dialogue 2019 / Conference on Computational Linguistic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8055" y="1484784"/>
            <a:ext cx="5678075" cy="85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Initial candidate expressions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1888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N-N (e.g. </a:t>
            </a:r>
            <a:r>
              <a:rPr lang="ru-RU" sz="2400" i="1" dirty="0" smtClean="0"/>
              <a:t>глава государства</a:t>
            </a:r>
            <a:r>
              <a:rPr lang="en-US" sz="2400" dirty="0" smtClean="0"/>
              <a:t> ‘head of state’) and </a:t>
            </a:r>
            <a:r>
              <a:rPr lang="en-US" sz="2400" dirty="0" err="1" smtClean="0"/>
              <a:t>Adj</a:t>
            </a:r>
            <a:r>
              <a:rPr lang="en-US" sz="2400" dirty="0" smtClean="0"/>
              <a:t>-N</a:t>
            </a:r>
            <a:r>
              <a:rPr lang="ru-RU" sz="2400" dirty="0" smtClean="0"/>
              <a:t> (</a:t>
            </a:r>
            <a:r>
              <a:rPr lang="en-US" sz="2400" dirty="0" smtClean="0"/>
              <a:t>e.g. </a:t>
            </a:r>
            <a:r>
              <a:rPr lang="ru-RU" sz="2400" i="1" dirty="0" smtClean="0"/>
              <a:t>уголовное дело</a:t>
            </a:r>
            <a:r>
              <a:rPr lang="ru-RU" sz="2400" dirty="0" smtClean="0"/>
              <a:t> </a:t>
            </a:r>
            <a:r>
              <a:rPr lang="en-US" sz="2400" dirty="0" smtClean="0"/>
              <a:t>‘criminal case’</a:t>
            </a:r>
            <a:r>
              <a:rPr lang="ru-RU" sz="2400" dirty="0" smtClean="0"/>
              <a:t>)</a:t>
            </a:r>
            <a:r>
              <a:rPr lang="en-US" sz="2400" dirty="0" smtClean="0"/>
              <a:t> bigrams</a:t>
            </a:r>
          </a:p>
          <a:p>
            <a:r>
              <a:rPr lang="en-US" sz="2400" dirty="0" smtClean="0"/>
              <a:t>Observed frequency &gt; 200</a:t>
            </a:r>
          </a:p>
          <a:p>
            <a:r>
              <a:rPr lang="en-US" sz="2400" dirty="0" smtClean="0"/>
              <a:t>37767 candidate bigrams in total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776243"/>
              </p:ext>
            </p:extLst>
          </p:nvPr>
        </p:nvGraphicFramePr>
        <p:xfrm>
          <a:off x="395535" y="3356992"/>
          <a:ext cx="8280921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8399"/>
                <a:gridCol w="46925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Positive class (T)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Negative class (N)</a:t>
                      </a:r>
                      <a:endParaRPr lang="ru-RU" sz="2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9837</a:t>
                      </a:r>
                      <a:r>
                        <a:rPr lang="en-US" sz="2200" baseline="0" dirty="0" smtClean="0"/>
                        <a:t> expressions present in </a:t>
                      </a:r>
                      <a:r>
                        <a:rPr lang="en-US" sz="2200" baseline="0" dirty="0" err="1" smtClean="0"/>
                        <a:t>RuThes</a:t>
                      </a:r>
                      <a:endParaRPr 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Other</a:t>
                      </a:r>
                      <a:r>
                        <a:rPr lang="en-US" sz="2200" baseline="0" dirty="0" smtClean="0"/>
                        <a:t> 27930 expressions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i="1" baseline="0" dirty="0" smtClean="0"/>
                        <a:t>права человека</a:t>
                      </a:r>
                      <a:r>
                        <a:rPr lang="en-US" sz="2200" baseline="0" dirty="0" smtClean="0"/>
                        <a:t> ‘human rights’</a:t>
                      </a:r>
                      <a:endParaRPr lang="ru-RU" sz="2200" baseline="0" dirty="0" smtClean="0"/>
                    </a:p>
                    <a:p>
                      <a:r>
                        <a:rPr lang="ru-RU" sz="2200" i="1" baseline="0" dirty="0" smtClean="0"/>
                        <a:t>социальная сеть </a:t>
                      </a:r>
                      <a:r>
                        <a:rPr lang="en-US" sz="2200" baseline="0" dirty="0" smtClean="0"/>
                        <a:t>‘social network’</a:t>
                      </a:r>
                      <a:endParaRPr lang="ru-RU" sz="2200" baseline="0" dirty="0" smtClean="0"/>
                    </a:p>
                    <a:p>
                      <a:r>
                        <a:rPr lang="ru-RU" sz="2200" i="1" baseline="0" dirty="0" smtClean="0"/>
                        <a:t>точка зрения</a:t>
                      </a:r>
                      <a:r>
                        <a:rPr lang="en-US" sz="2200" i="1" baseline="0" dirty="0" smtClean="0"/>
                        <a:t> </a:t>
                      </a:r>
                      <a:r>
                        <a:rPr lang="en-US" sz="2200" baseline="0" dirty="0" smtClean="0"/>
                        <a:t>‘point of view’</a:t>
                      </a:r>
                      <a:endParaRPr 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i="1" dirty="0" smtClean="0"/>
                        <a:t>процесс расследования</a:t>
                      </a:r>
                      <a:r>
                        <a:rPr lang="ru-RU" sz="2200" dirty="0" smtClean="0"/>
                        <a:t> </a:t>
                      </a:r>
                      <a:r>
                        <a:rPr lang="en-US" sz="2200" dirty="0" smtClean="0"/>
                        <a:t>‘investigation process’</a:t>
                      </a:r>
                      <a:endParaRPr lang="ru-RU" sz="2200" dirty="0" smtClean="0"/>
                    </a:p>
                    <a:p>
                      <a:r>
                        <a:rPr lang="ru-RU" sz="2200" i="1" dirty="0" smtClean="0"/>
                        <a:t>виртуальное общение</a:t>
                      </a:r>
                      <a:r>
                        <a:rPr lang="ru-RU" sz="2200" dirty="0" smtClean="0"/>
                        <a:t> </a:t>
                      </a:r>
                      <a:r>
                        <a:rPr lang="en-US" sz="2200" dirty="0" smtClean="0"/>
                        <a:t>‘virtual</a:t>
                      </a:r>
                      <a:r>
                        <a:rPr lang="en-US" sz="2200" baseline="0" dirty="0" smtClean="0"/>
                        <a:t> communication</a:t>
                      </a:r>
                      <a:r>
                        <a:rPr lang="en-US" sz="2200" dirty="0" smtClean="0"/>
                        <a:t>’</a:t>
                      </a:r>
                      <a:endParaRPr lang="ru-RU" sz="2200" dirty="0" smtClean="0"/>
                    </a:p>
                    <a:p>
                      <a:r>
                        <a:rPr lang="ru-RU" sz="2200" i="1" dirty="0" smtClean="0"/>
                        <a:t>секреты красоты</a:t>
                      </a:r>
                      <a:r>
                        <a:rPr lang="en-US" sz="2200" i="1" dirty="0" smtClean="0"/>
                        <a:t> </a:t>
                      </a:r>
                      <a:r>
                        <a:rPr lang="en-US" sz="2200" dirty="0" smtClean="0"/>
                        <a:t>‘secrets</a:t>
                      </a:r>
                      <a:r>
                        <a:rPr lang="en-US" sz="2200" baseline="0" dirty="0" smtClean="0"/>
                        <a:t> of beauty</a:t>
                      </a:r>
                      <a:r>
                        <a:rPr lang="en-US" sz="2200" dirty="0" smtClean="0"/>
                        <a:t>’</a:t>
                      </a:r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7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Roboto Slab" pitchFamily="2" charset="0"/>
                <a:ea typeface="Roboto Slab" pitchFamily="2" charset="0"/>
              </a:rPr>
              <a:t>20 </a:t>
            </a:r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most frequent expressions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13862"/>
              </p:ext>
            </p:extLst>
          </p:nvPr>
        </p:nvGraphicFramePr>
        <p:xfrm>
          <a:off x="467544" y="1484784"/>
          <a:ext cx="8064897" cy="46680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886"/>
                <a:gridCol w="3343162"/>
                <a:gridCol w="607848"/>
                <a:gridCol w="365800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+mj-lt"/>
                        </a:rPr>
                        <a:t>1-10</a:t>
                      </a:r>
                      <a:endParaRPr lang="ru-RU" sz="22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+mj-lt"/>
                        </a:rPr>
                        <a:t>11-20</a:t>
                      </a:r>
                      <a:endParaRPr lang="ru-RU" sz="22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УГОЛОВНЫЙ ДЕЛО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СЕГОДНЯШНИЙ ДЕНЬ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ПРОШЛЫЙ ГОД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МОЛОДОЙ ЧЕЛОВЕК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ПРАВООХРАНИТЕЛЬНЫЙ ОРГАН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ГЕНЕРАЛЬНЫЙ ДИРЕКТОР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РОССИЙСКИЙ ФЕДЕРАЦИЯ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ТОЧКА ЗРЕНИЕ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БЛИЖАЙШИЙ ВРЕМЯ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СЛЕДСТВЕННЫЙ КОМИТЕТ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ОФИЦИАЛЬНЫЙ САЙТ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16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МИЛЛИОН РУБЛЬ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ТЫСЯЧА РУБЛЬ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ТЕКУЩИЙ ГОД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ГЛАВА ГОСУДАРСТВО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ЛИШЕНИЕ СВОБОДА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ТЫСЯЧА ЧЕЛОВЕК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19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АКЦИЯ ПРОТЕСТ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ВНУТРЕННИЙ ДЕЛО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ИНОСТРАННЫЙ ДЕЛО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3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Roboto Slab" pitchFamily="2" charset="0"/>
                <a:ea typeface="Roboto Slab" pitchFamily="2" charset="0"/>
              </a:rPr>
              <a:t>20 </a:t>
            </a:r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most frequent expressions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861868"/>
              </p:ext>
            </p:extLst>
          </p:nvPr>
        </p:nvGraphicFramePr>
        <p:xfrm>
          <a:off x="467544" y="1484784"/>
          <a:ext cx="8064897" cy="5053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886"/>
                <a:gridCol w="3343162"/>
                <a:gridCol w="607848"/>
                <a:gridCol w="365800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+mj-lt"/>
                        </a:rPr>
                        <a:t>1-10</a:t>
                      </a:r>
                      <a:endParaRPr lang="ru-RU" sz="22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+mj-lt"/>
                        </a:rPr>
                        <a:t>11-20</a:t>
                      </a:r>
                      <a:endParaRPr lang="ru-RU" sz="22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CRIMINAL CASE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n-US" sz="2200" baseline="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 DAY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LAST YEAR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YOUNG MAN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LAW ENFORCEMENT AGENCY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GENERAL DIRECTOR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RUSSIAN</a:t>
                      </a:r>
                      <a:r>
                        <a:rPr lang="en-US" sz="2200" baseline="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 FEDERATION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POINT OF VIEW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NEAREST FUTURE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INVESTIGATIVE</a:t>
                      </a:r>
                      <a:r>
                        <a:rPr lang="en-US" sz="2200" baseline="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 COMMITTEE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OFFICIAL SITE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16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MILLION RUBLE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THOUSAND RUBLE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CURRENT YEAR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HEAD OF STATE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RESTRAINT</a:t>
                      </a:r>
                      <a:r>
                        <a:rPr lang="en-US" sz="2200" baseline="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 OF LIBERTY (IMPRISONMENT)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THOUSAND</a:t>
                      </a:r>
                      <a:r>
                        <a:rPr lang="en-US" sz="2200" baseline="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 PEOPLE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19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PROTEST RALLY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INTERNAL AFFAIR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FOREIGN AFFAIR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6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b="1" dirty="0" smtClean="0">
                <a:latin typeface="Roboto Slab" pitchFamily="2" charset="0"/>
                <a:ea typeface="Roboto Slab" pitchFamily="2" charset="0"/>
              </a:rPr>
              <a:t>Measures</a:t>
            </a:r>
            <a:endParaRPr lang="ru-RU" b="1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Statistical association measures</a:t>
            </a:r>
            <a:endParaRPr lang="ru-RU" dirty="0">
              <a:latin typeface="Roboto Slab" pitchFamily="2" charset="0"/>
              <a:ea typeface="Roboto Slab" pitchFamily="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207851"/>
              </p:ext>
            </p:extLst>
          </p:nvPr>
        </p:nvGraphicFramePr>
        <p:xfrm>
          <a:off x="611560" y="1412776"/>
          <a:ext cx="8229600" cy="445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296672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1) t-score</a:t>
                      </a:r>
                      <a:endParaRPr lang="ru-RU" sz="2200" dirty="0"/>
                    </a:p>
                    <a:p>
                      <a:r>
                        <a:rPr lang="en-US" sz="2200" dirty="0" smtClean="0"/>
                        <a:t>2) log-likelihood ratio (LLR)</a:t>
                      </a:r>
                      <a:endParaRPr lang="ru-RU" sz="2200" dirty="0"/>
                    </a:p>
                    <a:p>
                      <a:r>
                        <a:rPr lang="en-US" sz="2200" dirty="0" smtClean="0"/>
                        <a:t>3) chi-</a:t>
                      </a:r>
                      <a:r>
                        <a:rPr lang="en-US" sz="2200" dirty="0" err="1" smtClean="0"/>
                        <a:t>sqaure</a:t>
                      </a:r>
                      <a:endParaRPr lang="en-US" sz="2200" dirty="0" smtClean="0"/>
                    </a:p>
                    <a:p>
                      <a:endParaRPr lang="ru-RU" sz="2200" dirty="0"/>
                    </a:p>
                    <a:p>
                      <a:r>
                        <a:rPr lang="en-US" sz="2200" dirty="0" smtClean="0"/>
                        <a:t>4) Dice coefficient (DC)</a:t>
                      </a:r>
                      <a:endParaRPr lang="ru-RU" sz="2200" dirty="0"/>
                    </a:p>
                    <a:p>
                      <a:r>
                        <a:rPr lang="en-US" sz="2200" dirty="0" smtClean="0"/>
                        <a:t>5) modified DC</a:t>
                      </a:r>
                      <a:endParaRPr lang="ru-RU" sz="2200" dirty="0"/>
                    </a:p>
                    <a:p>
                      <a:r>
                        <a:rPr lang="en-US" sz="2200" dirty="0" smtClean="0"/>
                        <a:t>6)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geometric</a:t>
                      </a:r>
                      <a:r>
                        <a:rPr lang="en-US" sz="2200" baseline="0" dirty="0" smtClean="0"/>
                        <a:t> mean</a:t>
                      </a:r>
                      <a:endParaRPr lang="ru-RU" sz="2200" dirty="0"/>
                    </a:p>
                    <a:p>
                      <a:r>
                        <a:rPr lang="en-US" sz="2200" dirty="0" smtClean="0"/>
                        <a:t>7) odds ratio</a:t>
                      </a:r>
                      <a:endParaRPr lang="ru-RU" sz="2200" dirty="0"/>
                    </a:p>
                    <a:p>
                      <a:r>
                        <a:rPr lang="en-US" sz="2200" dirty="0" smtClean="0"/>
                        <a:t>8) Poisson significance measure (PSM)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9)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err="1" smtClean="0"/>
                        <a:t>Piatetsky</a:t>
                      </a:r>
                      <a:r>
                        <a:rPr lang="en-US" sz="2200" dirty="0" smtClean="0"/>
                        <a:t>-Shapiro coefficient (PS)</a:t>
                      </a:r>
                      <a:endParaRPr lang="ru-RU" sz="2200" dirty="0"/>
                    </a:p>
                    <a:p>
                      <a:r>
                        <a:rPr lang="en-US" sz="2200" dirty="0" smtClean="0"/>
                        <a:t>10) confidence</a:t>
                      </a:r>
                      <a:endParaRPr lang="ru-RU" sz="2200" dirty="0"/>
                    </a:p>
                    <a:p>
                      <a:r>
                        <a:rPr lang="en-US" sz="2200" dirty="0" smtClean="0"/>
                        <a:t>11) sample</a:t>
                      </a:r>
                      <a:r>
                        <a:rPr lang="en-US" sz="2200" baseline="0" dirty="0" smtClean="0"/>
                        <a:t> deviation</a:t>
                      </a:r>
                    </a:p>
                    <a:p>
                      <a:endParaRPr lang="ru-RU" sz="2200" dirty="0"/>
                    </a:p>
                    <a:p>
                      <a:r>
                        <a:rPr lang="en-US" sz="2200" dirty="0" smtClean="0"/>
                        <a:t>12) pointwise</a:t>
                      </a:r>
                      <a:r>
                        <a:rPr lang="en-US" sz="2200" baseline="0" dirty="0" smtClean="0"/>
                        <a:t> mutual information (PMI)</a:t>
                      </a:r>
                      <a:endParaRPr lang="ru-RU" sz="2200" dirty="0"/>
                    </a:p>
                    <a:p>
                      <a:r>
                        <a:rPr lang="en-US" sz="2200" dirty="0" smtClean="0"/>
                        <a:t>13) augmented PMI</a:t>
                      </a:r>
                      <a:endParaRPr lang="ru-RU" sz="2200" dirty="0"/>
                    </a:p>
                    <a:p>
                      <a:r>
                        <a:rPr lang="en-US" sz="2200" dirty="0" smtClean="0"/>
                        <a:t>14) local PMI</a:t>
                      </a:r>
                      <a:endParaRPr lang="ru-RU" sz="2200" dirty="0"/>
                    </a:p>
                    <a:p>
                      <a:r>
                        <a:rPr lang="en-US" sz="2200" dirty="0" smtClean="0"/>
                        <a:t>15) cubic PMI (PMI</a:t>
                      </a:r>
                      <a:r>
                        <a:rPr lang="en-US" sz="2200" baseline="30000" dirty="0" smtClean="0"/>
                        <a:t>3</a:t>
                      </a:r>
                      <a:r>
                        <a:rPr lang="en-US" sz="2200" dirty="0" smtClean="0"/>
                        <a:t>)</a:t>
                      </a:r>
                      <a:endParaRPr lang="ru-RU" sz="2200" dirty="0"/>
                    </a:p>
                    <a:p>
                      <a:r>
                        <a:rPr lang="en-US" sz="2200" dirty="0" smtClean="0"/>
                        <a:t>16) normalized PMI (NPMI)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17) normalized MI</a:t>
                      </a:r>
                      <a:endParaRPr lang="ru-RU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200" dirty="0" smtClean="0"/>
                        <a:t>18) MI / NF(</a:t>
                      </a:r>
                      <a:r>
                        <a:rPr lang="el-GR" sz="2200" dirty="0" smtClean="0"/>
                        <a:t>α)</a:t>
                      </a:r>
                      <a:endParaRPr lang="en-US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/>
                        <a:t>19) PMI / NF(</a:t>
                      </a:r>
                      <a:r>
                        <a:rPr lang="el-GR" sz="2200" dirty="0" smtClean="0"/>
                        <a:t>α)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 smtClean="0"/>
                        <a:t>20)</a:t>
                      </a:r>
                      <a:r>
                        <a:rPr lang="de-DE" sz="2200" baseline="0" dirty="0" smtClean="0"/>
                        <a:t> </a:t>
                      </a:r>
                      <a:r>
                        <a:rPr lang="de-DE" sz="2200" dirty="0" smtClean="0"/>
                        <a:t>MI / </a:t>
                      </a:r>
                      <a:r>
                        <a:rPr lang="de-DE" sz="2200" dirty="0" err="1" smtClean="0"/>
                        <a:t>NF</a:t>
                      </a:r>
                      <a:r>
                        <a:rPr lang="de-DE" sz="2200" baseline="-25000" dirty="0" err="1" smtClean="0"/>
                        <a:t>max</a:t>
                      </a:r>
                      <a:r>
                        <a:rPr lang="de-DE" sz="2200" baseline="0" dirty="0" err="1" smtClean="0"/>
                        <a:t>d</a:t>
                      </a:r>
                      <a:endParaRPr lang="de-DE" sz="2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21) PMI/</a:t>
                      </a:r>
                      <a:r>
                        <a:rPr lang="en-US" sz="2200" dirty="0" err="1" smtClean="0"/>
                        <a:t>NF</a:t>
                      </a:r>
                      <a:r>
                        <a:rPr lang="en-US" sz="2200" baseline="-25000" dirty="0" err="1" smtClean="0"/>
                        <a:t>max</a:t>
                      </a:r>
                      <a:endParaRPr lang="ru-RU" sz="2200" baseline="-25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(Hoang et al. 2009)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aseline="-25000" dirty="0" smtClean="0"/>
                    </a:p>
                    <a:p>
                      <a:r>
                        <a:rPr lang="en-US" sz="2200" dirty="0" smtClean="0"/>
                        <a:t>22) NPMI</a:t>
                      </a:r>
                      <a:r>
                        <a:rPr lang="en-US" sz="2200" baseline="-25000" dirty="0" smtClean="0"/>
                        <a:t>C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Carlini</a:t>
                      </a:r>
                      <a:r>
                        <a:rPr lang="en-US" sz="2200" dirty="0" smtClean="0"/>
                        <a:t> et al. 2014)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5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2304256" cy="11620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Roboto Slab" pitchFamily="2" charset="0"/>
                <a:ea typeface="Roboto Slab" pitchFamily="2" charset="0"/>
              </a:rPr>
              <a:t>Frequency distribution</a:t>
            </a:r>
            <a:endParaRPr lang="ru-RU" sz="28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04" y="1412776"/>
            <a:ext cx="2160240" cy="532859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Red points – positive class</a:t>
            </a:r>
          </a:p>
          <a:p>
            <a:r>
              <a:rPr lang="en-US" sz="2000" dirty="0" smtClean="0"/>
              <a:t>Blue points – negative class</a:t>
            </a:r>
          </a:p>
          <a:p>
            <a:endParaRPr lang="en-US" sz="2000" dirty="0"/>
          </a:p>
          <a:p>
            <a:r>
              <a:rPr lang="en-US" sz="2000" dirty="0"/>
              <a:t>X – </a:t>
            </a:r>
            <a:r>
              <a:rPr lang="en-US" sz="2000" dirty="0" smtClean="0"/>
              <a:t>log(expected frequency)</a:t>
            </a:r>
          </a:p>
          <a:p>
            <a:r>
              <a:rPr lang="en-US" sz="2000" dirty="0" smtClean="0"/>
              <a:t>Y – log(observed frequency)</a:t>
            </a:r>
          </a:p>
          <a:p>
            <a:endParaRPr lang="en-US" sz="2000" dirty="0"/>
          </a:p>
          <a:p>
            <a:r>
              <a:rPr lang="en-US" sz="2000" dirty="0" smtClean="0"/>
              <a:t>Black curve – PMI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at the level of 30</a:t>
            </a:r>
          </a:p>
          <a:p>
            <a:r>
              <a:rPr lang="en-US" sz="2000" dirty="0" smtClean="0"/>
              <a:t>(best among statistical measures)</a:t>
            </a:r>
          </a:p>
        </p:txBody>
      </p:sp>
      <p:pic>
        <p:nvPicPr>
          <p:cNvPr id="7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248" y="26431"/>
            <a:ext cx="6768752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3008313" cy="116205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Roboto Slab" pitchFamily="2" charset="0"/>
                <a:ea typeface="Roboto Slab" pitchFamily="2" charset="0"/>
              </a:rPr>
              <a:t>Frequency distribution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5" y="1412776"/>
            <a:ext cx="2160239" cy="5328592"/>
          </a:xfrm>
        </p:spPr>
        <p:txBody>
          <a:bodyPr>
            <a:noAutofit/>
          </a:bodyPr>
          <a:lstStyle/>
          <a:p>
            <a:r>
              <a:rPr lang="en-US" sz="2000" dirty="0"/>
              <a:t>Red points – positive class</a:t>
            </a:r>
          </a:p>
          <a:p>
            <a:r>
              <a:rPr lang="en-US" sz="2000" dirty="0"/>
              <a:t>Blue points – negative class</a:t>
            </a:r>
          </a:p>
          <a:p>
            <a:endParaRPr lang="en-US" sz="2000" dirty="0"/>
          </a:p>
          <a:p>
            <a:r>
              <a:rPr lang="en-US" sz="2000" dirty="0"/>
              <a:t>X – log(expected frequency)</a:t>
            </a:r>
          </a:p>
          <a:p>
            <a:r>
              <a:rPr lang="en-US" sz="2000" dirty="0"/>
              <a:t>Y – log(observed frequency)</a:t>
            </a:r>
          </a:p>
          <a:p>
            <a:endParaRPr lang="en-US" sz="2000" dirty="0"/>
          </a:p>
          <a:p>
            <a:r>
              <a:rPr lang="en-US" sz="2000" dirty="0"/>
              <a:t>Black curve – PMI</a:t>
            </a:r>
            <a:r>
              <a:rPr lang="en-US" sz="2000" baseline="30000" dirty="0"/>
              <a:t>3</a:t>
            </a:r>
            <a:r>
              <a:rPr lang="en-US" sz="2000" dirty="0"/>
              <a:t> at the level of 30</a:t>
            </a:r>
          </a:p>
          <a:p>
            <a:r>
              <a:rPr lang="en-US" sz="2000" dirty="0"/>
              <a:t>(best among statistical measures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2"/>
          <a:srcRect t="52" b="52"/>
          <a:stretch>
            <a:fillRect/>
          </a:stretch>
        </p:blipFill>
        <p:spPr>
          <a:xfrm>
            <a:off x="2195736" y="260648"/>
            <a:ext cx="694826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Context measures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Idea – compare </a:t>
            </a:r>
            <a:r>
              <a:rPr lang="en-US" sz="2800" i="1" dirty="0" smtClean="0"/>
              <a:t>sets of contexts</a:t>
            </a:r>
            <a:r>
              <a:rPr lang="en-US" sz="2800" dirty="0" smtClean="0"/>
              <a:t> of n-grams</a:t>
            </a:r>
          </a:p>
          <a:p>
            <a:pPr marL="0" indent="0">
              <a:buNone/>
            </a:pPr>
            <a:r>
              <a:rPr lang="en-US" sz="2800" dirty="0" smtClean="0"/>
              <a:t>Measures: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gravity 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</a:t>
            </a:r>
            <a:r>
              <a:rPr lang="en-US" sz="2800" dirty="0" smtClean="0"/>
              <a:t>odified gravity 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type-LR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type-FLR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context intersection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independent context intersection</a:t>
            </a:r>
          </a:p>
          <a:p>
            <a:pPr marL="0" indent="0">
              <a:buNone/>
            </a:pPr>
            <a:r>
              <a:rPr lang="en-US" sz="2800" dirty="0" smtClean="0"/>
              <a:t>+ combinations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94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Roboto Slab" pitchFamily="2" charset="0"/>
                <a:ea typeface="Roboto Slab" pitchFamily="2" charset="0"/>
              </a:rPr>
              <a:t>t</a:t>
            </a:r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ype-LR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556792"/>
                <a:ext cx="8712968" cy="5040560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800"/>
                  </a:spcAft>
                  <a:buNone/>
                </a:pPr>
                <a:r>
                  <a:rPr lang="en-US" sz="2600" dirty="0" smtClean="0"/>
                  <a:t>We </a:t>
                </a:r>
                <a:r>
                  <a:rPr lang="en-US" sz="2600" dirty="0"/>
                  <a:t>can model lexical rigidity (non-substitutability</a:t>
                </a:r>
                <a:r>
                  <a:rPr lang="en-US" sz="2600" dirty="0" smtClean="0"/>
                  <a:t>) using sets of interna</a:t>
                </a:r>
                <a:r>
                  <a:rPr lang="en-US" sz="2600" dirty="0"/>
                  <a:t>l</a:t>
                </a:r>
                <a:r>
                  <a:rPr lang="en-US" sz="2600" dirty="0" smtClean="0"/>
                  <a:t> contexts (neighboring words):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sz="2400" dirty="0" smtClean="0"/>
              </a:p>
              <a:p>
                <a:pPr marL="0" indent="0"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𝑡𝑦𝑝𝑒𝐿𝑅</m:t>
                      </m:r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ru-R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𝑡𝑦𝑝𝑒𝐹𝐿𝑅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, </m:t>
                      </m:r>
                      <m:r>
                        <a:rPr lang="en-US" sz="2400" i="1">
                          <a:latin typeface="Cambria Math"/>
                        </a:rPr>
                        <m:t>𝑦</m:t>
                      </m:r>
                      <m:r>
                        <a:rPr lang="en-US" sz="2400" i="1">
                          <a:latin typeface="Cambria Math"/>
                        </a:rPr>
                        <m:t>)= 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𝑡𝑦𝑝𝑒𝐿𝑅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𝑟</a:t>
                </a:r>
                <a:r>
                  <a:rPr lang="en-US" sz="2600" dirty="0"/>
                  <a:t>(𝑥) is a set of unique words occurring in corpus immediately to the right from the word </a:t>
                </a:r>
                <a:r>
                  <a:rPr lang="en-US" sz="2600" i="1" dirty="0"/>
                  <a:t>x</a:t>
                </a:r>
                <a:r>
                  <a:rPr lang="en-US" sz="2600" dirty="0"/>
                  <a:t>, 𝑙(𝑥) is a set of unique words which occur in corpus immediately to the left from the word </a:t>
                </a:r>
                <a:r>
                  <a:rPr lang="en-US" sz="2600" i="1" dirty="0"/>
                  <a:t>x</a:t>
                </a:r>
                <a:endParaRPr lang="ru-RU" sz="2600" i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556792"/>
                <a:ext cx="8712968" cy="5040560"/>
              </a:xfrm>
              <a:blipFill rotWithShape="1">
                <a:blip r:embed="rId2"/>
                <a:stretch>
                  <a:fillRect l="-1189" t="-967" r="-19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6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type-LR – example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x</a:t>
            </a:r>
            <a:r>
              <a:rPr lang="en-US" sz="2800" dirty="0" smtClean="0"/>
              <a:t> = general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70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r(general) =</a:t>
            </a:r>
          </a:p>
          <a:p>
            <a:pPr marL="0" indent="0">
              <a:buNone/>
            </a:pPr>
            <a:r>
              <a:rPr lang="en-US" dirty="0" smtClean="0"/>
              <a:t>{	(general) director,</a:t>
            </a:r>
          </a:p>
          <a:p>
            <a:pPr marL="0" indent="0">
              <a:buNone/>
            </a:pPr>
            <a:r>
              <a:rPr lang="en-US" dirty="0" smtClean="0"/>
              <a:t>	(general) secretary,</a:t>
            </a:r>
          </a:p>
          <a:p>
            <a:pPr marL="0" indent="0">
              <a:buNone/>
            </a:pPr>
            <a:r>
              <a:rPr lang="en-US" dirty="0" smtClean="0"/>
              <a:t>	(general) agreement,</a:t>
            </a:r>
          </a:p>
          <a:p>
            <a:pPr marL="0" indent="0">
              <a:buNone/>
            </a:pPr>
            <a:r>
              <a:rPr lang="en-US" dirty="0" smtClean="0"/>
              <a:t>	(general) cleaning, …}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671 unique words in total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y</a:t>
            </a:r>
            <a:r>
              <a:rPr lang="en-US" sz="2800" dirty="0" smtClean="0"/>
              <a:t> = director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3270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l(director) =</a:t>
            </a:r>
          </a:p>
          <a:p>
            <a:pPr marL="0" indent="0">
              <a:buNone/>
            </a:pPr>
            <a:r>
              <a:rPr lang="en-US" dirty="0" smtClean="0"/>
              <a:t>{ 	general (director),</a:t>
            </a:r>
          </a:p>
          <a:p>
            <a:pPr marL="0" indent="0">
              <a:buNone/>
            </a:pPr>
            <a:r>
              <a:rPr lang="en-US" dirty="0" smtClean="0"/>
              <a:t>	fired (director),</a:t>
            </a:r>
          </a:p>
          <a:p>
            <a:pPr marL="0" indent="0">
              <a:buNone/>
            </a:pPr>
            <a:r>
              <a:rPr lang="en-US" dirty="0" smtClean="0"/>
              <a:t>	former (director),</a:t>
            </a:r>
          </a:p>
          <a:p>
            <a:pPr marL="0" indent="0">
              <a:buNone/>
            </a:pPr>
            <a:r>
              <a:rPr lang="en-US" dirty="0" smtClean="0"/>
              <a:t>	claim (director), … 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17234 unique words in total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73936" y="5589240"/>
                <a:ext cx="8424936" cy="952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𝑡𝑦𝑝𝑒𝐿𝑅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𝑔𝑒𝑛𝑒𝑟𝑎𝑙</m:t>
                          </m:r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r>
                            <a:rPr lang="en-US" sz="2400" i="1">
                              <a:latin typeface="Cambria Math"/>
                            </a:rPr>
                            <m:t>𝑑𝑖𝑟𝑒𝑐𝑡𝑜𝑟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𝑔𝑒𝑛𝑒𝑟𝑎𝑙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𝑑𝑖𝑟𝑒𝑐𝑡𝑜𝑟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rad>
                      <m:r>
                        <a:rPr lang="en-US" sz="2400" i="1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ru-R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671</m:t>
                          </m:r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17234</m:t>
                          </m:r>
                        </m:e>
                      </m:rad>
                      <m:r>
                        <a:rPr lang="en-US" sz="2400" i="1">
                          <a:latin typeface="Cambria Math"/>
                        </a:rPr>
                        <m:t>≈</m:t>
                      </m:r>
                      <m:r>
                        <a:rPr lang="en-US" sz="2400" b="0" i="1" smtClean="0">
                          <a:latin typeface="Cambria Math"/>
                        </a:rPr>
                        <m:t>3400,59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36" y="5589240"/>
                <a:ext cx="8424936" cy="9524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7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Our goal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US" dirty="0" smtClean="0"/>
              <a:t>Provide an unsupervised, possibly resource- and language-independent method to extract multiword expressions (namely, nominal phrases of 2 words) of different semantic types in order to supplement lexical resources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1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Context intersection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8712968" cy="4997152"/>
              </a:xfrm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600" dirty="0" smtClean="0"/>
                  <a:t>The following two measures compare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600" dirty="0" smtClean="0"/>
                  <a:t>external context sets of MWEs (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600" i="1">
                            <a:latin typeface="Cambria Math"/>
                          </a:rPr>
                          <m:t>𝑥𝑦</m:t>
                        </m:r>
                      </m:e>
                    </m:d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600" i="1">
                            <a:latin typeface="Cambria Math"/>
                          </a:rPr>
                          <m:t>𝑥𝑦</m:t>
                        </m:r>
                      </m:e>
                    </m:d>
                  </m:oMath>
                </a14:m>
                <a:r>
                  <a:rPr lang="en-US" sz="2600" dirty="0" smtClean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600" dirty="0" smtClean="0"/>
                  <a:t>context sets of their single components (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600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600" dirty="0" smtClean="0"/>
                  <a:t>and 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 smtClean="0"/>
                  <a:t>) and</a:t>
                </a:r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600" dirty="0" smtClean="0"/>
                  <a:t>context sets of single components occurring </a:t>
                </a:r>
                <a:r>
                  <a:rPr lang="en-US" sz="2600" i="1" dirty="0" smtClean="0"/>
                  <a:t>outside</a:t>
                </a:r>
                <a:r>
                  <a:rPr lang="en-US" sz="2600" dirty="0" smtClean="0"/>
                  <a:t> candidate expressions (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𝑊</m:t>
                        </m:r>
                        <m:r>
                          <a:rPr lang="ru-RU" sz="2600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sz="2600" dirty="0" smtClean="0"/>
                  <a:t>):</a:t>
                </a:r>
              </a:p>
              <a:p>
                <a:pPr marL="0" indent="0">
                  <a:spcBef>
                    <a:spcPts val="0"/>
                  </a:spcBef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𝑐𝑜𝑛𝑡𝑒𝑥𝑡</m:t>
                      </m:r>
                      <m:r>
                        <a:rPr lang="ru-RU" sz="2400" i="1" smtClean="0">
                          <a:latin typeface="Cambria Math"/>
                        </a:rPr>
                        <m:t> </m:t>
                      </m:r>
                      <m:r>
                        <a:rPr lang="ru-RU" sz="2400" i="1" smtClean="0">
                          <a:latin typeface="Cambria Math"/>
                        </a:rPr>
                        <m:t>𝑖𝑛𝑡𝑒𝑟𝑠𝑒𝑐𝑡</m:t>
                      </m:r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  <m:r>
                        <a:rPr lang="ru-RU" sz="240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/>
                            </a:rPr>
                            <m:t>𝑥</m:t>
                          </m:r>
                          <m:r>
                            <a:rPr lang="ru-RU" sz="2400" i="1">
                              <a:latin typeface="Cambria Math"/>
                            </a:rPr>
                            <m:t>, </m:t>
                          </m:r>
                          <m:r>
                            <a:rPr lang="ru-RU" sz="2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𝑥𝑦</m:t>
                                  </m:r>
                                </m:e>
                              </m:d>
                              <m:r>
                                <a:rPr lang="ru-RU" sz="2400" i="1">
                                  <a:latin typeface="Cambria Math"/>
                                </a:rPr>
                                <m:t>∩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ru-RU" sz="2400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ru-RU" sz="2400" i="1">
                                  <a:latin typeface="Cambria Math"/>
                                </a:rPr>
                                <m:t>∩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𝑥𝑦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𝑖𝑛𝑑𝑒𝑝𝑒𝑛𝑑𝑒𝑛𝑡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ru-RU" sz="2400" i="1">
                          <a:latin typeface="Cambria Math"/>
                        </a:rPr>
                        <m:t>𝐶𝐼</m:t>
                      </m:r>
                      <m:r>
                        <a:rPr lang="ru-RU" sz="24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/>
                            </a:rPr>
                            <m:t>𝑥</m:t>
                          </m:r>
                          <m:r>
                            <a:rPr lang="ru-RU" sz="2400" i="1">
                              <a:latin typeface="Cambria Math"/>
                            </a:rPr>
                            <m:t>, </m:t>
                          </m:r>
                          <m:r>
                            <a:rPr lang="ru-RU" sz="2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ru-RU" sz="2400" i="1">
                                  <a:latin typeface="Cambria Math"/>
                                </a:rPr>
                                <m:t>∩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ru-RU" sz="2400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𝑊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ru-RU" sz="2400" i="1">
                                  <a:latin typeface="Cambria Math"/>
                                </a:rPr>
                                <m:t>∩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𝑥𝑦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𝑊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712968" cy="4997152"/>
              </a:xfrm>
              <a:blipFill rotWithShape="1">
                <a:blip r:embed="rId2"/>
                <a:stretch>
                  <a:fillRect l="-1189" t="-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2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Combinations with frequency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209331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2400"/>
                  </a:spcAft>
                  <a:buNone/>
                </a:pPr>
                <a:r>
                  <a:rPr lang="en-US" sz="2800" dirty="0" smtClean="0"/>
                  <a:t>Combining with the observed frequency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, </m:t>
                        </m:r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 smtClean="0"/>
                  <a:t> allows to make use of both non-compositionality and statistical idiosyncrasy of MWEs:</a:t>
                </a:r>
                <a:endParaRPr lang="en-US" sz="2800" dirty="0"/>
              </a:p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i="1">
                          <a:latin typeface="Cambria Math"/>
                        </a:rPr>
                        <m:t>𝑟𝑒𝑞</m:t>
                      </m:r>
                      <m:r>
                        <a:rPr lang="en-US" sz="2800" b="0" i="1" smtClean="0">
                          <a:latin typeface="Cambria Math"/>
                        </a:rPr>
                        <m:t>∗</m:t>
                      </m:r>
                      <m:r>
                        <a:rPr lang="en-US" sz="2800" i="1">
                          <a:latin typeface="Cambria Math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, </m:t>
                          </m:r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, </m:t>
                          </m:r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∗</m:t>
                      </m:r>
                      <m:r>
                        <a:rPr lang="en-US" sz="2800" i="1">
                          <a:latin typeface="Cambria Math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, </m:t>
                          </m:r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𝑓𝑟𝑒𝑞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e>
                      </m:func>
                      <m:r>
                        <a:rPr lang="en-US" sz="2800" i="1">
                          <a:latin typeface="Cambria Math"/>
                        </a:rPr>
                        <m:t>𝐼𝐶𝐼</m:t>
                      </m:r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, </m:t>
                          </m:r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ru-RU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sz="2800" i="1">
                          <a:latin typeface="Cambria Math"/>
                        </a:rPr>
                        <m:t>∗</m:t>
                      </m:r>
                      <m:r>
                        <a:rPr lang="en-US" sz="2800" i="1">
                          <a:latin typeface="Cambria Math"/>
                        </a:rPr>
                        <m:t>𝐼𝐶𝐼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, </m:t>
                      </m:r>
                      <m:r>
                        <a:rPr lang="en-US" sz="2800" i="1"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  <a:p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209331"/>
              </a:xfrm>
              <a:blipFill rotWithShape="1">
                <a:blip r:embed="rId2"/>
                <a:stretch>
                  <a:fillRect l="-1481" t="-1302" r="-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4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Distributional measures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3285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err="1" smtClean="0"/>
                  <a:t>Loukachevitch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&amp; </a:t>
                </a:r>
                <a:r>
                  <a:rPr lang="en-US" sz="2800" dirty="0" err="1"/>
                  <a:t>Parkhomenko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(2018) achieved </a:t>
                </a:r>
                <a:r>
                  <a:rPr lang="en-US" sz="2800" dirty="0"/>
                  <a:t>extremely high average </a:t>
                </a:r>
                <a:r>
                  <a:rPr lang="en-US" sz="2800" dirty="0" smtClean="0"/>
                  <a:t>precision (AP@100 = 0.95) </a:t>
                </a:r>
                <a:r>
                  <a:rPr lang="en-US" sz="2800" dirty="0"/>
                  <a:t>on the same </a:t>
                </a:r>
                <a:r>
                  <a:rPr lang="en-US" sz="2800" dirty="0" smtClean="0"/>
                  <a:t>data with the following measures: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𝐷𝐹𝑠𝑖𝑛𝑔</m:t>
                      </m:r>
                      <m:r>
                        <a:rPr lang="en-US" sz="2800" i="1" smtClean="0"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ru-RU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𝑥𝑦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))</m:t>
                              </m:r>
                            </m:e>
                          </m:func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ru-RU" sz="2800" dirty="0"/>
              </a:p>
              <a:p>
                <a:pPr marL="0" indent="0">
                  <a:buNone/>
                </a:pPr>
                <a:r>
                  <a:rPr lang="en-US" sz="2800" dirty="0"/>
                  <a:t>where </a:t>
                </a:r>
                <a:r>
                  <a:rPr lang="en-US" sz="2800" i="1" dirty="0"/>
                  <a:t>w</a:t>
                </a:r>
                <a:r>
                  <a:rPr lang="en-US" sz="2800" dirty="0"/>
                  <a:t> is a word from the model vocabulary distinct from </a:t>
                </a:r>
                <a:r>
                  <a:rPr lang="en-US" sz="2800" i="1" dirty="0"/>
                  <a:t>x</a:t>
                </a:r>
                <a:r>
                  <a:rPr lang="en-US" sz="2800" dirty="0"/>
                  <a:t> and </a:t>
                </a:r>
                <a:r>
                  <a:rPr lang="en-US" sz="2800" i="1" dirty="0" smtClean="0"/>
                  <a:t>y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𝐷𝐹𝑡h𝑒𝑠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ru-RU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𝑥𝑦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</a:rPr>
                                <m:t>, </m:t>
                              </m:r>
                            </m:e>
                          </m:func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𝑡𝑒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where </a:t>
                </a:r>
                <a:r>
                  <a:rPr lang="en-US" sz="2800" i="1" dirty="0" err="1"/>
                  <a:t>te</a:t>
                </a:r>
                <a:r>
                  <a:rPr lang="en-US" sz="2800" i="1" dirty="0"/>
                  <a:t> </a:t>
                </a:r>
                <a:r>
                  <a:rPr lang="en-US" sz="2800" dirty="0"/>
                  <a:t>is a thesaurus entry (word or phrase</a:t>
                </a:r>
                <a:r>
                  <a:rPr lang="en-US" sz="2800" dirty="0" smtClean="0"/>
                  <a:t>)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328592"/>
              </a:xfrm>
              <a:blipFill rotWithShape="1">
                <a:blip r:embed="rId2"/>
                <a:stretch>
                  <a:fillRect l="-1481" t="-1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2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8072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Individual measures (best)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388865"/>
              </p:ext>
            </p:extLst>
          </p:nvPr>
        </p:nvGraphicFramePr>
        <p:xfrm>
          <a:off x="251520" y="1196752"/>
          <a:ext cx="8712970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8"/>
                <a:gridCol w="1512168"/>
                <a:gridCol w="1440160"/>
                <a:gridCol w="1512168"/>
                <a:gridCol w="144016"/>
                <a:gridCol w="15121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measure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AP@100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AP@500</a:t>
                      </a:r>
                      <a:endParaRPr lang="ru-RU" sz="2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dirty="0" smtClean="0"/>
                        <a:t>AP@1000</a:t>
                      </a:r>
                      <a:endParaRPr lang="ru-RU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AP@2500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Best of 22 statistical association measures</a:t>
                      </a:r>
                      <a:endParaRPr lang="ru-RU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LLR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0,778</a:t>
                      </a:r>
                      <a:endParaRPr lang="ru-RU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0,802</a:t>
                      </a:r>
                      <a:endParaRPr lang="ru-RU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0,780</a:t>
                      </a:r>
                      <a:endParaRPr lang="ru-RU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0,705</a:t>
                      </a:r>
                      <a:endParaRPr lang="ru-RU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PMI</a:t>
                      </a:r>
                      <a:r>
                        <a:rPr lang="en-US" sz="2200" baseline="30000" dirty="0" smtClean="0"/>
                        <a:t>3</a:t>
                      </a:r>
                      <a:endParaRPr lang="ru-RU" sz="2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0,907</a:t>
                      </a:r>
                      <a:endParaRPr lang="ru-RU" sz="2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0,821</a:t>
                      </a:r>
                      <a:endParaRPr lang="ru-RU" sz="2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0,795</a:t>
                      </a:r>
                      <a:endParaRPr lang="ru-RU" sz="2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0,726</a:t>
                      </a:r>
                      <a:endParaRPr lang="ru-RU" sz="2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Context measures</a:t>
                      </a:r>
                      <a:endParaRPr lang="ru-RU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type-FLR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0,818</a:t>
                      </a:r>
                      <a:endParaRPr lang="ru-RU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0,825</a:t>
                      </a:r>
                      <a:endParaRPr lang="ru-RU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0,796</a:t>
                      </a:r>
                      <a:endParaRPr lang="ru-RU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0,74</a:t>
                      </a:r>
                      <a:endParaRPr lang="ru-RU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CI*</a:t>
                      </a:r>
                      <a:r>
                        <a:rPr lang="en-US" sz="2200" dirty="0" err="1" smtClean="0"/>
                        <a:t>freq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0,902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0,866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j-lt"/>
                          <a:ea typeface="Calibri"/>
                          <a:cs typeface="Times New Roman"/>
                        </a:rPr>
                        <a:t>0,847</a:t>
                      </a:r>
                      <a:endParaRPr lang="ru-RU" sz="2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j-lt"/>
                          <a:ea typeface="Calibri"/>
                          <a:cs typeface="Times New Roman"/>
                        </a:rPr>
                        <a:t>0,777</a:t>
                      </a:r>
                      <a:endParaRPr lang="ru-RU" sz="2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ICI*log(f)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0,915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0,879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0,855</a:t>
                      </a:r>
                      <a:endParaRPr lang="ru-RU" sz="2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0,789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Distributional measures</a:t>
                      </a:r>
                      <a:endParaRPr lang="ru-RU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DFsing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0.846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j-lt"/>
                          <a:ea typeface="Calibri"/>
                          <a:cs typeface="Times New Roman"/>
                        </a:rPr>
                        <a:t>0.770</a:t>
                      </a:r>
                      <a:endParaRPr lang="ru-RU" sz="2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j-lt"/>
                          <a:ea typeface="Calibri"/>
                          <a:cs typeface="Times New Roman"/>
                        </a:rPr>
                        <a:t>0.694</a:t>
                      </a:r>
                      <a:endParaRPr lang="ru-RU" sz="2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j-lt"/>
                        </a:rPr>
                        <a:t>0.583</a:t>
                      </a:r>
                      <a:endParaRPr lang="ru-RU" sz="2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DFsing</a:t>
                      </a:r>
                      <a:r>
                        <a:rPr lang="en-US" sz="2200" dirty="0" smtClean="0"/>
                        <a:t>*log(f)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j-lt"/>
                          <a:ea typeface="Calibri"/>
                          <a:cs typeface="Times New Roman"/>
                        </a:rPr>
                        <a:t>0.929</a:t>
                      </a:r>
                      <a:endParaRPr lang="ru-RU" sz="2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j-lt"/>
                          <a:ea typeface="Calibri"/>
                          <a:cs typeface="Times New Roman"/>
                        </a:rPr>
                        <a:t>0.877</a:t>
                      </a:r>
                      <a:endParaRPr lang="ru-RU" sz="2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j-lt"/>
                          <a:ea typeface="Calibri"/>
                          <a:cs typeface="Times New Roman"/>
                        </a:rPr>
                        <a:t>0.834</a:t>
                      </a:r>
                      <a:endParaRPr lang="ru-RU" sz="2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j-lt"/>
                        </a:rPr>
                        <a:t>0.731</a:t>
                      </a:r>
                      <a:endParaRPr lang="ru-RU" sz="2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DFthes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0.953</a:t>
                      </a:r>
                      <a:endParaRPr lang="ru-RU" sz="2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j-lt"/>
                          <a:ea typeface="Calibri"/>
                          <a:cs typeface="Times New Roman"/>
                        </a:rPr>
                        <a:t>0.853</a:t>
                      </a:r>
                      <a:endParaRPr lang="ru-RU" sz="2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j-lt"/>
                          <a:ea typeface="Calibri"/>
                          <a:cs typeface="Times New Roman"/>
                        </a:rPr>
                        <a:t>0.823</a:t>
                      </a:r>
                      <a:endParaRPr lang="ru-RU" sz="2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j-lt"/>
                        </a:rPr>
                        <a:t>0.759</a:t>
                      </a:r>
                      <a:endParaRPr lang="ru-RU" sz="2200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DFthes</a:t>
                      </a:r>
                      <a:r>
                        <a:rPr lang="en-US" sz="2200" dirty="0" smtClean="0"/>
                        <a:t>*log(f)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j-lt"/>
                          <a:ea typeface="Calibri"/>
                          <a:cs typeface="Times New Roman"/>
                        </a:rPr>
                        <a:t>0.950</a:t>
                      </a:r>
                      <a:endParaRPr lang="ru-RU" sz="2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0.910</a:t>
                      </a:r>
                      <a:endParaRPr lang="ru-RU" sz="2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0.879</a:t>
                      </a:r>
                      <a:endParaRPr lang="ru-RU" sz="2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+mj-lt"/>
                        </a:rPr>
                        <a:t>0.807</a:t>
                      </a:r>
                      <a:endParaRPr lang="ru-RU" sz="2200" b="1" dirty="0"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6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Individual results (best)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631" y="615348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Recall up to 1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93967" y="615348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Recall up to 0.14</a:t>
            </a:r>
            <a:endParaRPr lang="ru-RU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6" y="1413982"/>
            <a:ext cx="8950984" cy="453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1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Top-10 lists – type-FLR &amp; </a:t>
            </a:r>
            <a:r>
              <a:rPr lang="en-US" sz="4000" dirty="0" err="1" smtClean="0">
                <a:latin typeface="Roboto Slab" pitchFamily="2" charset="0"/>
                <a:ea typeface="Roboto Slab" pitchFamily="2" charset="0"/>
              </a:rPr>
              <a:t>DFthes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552297"/>
              </p:ext>
            </p:extLst>
          </p:nvPr>
        </p:nvGraphicFramePr>
        <p:xfrm>
          <a:off x="467544" y="1124744"/>
          <a:ext cx="8229600" cy="5029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type-FLR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ysClr val="windowText" lastClr="000000"/>
                          </a:solidFill>
                        </a:rPr>
                        <a:t>DFthes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Едиот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aseline="0" dirty="0" err="1" smtClean="0"/>
                        <a:t>Ахронот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детский сад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заработная плата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Европейский</a:t>
                      </a:r>
                      <a:r>
                        <a:rPr lang="ru-RU" sz="2400" baseline="0" dirty="0" smtClean="0"/>
                        <a:t> Союз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правоохранительный орган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атомная электростанция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Централ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aseline="0" dirty="0" err="1" smtClean="0"/>
                        <a:t>Партнершип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атомная станция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точка зрения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международное</a:t>
                      </a:r>
                      <a:r>
                        <a:rPr lang="ru-RU" sz="2400" baseline="0" dirty="0" smtClean="0"/>
                        <a:t> сообщество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рубрика </a:t>
                      </a:r>
                      <a:r>
                        <a:rPr lang="ru-RU" sz="2400" dirty="0" err="1" smtClean="0"/>
                        <a:t>Автоновости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мировое сообщество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уголовное</a:t>
                      </a:r>
                      <a:r>
                        <a:rPr lang="ru-RU" sz="2400" baseline="0" dirty="0" smtClean="0"/>
                        <a:t> дело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генеральная прокуратура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Ближний</a:t>
                      </a:r>
                      <a:r>
                        <a:rPr lang="ru-RU" sz="2400" baseline="0" dirty="0" smtClean="0"/>
                        <a:t> Восток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районный</a:t>
                      </a:r>
                      <a:r>
                        <a:rPr lang="ru-RU" sz="2400" baseline="0" dirty="0" smtClean="0"/>
                        <a:t> суд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алкогольное</a:t>
                      </a:r>
                      <a:r>
                        <a:rPr lang="ru-RU" sz="2400" baseline="0" dirty="0" smtClean="0"/>
                        <a:t> опьянение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государственный бюджет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тройская</a:t>
                      </a:r>
                      <a:r>
                        <a:rPr lang="ru-RU" sz="2400" baseline="0" dirty="0" smtClean="0"/>
                        <a:t> унция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следственный изолятор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615049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the absence of matches in top-10 lists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67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Top-10 lists – type-FLR &amp; </a:t>
            </a:r>
            <a:r>
              <a:rPr lang="en-US" sz="4000" dirty="0" err="1" smtClean="0">
                <a:latin typeface="Roboto Slab" pitchFamily="2" charset="0"/>
                <a:ea typeface="Roboto Slab" pitchFamily="2" charset="0"/>
              </a:rPr>
              <a:t>DFthes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573681"/>
              </p:ext>
            </p:extLst>
          </p:nvPr>
        </p:nvGraphicFramePr>
        <p:xfrm>
          <a:off x="467544" y="1124744"/>
          <a:ext cx="8229600" cy="5029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</a:rPr>
                        <a:t>type-FLR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ysClr val="windowText" lastClr="000000"/>
                          </a:solidFill>
                        </a:rPr>
                        <a:t>DFthes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Yedioth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Ahronoth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kindergarten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salary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European Union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law-enforcing agency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nuclear power station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Central Partnership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nuclear station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point of view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international community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Autonews</a:t>
                      </a:r>
                      <a:r>
                        <a:rPr lang="en-US" sz="2400" dirty="0" smtClean="0"/>
                        <a:t> column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world community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criminal</a:t>
                      </a:r>
                      <a:r>
                        <a:rPr lang="en-US" sz="2400" baseline="0" dirty="0" smtClean="0"/>
                        <a:t> case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prosecutor-general’s office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Near East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district court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alcohol</a:t>
                      </a:r>
                      <a:r>
                        <a:rPr lang="en-US" sz="2400" baseline="0" dirty="0" smtClean="0"/>
                        <a:t> intoxication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government budget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Troy ounce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detention center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615049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the absence of matches in top-10 lists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89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b="1" dirty="0" smtClean="0">
                <a:latin typeface="Roboto Slab" pitchFamily="2" charset="0"/>
                <a:ea typeface="Roboto Slab" pitchFamily="2" charset="0"/>
              </a:rPr>
              <a:t>Clustering</a:t>
            </a:r>
            <a:endParaRPr lang="ru-RU" b="1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Combinational methods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Linear combinations (</a:t>
            </a:r>
            <a:r>
              <a:rPr lang="en-US" sz="2800" dirty="0" err="1" smtClean="0"/>
              <a:t>Zakharov</a:t>
            </a:r>
            <a:r>
              <a:rPr lang="en-US" sz="2800" dirty="0" smtClean="0"/>
              <a:t> 2017)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Machine learning</a:t>
            </a:r>
          </a:p>
          <a:p>
            <a:pPr lvl="1"/>
            <a:r>
              <a:rPr lang="en-US" dirty="0" smtClean="0"/>
              <a:t>Neural networks (</a:t>
            </a:r>
            <a:r>
              <a:rPr lang="en-US" dirty="0" err="1" smtClean="0"/>
              <a:t>Pecina</a:t>
            </a:r>
            <a:r>
              <a:rPr lang="en-US" dirty="0" smtClean="0"/>
              <a:t> 2008)</a:t>
            </a:r>
          </a:p>
          <a:p>
            <a:pPr lvl="1"/>
            <a:r>
              <a:rPr lang="en-US" dirty="0"/>
              <a:t>Bayesian networks </a:t>
            </a:r>
            <a:r>
              <a:rPr lang="en-US" dirty="0" smtClean="0"/>
              <a:t>(</a:t>
            </a:r>
            <a:r>
              <a:rPr lang="en-US" dirty="0" err="1" smtClean="0"/>
              <a:t>Tsvetkov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/>
              <a:t>Wintner</a:t>
            </a:r>
            <a:r>
              <a:rPr lang="en-US" dirty="0"/>
              <a:t> </a:t>
            </a:r>
            <a:r>
              <a:rPr lang="en-US" dirty="0" smtClean="0"/>
              <a:t>2011, </a:t>
            </a:r>
            <a:r>
              <a:rPr lang="en-US" dirty="0" err="1"/>
              <a:t>Buljan</a:t>
            </a:r>
            <a:r>
              <a:rPr lang="en-US" dirty="0"/>
              <a:t> &amp; </a:t>
            </a:r>
            <a:r>
              <a:rPr lang="en-US" dirty="0" err="1"/>
              <a:t>Šnajder</a:t>
            </a:r>
            <a:r>
              <a:rPr lang="en-US" dirty="0"/>
              <a:t> </a:t>
            </a:r>
            <a:r>
              <a:rPr lang="en-US" dirty="0" smtClean="0"/>
              <a:t>2017)</a:t>
            </a:r>
          </a:p>
          <a:p>
            <a:pPr lvl="1"/>
            <a:r>
              <a:rPr lang="en-US" dirty="0" smtClean="0"/>
              <a:t>Clustering (</a:t>
            </a:r>
            <a:r>
              <a:rPr lang="en-US" dirty="0" err="1" smtClean="0"/>
              <a:t>Tutubalina</a:t>
            </a:r>
            <a:r>
              <a:rPr lang="en-US" dirty="0" smtClean="0"/>
              <a:t> 2015)</a:t>
            </a:r>
          </a:p>
          <a:p>
            <a:pPr lvl="1"/>
            <a:r>
              <a:rPr lang="en-US" dirty="0" smtClean="0"/>
              <a:t>etc.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7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Clustering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Idea: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measures as dimensions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Cluster expressions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ranking function based on clustering results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65313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expression vector = &lt;PMI value, t-score, LLR, …&gt;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32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Outline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MWEs and their properties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Data &amp; task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Measures</a:t>
            </a:r>
          </a:p>
          <a:p>
            <a:pPr lvl="1"/>
            <a:r>
              <a:rPr lang="en-US" sz="2400" dirty="0" smtClean="0"/>
              <a:t>Statistical association measures</a:t>
            </a:r>
          </a:p>
          <a:p>
            <a:pPr lvl="1"/>
            <a:r>
              <a:rPr lang="en-US" sz="2400" dirty="0" smtClean="0"/>
              <a:t>Context measures</a:t>
            </a:r>
          </a:p>
          <a:p>
            <a:pPr lvl="1"/>
            <a:r>
              <a:rPr lang="en-US" sz="2400" dirty="0" smtClean="0"/>
              <a:t>Distributional measures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Discussion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8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2 measures </a:t>
            </a:r>
            <a:r>
              <a:rPr lang="en-US" sz="4000" dirty="0">
                <a:latin typeface="Roboto Slab" pitchFamily="2" charset="0"/>
                <a:ea typeface="Roboto Slab" pitchFamily="2" charset="0"/>
              </a:rPr>
              <a:t>(PMI</a:t>
            </a:r>
            <a:r>
              <a:rPr lang="en-US" sz="4000" baseline="30000" dirty="0">
                <a:latin typeface="Roboto Slab" pitchFamily="2" charset="0"/>
                <a:ea typeface="Roboto Slab" pitchFamily="2" charset="0"/>
              </a:rPr>
              <a:t>3</a:t>
            </a:r>
            <a:r>
              <a:rPr lang="en-US" sz="4000" dirty="0">
                <a:latin typeface="Roboto Slab" pitchFamily="2" charset="0"/>
                <a:ea typeface="Roboto Slab" pitchFamily="2" charset="0"/>
              </a:rPr>
              <a:t> and type-LR)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4" name="Объект 6" descr="fast_dot_plo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268760"/>
            <a:ext cx="882148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2 measures </a:t>
            </a:r>
            <a:r>
              <a:rPr lang="en-US" sz="4000" dirty="0">
                <a:latin typeface="Roboto Slab" pitchFamily="2" charset="0"/>
                <a:ea typeface="Roboto Slab" pitchFamily="2" charset="0"/>
              </a:rPr>
              <a:t>(PMI</a:t>
            </a:r>
            <a:r>
              <a:rPr lang="en-US" sz="4000" baseline="30000" dirty="0">
                <a:latin typeface="Roboto Slab" pitchFamily="2" charset="0"/>
                <a:ea typeface="Roboto Slab" pitchFamily="2" charset="0"/>
              </a:rPr>
              <a:t>3</a:t>
            </a:r>
            <a:r>
              <a:rPr lang="en-US" sz="4000" dirty="0">
                <a:latin typeface="Roboto Slab" pitchFamily="2" charset="0"/>
                <a:ea typeface="Roboto Slab" pitchFamily="2" charset="0"/>
              </a:rPr>
              <a:t> and ICI)</a:t>
            </a:r>
            <a:endParaRPr lang="ru-RU" sz="4000" dirty="0"/>
          </a:p>
        </p:txBody>
      </p:sp>
      <p:pic>
        <p:nvPicPr>
          <p:cNvPr id="4" name="Объект 4" descr="fast_dot_plo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412776"/>
            <a:ext cx="8889210" cy="5220288"/>
          </a:xfrm>
        </p:spPr>
      </p:pic>
    </p:spTree>
    <p:extLst>
      <p:ext uri="{BB962C8B-B14F-4D97-AF65-F5344CB8AC3E}">
        <p14:creationId xmlns:p14="http://schemas.microsoft.com/office/powerpoint/2010/main" val="38825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Clustering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More ideas:</a:t>
            </a:r>
          </a:p>
          <a:p>
            <a:r>
              <a:rPr lang="en-US" sz="2800" dirty="0" smtClean="0"/>
              <a:t>Measures of different </a:t>
            </a:r>
            <a:r>
              <a:rPr lang="en-US" sz="2800" dirty="0"/>
              <a:t>types </a:t>
            </a:r>
            <a:r>
              <a:rPr lang="en-US" sz="2800" dirty="0" smtClean="0"/>
              <a:t>account </a:t>
            </a:r>
            <a:r>
              <a:rPr lang="en-US" sz="2800" dirty="0"/>
              <a:t>for different properties of </a:t>
            </a:r>
            <a:r>
              <a:rPr lang="en-US" sz="2800" dirty="0" smtClean="0"/>
              <a:t>MWEs =&gt; allow </a:t>
            </a:r>
            <a:r>
              <a:rPr lang="en-US" sz="2800" dirty="0"/>
              <a:t>separating MWEs of different types from free </a:t>
            </a:r>
            <a:r>
              <a:rPr lang="en-US" sz="2800" dirty="0" smtClean="0"/>
              <a:t>phrases</a:t>
            </a:r>
          </a:p>
          <a:p>
            <a:r>
              <a:rPr lang="en-US" sz="2800" dirty="0" smtClean="0"/>
              <a:t>Increasing number of measures/dimensions gives more fine-grained clustering =&gt; yields better results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177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Feature subset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97152"/>
          </a:xfrm>
        </p:spPr>
        <p:txBody>
          <a:bodyPr/>
          <a:lstStyle/>
          <a:p>
            <a:r>
              <a:rPr lang="en-US" dirty="0" smtClean="0"/>
              <a:t>Best individual measures: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690846"/>
              </p:ext>
            </p:extLst>
          </p:nvPr>
        </p:nvGraphicFramePr>
        <p:xfrm>
          <a:off x="539552" y="1916832"/>
          <a:ext cx="7992888" cy="4678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96444"/>
                <a:gridCol w="399644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Group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Measures</a:t>
                      </a:r>
                      <a:endParaRPr lang="ru-RU" sz="2800" dirty="0"/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statistical association measures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arenR"/>
                      </a:pPr>
                      <a:r>
                        <a:rPr lang="en-US" sz="2800" dirty="0" smtClean="0"/>
                        <a:t>PMI</a:t>
                      </a:r>
                      <a:r>
                        <a:rPr lang="en-US" sz="2800" baseline="30000" dirty="0" smtClean="0"/>
                        <a:t>3</a:t>
                      </a:r>
                    </a:p>
                    <a:p>
                      <a:pPr marL="514350" indent="-514350">
                        <a:buAutoNum type="arabicParenR"/>
                      </a:pPr>
                      <a:r>
                        <a:rPr lang="en-US" sz="2800" dirty="0" smtClean="0"/>
                        <a:t>LLR</a:t>
                      </a:r>
                      <a:endParaRPr lang="ru-RU" sz="2800" dirty="0"/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context</a:t>
                      </a:r>
                      <a:r>
                        <a:rPr lang="en-US" sz="2800" baseline="0" dirty="0" smtClean="0"/>
                        <a:t> measures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3) type-FLR</a:t>
                      </a:r>
                    </a:p>
                    <a:p>
                      <a:r>
                        <a:rPr lang="en-US" sz="2800" dirty="0" smtClean="0"/>
                        <a:t>4) </a:t>
                      </a:r>
                      <a:r>
                        <a:rPr lang="en-US" sz="2800" dirty="0" err="1" smtClean="0"/>
                        <a:t>lCI</a:t>
                      </a:r>
                      <a:r>
                        <a:rPr lang="en-US" sz="2800" dirty="0" smtClean="0"/>
                        <a:t>*log(</a:t>
                      </a:r>
                      <a:r>
                        <a:rPr lang="en-US" sz="2800" dirty="0" err="1" smtClean="0"/>
                        <a:t>freq</a:t>
                      </a:r>
                      <a:r>
                        <a:rPr lang="en-US" sz="280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distributional measures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5) </a:t>
                      </a:r>
                      <a:r>
                        <a:rPr lang="en-US" sz="2800" dirty="0" err="1" smtClean="0"/>
                        <a:t>DFsing</a:t>
                      </a:r>
                      <a:endParaRPr lang="en-US" sz="2800" dirty="0" smtClean="0"/>
                    </a:p>
                    <a:p>
                      <a:r>
                        <a:rPr lang="en-US" sz="2800" dirty="0" smtClean="0"/>
                        <a:t>6) </a:t>
                      </a:r>
                      <a:r>
                        <a:rPr lang="en-US" sz="2800" dirty="0" err="1" smtClean="0"/>
                        <a:t>DFsing</a:t>
                      </a:r>
                      <a:r>
                        <a:rPr lang="en-US" sz="2800" dirty="0" smtClean="0"/>
                        <a:t>*log(</a:t>
                      </a:r>
                      <a:r>
                        <a:rPr lang="en-US" sz="2800" dirty="0" err="1" smtClean="0"/>
                        <a:t>freq</a:t>
                      </a:r>
                      <a:r>
                        <a:rPr lang="en-US" sz="2800" dirty="0" smtClean="0"/>
                        <a:t>)</a:t>
                      </a:r>
                    </a:p>
                    <a:p>
                      <a:r>
                        <a:rPr lang="en-US" sz="2800" dirty="0" smtClean="0"/>
                        <a:t>7) </a:t>
                      </a:r>
                      <a:r>
                        <a:rPr lang="en-US" sz="2800" dirty="0" err="1" smtClean="0"/>
                        <a:t>DFthes</a:t>
                      </a:r>
                      <a:endParaRPr lang="en-US" sz="2800" dirty="0" smtClean="0"/>
                    </a:p>
                    <a:p>
                      <a:r>
                        <a:rPr lang="en-US" sz="2800" dirty="0" smtClean="0"/>
                        <a:t>8) </a:t>
                      </a:r>
                      <a:r>
                        <a:rPr lang="en-US" sz="2800" dirty="0" err="1" smtClean="0"/>
                        <a:t>DFthes</a:t>
                      </a:r>
                      <a:r>
                        <a:rPr lang="en-US" sz="2800" dirty="0" smtClean="0"/>
                        <a:t>*log(</a:t>
                      </a:r>
                      <a:r>
                        <a:rPr lang="en-US" sz="2800" dirty="0" err="1" smtClean="0"/>
                        <a:t>freq</a:t>
                      </a:r>
                      <a:r>
                        <a:rPr lang="en-US" sz="280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Normalization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Values assigned by different measures vary considerably</a:t>
            </a:r>
          </a:p>
          <a:p>
            <a:r>
              <a:rPr lang="en-US" sz="2800" dirty="0"/>
              <a:t>v</a:t>
            </a:r>
            <a:r>
              <a:rPr lang="en-US" sz="2800" dirty="0" smtClean="0"/>
              <a:t>alues → ranks</a:t>
            </a:r>
            <a:r>
              <a:rPr lang="en-US" sz="2800" dirty="0"/>
              <a:t> →</a:t>
            </a:r>
            <a:r>
              <a:rPr lang="en-US" sz="2800" dirty="0" smtClean="0"/>
              <a:t> (binary) logarithms of ranks</a:t>
            </a:r>
          </a:p>
          <a:p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170010"/>
              </p:ext>
            </p:extLst>
          </p:nvPr>
        </p:nvGraphicFramePr>
        <p:xfrm>
          <a:off x="539552" y="3140970"/>
          <a:ext cx="7776864" cy="3456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/>
                <a:gridCol w="1152128"/>
                <a:gridCol w="792088"/>
                <a:gridCol w="1080120"/>
                <a:gridCol w="792088"/>
                <a:gridCol w="1440160"/>
              </a:tblGrid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expression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PMI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rank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log(rank)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all-night vigil</a:t>
                      </a:r>
                      <a:endParaRPr lang="ru-RU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13.78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Christmas tree</a:t>
                      </a:r>
                      <a:endParaRPr lang="ru-RU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7.71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biological weapon</a:t>
                      </a:r>
                      <a:endParaRPr lang="ru-RU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5.6</a:t>
                      </a:r>
                      <a:r>
                        <a:rPr lang="en-US" sz="2400" dirty="0" smtClean="0"/>
                        <a:t>8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→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3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→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1.585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yesterday meeting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4.61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healthy</a:t>
                      </a:r>
                      <a:r>
                        <a:rPr lang="en-US" sz="2400" baseline="0" dirty="0" smtClean="0"/>
                        <a:t> man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3.07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2.322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new page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2.08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6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2.585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6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Ranking function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Since we are interested in ranking, rather just classifying, bigrams, we used the following centroid-oriented scoring function</a:t>
                </a:r>
                <a:r>
                  <a:rPr lang="en-US" sz="2800" dirty="0" smtClean="0"/>
                  <a:t>: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𝑟𝑎𝑛𝑘</m:t>
                      </m:r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𝑥𝑦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𝑥𝑦</m:t>
                          </m:r>
                          <m:r>
                            <a:rPr lang="en-US" sz="28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𝑥𝑦</m:t>
                      </m:r>
                      <m:r>
                        <a:rPr lang="en-US" sz="2800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is Euclidean distance, </a:t>
                </a:r>
                <a:r>
                  <a:rPr lang="en-US" sz="2800" i="1" dirty="0" err="1"/>
                  <a:t>xy</a:t>
                </a:r>
                <a:r>
                  <a:rPr lang="en-US" sz="2800" dirty="0"/>
                  <a:t> is the vector of an expression ‘x y’,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is the centroid of the larger cluster,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the centroid of the smaller cluster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5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Clustering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247 feature subsets with more than 1 element</a:t>
            </a:r>
          </a:p>
          <a:p>
            <a:pPr marL="0" indent="0">
              <a:buNone/>
            </a:pPr>
            <a:r>
              <a:rPr lang="en-US" sz="2800" dirty="0" smtClean="0"/>
              <a:t>2 clustering algorithms (</a:t>
            </a:r>
            <a:r>
              <a:rPr lang="en-US" sz="2800" dirty="0" err="1" smtClean="0"/>
              <a:t>scikit</a:t>
            </a:r>
            <a:r>
              <a:rPr lang="en-US" sz="2800" dirty="0" smtClean="0"/>
              <a:t>-learn):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k-means (2 clusters)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agglomerative hierarchical clustering (2 clusters, Ward linkage)</a:t>
            </a:r>
          </a:p>
          <a:p>
            <a:pPr marL="0" indent="0">
              <a:buNone/>
            </a:pPr>
            <a:r>
              <a:rPr lang="en-US" sz="2800" dirty="0"/>
              <a:t>vs 2 variants of linear combination:</a:t>
            </a:r>
            <a:endParaRPr lang="en-US" sz="28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sum of ranks’ logarithms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product of ranks’ logarithms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0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Results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120741"/>
              </p:ext>
            </p:extLst>
          </p:nvPr>
        </p:nvGraphicFramePr>
        <p:xfrm>
          <a:off x="323528" y="1556792"/>
          <a:ext cx="8424936" cy="4629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1623"/>
                <a:gridCol w="2371623"/>
                <a:gridCol w="1161410"/>
                <a:gridCol w="792088"/>
                <a:gridCol w="864096"/>
                <a:gridCol w="864096"/>
              </a:tblGrid>
              <a:tr h="356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method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measures used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AP@</a:t>
                      </a:r>
                      <a:r>
                        <a:rPr lang="ru-RU" sz="2000" dirty="0" smtClean="0">
                          <a:effectLst/>
                        </a:rPr>
                        <a:t>100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</a:t>
                      </a:r>
                      <a:r>
                        <a:rPr lang="ru-RU" sz="2000" dirty="0" smtClean="0">
                          <a:effectLst/>
                        </a:rPr>
                        <a:t>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</a:t>
                      </a:r>
                      <a:r>
                        <a:rPr lang="ru-RU" sz="2000" dirty="0" smtClean="0">
                          <a:effectLst/>
                        </a:rPr>
                        <a:t>000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</a:t>
                      </a:r>
                      <a:r>
                        <a:rPr lang="ru-RU" sz="2000" dirty="0" smtClean="0">
                          <a:effectLst/>
                        </a:rPr>
                        <a:t>500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4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sum of ranks’ logarithms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type-FLR, DFthes, DFsing*log(f)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0.976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0.945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0.92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0.847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448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agglomerative clustering of ranks’ logarithms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type-FLR, ICI*log(f), </a:t>
                      </a:r>
                      <a:r>
                        <a:rPr lang="en-US" sz="2000" dirty="0" err="1">
                          <a:effectLst/>
                        </a:rPr>
                        <a:t>DFthes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DFsing</a:t>
                      </a:r>
                      <a:r>
                        <a:rPr lang="en-US" sz="2000" dirty="0">
                          <a:effectLst/>
                        </a:rPr>
                        <a:t>*log(f)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0.986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0.907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0.84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4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LLR, type-FLR, </a:t>
                      </a:r>
                      <a:r>
                        <a:rPr lang="en-US" sz="2000" dirty="0" err="1">
                          <a:effectLst/>
                        </a:rPr>
                        <a:t>DFsing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DFthes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DFthes</a:t>
                      </a:r>
                      <a:r>
                        <a:rPr lang="en-US" sz="2000" dirty="0">
                          <a:effectLst/>
                        </a:rPr>
                        <a:t>*log(f)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0.991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0.955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0.917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0.847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2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LLR, type-FLR, ICI*log(f), DFsing, DFthes, DFsing*log(f), DFthes*log(f)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0.988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0.844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0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Discussion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best </a:t>
            </a:r>
            <a:r>
              <a:rPr lang="en-US" sz="2800" dirty="0"/>
              <a:t>results are achieved with clustering-based ranking function applied </a:t>
            </a:r>
            <a:r>
              <a:rPr lang="en-US" sz="2800" dirty="0" smtClean="0"/>
              <a:t>to relatively large </a:t>
            </a:r>
            <a:r>
              <a:rPr lang="en-US" sz="2800" dirty="0"/>
              <a:t>subsets of </a:t>
            </a:r>
            <a:r>
              <a:rPr lang="en-US" sz="2800" dirty="0" smtClean="0"/>
              <a:t>features (from 4 to 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</a:t>
            </a:r>
            <a:r>
              <a:rPr lang="en-US" sz="2800" dirty="0" smtClean="0"/>
              <a:t>wo </a:t>
            </a:r>
            <a:r>
              <a:rPr lang="en-US" sz="2800" dirty="0"/>
              <a:t>best variants use measures of all three </a:t>
            </a:r>
            <a:r>
              <a:rPr lang="en-US" sz="2800" dirty="0" smtClean="0"/>
              <a:t>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Except </a:t>
            </a:r>
            <a:r>
              <a:rPr lang="en-US" sz="2800" dirty="0"/>
              <a:t>cubic PMI all of the measures we tried to combine appear in the best setups at least twice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256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Top-20 list – best combination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854981"/>
              </p:ext>
            </p:extLst>
          </p:nvPr>
        </p:nvGraphicFramePr>
        <p:xfrm>
          <a:off x="415930" y="1267634"/>
          <a:ext cx="8229600" cy="5029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528392"/>
                <a:gridCol w="4701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ysClr val="windowText" lastClr="000000"/>
                          </a:solidFill>
                        </a:rPr>
                        <a:t>1-10</a:t>
                      </a:r>
                      <a:endParaRPr lang="ru-RU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ysClr val="windowText" lastClr="000000"/>
                          </a:solidFill>
                        </a:rPr>
                        <a:t>11-20</a:t>
                      </a:r>
                      <a:endParaRPr lang="ru-RU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ремонтные работы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Донецкая область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Красноярский</a:t>
                      </a:r>
                      <a:r>
                        <a:rPr lang="ru-RU" sz="2200" baseline="0" dirty="0" smtClean="0"/>
                        <a:t> край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Оренбургская область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исполнительный директор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антиправительственное выступление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административная</a:t>
                      </a:r>
                      <a:r>
                        <a:rPr lang="ru-RU" sz="2200" baseline="0" dirty="0" smtClean="0"/>
                        <a:t> ответственность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избирательная кампания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товарищеский матч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киевское Динамо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приморский край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наркотическое средство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томская</a:t>
                      </a:r>
                      <a:r>
                        <a:rPr lang="ru-RU" sz="2200" baseline="0" dirty="0" smtClean="0"/>
                        <a:t> область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добыча нефти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мобильный телефон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силовая структура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сотовый оператор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общеобразовательная школа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федеральный бюджет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Иркутская</a:t>
                      </a:r>
                      <a:r>
                        <a:rPr lang="ru-RU" sz="2200" baseline="0" dirty="0" smtClean="0"/>
                        <a:t> область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5930" y="6296834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 matches with the lists extracted by type-FLR and </a:t>
            </a:r>
            <a:r>
              <a:rPr lang="en-US" sz="2200" dirty="0" err="1" smtClean="0"/>
              <a:t>DFthes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498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Multiword expressions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08512"/>
          </a:xfrm>
        </p:spPr>
        <p:txBody>
          <a:bodyPr>
            <a:normAutofit/>
          </a:bodyPr>
          <a:lstStyle/>
          <a:p>
            <a:r>
              <a:rPr lang="en-US" sz="2800" dirty="0"/>
              <a:t>Multiword </a:t>
            </a:r>
            <a:r>
              <a:rPr lang="en-US" sz="2800" dirty="0" smtClean="0"/>
              <a:t>expressions (MWEs) are</a:t>
            </a:r>
          </a:p>
          <a:p>
            <a:endParaRPr lang="en-US" sz="2800" dirty="0" smtClean="0"/>
          </a:p>
          <a:p>
            <a:pPr marL="0" indent="0" defTabSz="720000">
              <a:buNone/>
            </a:pPr>
            <a:r>
              <a:rPr lang="en-US" sz="2800" dirty="0"/>
              <a:t>	</a:t>
            </a:r>
            <a:r>
              <a:rPr lang="en-US" sz="2800" dirty="0" smtClean="0"/>
              <a:t>“lexical </a:t>
            </a:r>
            <a:r>
              <a:rPr lang="en-US" sz="2800" dirty="0"/>
              <a:t>items that</a:t>
            </a:r>
            <a:r>
              <a:rPr lang="en-US" sz="2800" dirty="0" smtClean="0"/>
              <a:t>:</a:t>
            </a:r>
          </a:p>
          <a:p>
            <a:pPr marL="0" indent="0" defTabSz="720000">
              <a:buNone/>
            </a:pPr>
            <a:r>
              <a:rPr lang="en-US" sz="2800" dirty="0" smtClean="0"/>
              <a:t>	(</a:t>
            </a:r>
            <a:r>
              <a:rPr lang="en-US" sz="2800" dirty="0"/>
              <a:t>a) can be decomposed into </a:t>
            </a:r>
            <a:r>
              <a:rPr lang="en-US" sz="2800" dirty="0" smtClean="0"/>
              <a:t>multiple </a:t>
            </a:r>
            <a:r>
              <a:rPr lang="en-US" sz="2800" dirty="0"/>
              <a:t>lexemes; </a:t>
            </a:r>
            <a:r>
              <a:rPr lang="en-US" sz="2800" dirty="0" smtClean="0"/>
              <a:t>and</a:t>
            </a:r>
          </a:p>
          <a:p>
            <a:pPr marL="0" indent="0" defTabSz="720000">
              <a:buNone/>
            </a:pPr>
            <a:r>
              <a:rPr lang="en-US" sz="2800" dirty="0"/>
              <a:t>	</a:t>
            </a:r>
            <a:r>
              <a:rPr lang="en-US" sz="2800" dirty="0" smtClean="0"/>
              <a:t>(b</a:t>
            </a:r>
            <a:r>
              <a:rPr lang="en-US" sz="2800" dirty="0"/>
              <a:t>) display lexical, </a:t>
            </a:r>
            <a:r>
              <a:rPr lang="en-US" sz="2800" dirty="0" smtClean="0"/>
              <a:t>syntactic, semantic</a:t>
            </a:r>
            <a:r>
              <a:rPr lang="en-US" sz="2800" dirty="0"/>
              <a:t>, pragmatic </a:t>
            </a:r>
            <a:r>
              <a:rPr lang="en-US" sz="2800" dirty="0" smtClean="0"/>
              <a:t>	and/or </a:t>
            </a:r>
            <a:r>
              <a:rPr lang="en-US" sz="2800" dirty="0"/>
              <a:t>statistical </a:t>
            </a:r>
            <a:r>
              <a:rPr lang="en-US" sz="2800" dirty="0" err="1"/>
              <a:t>idiomaticity</a:t>
            </a:r>
            <a:r>
              <a:rPr lang="en-US" sz="2800" dirty="0" smtClean="0"/>
              <a:t>”</a:t>
            </a:r>
          </a:p>
          <a:p>
            <a:pPr marL="0" indent="0" defTabSz="720000">
              <a:buNone/>
            </a:pPr>
            <a:r>
              <a:rPr lang="en-US" sz="2800" dirty="0"/>
              <a:t>	</a:t>
            </a:r>
            <a:endParaRPr lang="en-US" sz="2800" dirty="0" smtClean="0"/>
          </a:p>
          <a:p>
            <a:pPr marL="0" indent="0" defTabSz="720000">
              <a:buNone/>
            </a:pPr>
            <a:r>
              <a:rPr lang="en-US" sz="2800" dirty="0"/>
              <a:t>	</a:t>
            </a:r>
            <a:r>
              <a:rPr lang="en-US" sz="2800" dirty="0" smtClean="0"/>
              <a:t>(</a:t>
            </a:r>
            <a:r>
              <a:rPr lang="en-US" sz="2800" dirty="0"/>
              <a:t>Baldwin &amp; Kim 2010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282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930" y="404664"/>
            <a:ext cx="8229600" cy="99412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Top-20 list – best combination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097355"/>
              </p:ext>
            </p:extLst>
          </p:nvPr>
        </p:nvGraphicFramePr>
        <p:xfrm>
          <a:off x="415930" y="1448936"/>
          <a:ext cx="8229600" cy="4693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528392"/>
                <a:gridCol w="4701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ysClr val="windowText" lastClr="000000"/>
                          </a:solidFill>
                        </a:rPr>
                        <a:t>1-10</a:t>
                      </a:r>
                      <a:endParaRPr lang="ru-RU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ysClr val="windowText" lastClr="000000"/>
                          </a:solidFill>
                        </a:rPr>
                        <a:t>11-20</a:t>
                      </a:r>
                      <a:endParaRPr lang="ru-RU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reconditioning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Donetsk region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Krasnoyark</a:t>
                      </a:r>
                      <a:r>
                        <a:rPr lang="en-US" sz="2200" dirty="0" smtClean="0"/>
                        <a:t> region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Orenburg</a:t>
                      </a:r>
                      <a:r>
                        <a:rPr lang="en-US" sz="2200" baseline="0" dirty="0" smtClean="0"/>
                        <a:t> region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executive director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antigovernment</a:t>
                      </a:r>
                      <a:r>
                        <a:rPr lang="en-US" sz="2200" baseline="0" dirty="0" smtClean="0"/>
                        <a:t> rally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administrative liability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</a:t>
                      </a:r>
                      <a:r>
                        <a:rPr lang="en-US" sz="2200" smtClean="0"/>
                        <a:t>lection </a:t>
                      </a:r>
                      <a:r>
                        <a:rPr lang="en-US" sz="2200" dirty="0" smtClean="0"/>
                        <a:t>campaign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exhibition game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Kievan</a:t>
                      </a:r>
                      <a:r>
                        <a:rPr lang="en-US" sz="2200" baseline="0" dirty="0" smtClean="0"/>
                        <a:t> Dynamo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Primorsky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kray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narcotic substance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Tomsk region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oil extraction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mobile phone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uniformed service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mobile network operator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comprehensive</a:t>
                      </a:r>
                      <a:r>
                        <a:rPr lang="en-US" sz="2200" baseline="0" dirty="0" smtClean="0"/>
                        <a:t> school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federal budget</a:t>
                      </a:r>
                      <a:endParaRPr lang="ru-RU" sz="2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Irkutsk region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5930" y="6165304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 matches with the lists extracted by type-FLR and </a:t>
            </a:r>
            <a:r>
              <a:rPr lang="en-US" sz="2200" dirty="0" err="1" smtClean="0"/>
              <a:t>DFthes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668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Conclusion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Ranked </a:t>
            </a:r>
            <a:r>
              <a:rPr lang="en-US" sz="2800" dirty="0"/>
              <a:t>lists extracted by measures of different types exhibit significant </a:t>
            </a:r>
            <a:r>
              <a:rPr lang="en-US" sz="2800" dirty="0" smtClean="0"/>
              <a:t>variation</a:t>
            </a:r>
          </a:p>
          <a:p>
            <a:r>
              <a:rPr lang="en-US" sz="2800" dirty="0" smtClean="0"/>
              <a:t>The highest </a:t>
            </a:r>
            <a:r>
              <a:rPr lang="en-US" sz="2800" dirty="0"/>
              <a:t>average precision is achieved with the help of measures which utilize both frequency and context/distributional </a:t>
            </a:r>
            <a:r>
              <a:rPr lang="en-US" sz="2800" dirty="0" smtClean="0"/>
              <a:t>information</a:t>
            </a:r>
          </a:p>
          <a:p>
            <a:pPr marL="0" indent="0">
              <a:buNone/>
            </a:pPr>
            <a:r>
              <a:rPr lang="en-US" sz="2800" dirty="0" smtClean="0"/>
              <a:t>	=&gt;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choice of </a:t>
            </a:r>
            <a:r>
              <a:rPr lang="en-US" sz="2800" dirty="0" smtClean="0"/>
              <a:t>measures </a:t>
            </a:r>
            <a:r>
              <a:rPr lang="en-US" sz="2800" dirty="0"/>
              <a:t>is crucial for the efficiency of combinational MWE </a:t>
            </a:r>
            <a:r>
              <a:rPr lang="en-US" sz="2800" dirty="0" smtClean="0"/>
              <a:t>extraction</a:t>
            </a:r>
          </a:p>
          <a:p>
            <a:r>
              <a:rPr lang="en-US" sz="2800" dirty="0" smtClean="0"/>
              <a:t>Our unsupervised method allows to incorporate relatively large number of measures of different types yielding high AP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888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References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Baldwin T., Kim S. N. (2010), Multiword expressions. In Nitin </a:t>
            </a:r>
            <a:r>
              <a:rPr lang="en-US" sz="1800" dirty="0" err="1"/>
              <a:t>Indurkhya</a:t>
            </a:r>
            <a:r>
              <a:rPr lang="en-US" sz="1800" dirty="0"/>
              <a:t> and Fred J. </a:t>
            </a:r>
            <a:r>
              <a:rPr lang="en-US" sz="1800" dirty="0" err="1"/>
              <a:t>Damerau</a:t>
            </a:r>
            <a:r>
              <a:rPr lang="en-US" sz="1800" dirty="0"/>
              <a:t>, editors, Handbook of Natural Language Processing, pages 267–292. CRC Press, Taylor and Francis Group, Boca Raton, FL, USA, 2 edition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err="1" smtClean="0"/>
              <a:t>Buljan</a:t>
            </a:r>
            <a:r>
              <a:rPr lang="en-US" sz="1800" dirty="0"/>
              <a:t>, </a:t>
            </a:r>
            <a:r>
              <a:rPr lang="en-US" sz="1800" dirty="0" err="1"/>
              <a:t>Šnajder</a:t>
            </a:r>
            <a:r>
              <a:rPr lang="en-US" sz="1800" dirty="0"/>
              <a:t> J. (2017), Combining Linguistic Features for the Detection of Croatian Multiword Expressions. Proceedings of the 13th Workshop on Multiword Expressions (MWE 2017), Valencia, 194–199</a:t>
            </a:r>
            <a:r>
              <a:rPr lang="en-US" sz="1800" dirty="0" smtClean="0"/>
              <a:t>.</a:t>
            </a:r>
            <a:endParaRPr lang="de-DE" sz="1800" dirty="0" smtClean="0"/>
          </a:p>
          <a:p>
            <a:pPr marL="0" indent="0">
              <a:buNone/>
            </a:pPr>
            <a:r>
              <a:rPr lang="en-US" sz="1800" dirty="0" err="1"/>
              <a:t>Jackendoff</a:t>
            </a:r>
            <a:r>
              <a:rPr lang="en-US" sz="1800" dirty="0"/>
              <a:t> R. (1997), The Architecture of the Language Faculty. Number 28 in Linguistic Inquiry Monographs. MIT Press, Cambridge, MA, USA. 262 </a:t>
            </a:r>
            <a:r>
              <a:rPr lang="en-US" sz="1800" dirty="0" smtClean="0"/>
              <a:t>p.</a:t>
            </a:r>
            <a:endParaRPr lang="de-DE" sz="1800" dirty="0"/>
          </a:p>
          <a:p>
            <a:pPr marL="0" indent="0">
              <a:buNone/>
            </a:pPr>
            <a:r>
              <a:rPr lang="de-DE" sz="1800" dirty="0" err="1" smtClean="0"/>
              <a:t>Loukachevitch</a:t>
            </a:r>
            <a:r>
              <a:rPr lang="de-DE" sz="1800" dirty="0" smtClean="0"/>
              <a:t> </a:t>
            </a:r>
            <a:r>
              <a:rPr lang="de-DE" sz="1800" dirty="0"/>
              <a:t>N., </a:t>
            </a:r>
            <a:r>
              <a:rPr lang="de-DE" sz="1800" dirty="0" err="1"/>
              <a:t>Dobrov</a:t>
            </a:r>
            <a:r>
              <a:rPr lang="de-DE" sz="1800" dirty="0"/>
              <a:t> B., </a:t>
            </a:r>
            <a:r>
              <a:rPr lang="de-DE" sz="1800" dirty="0" err="1"/>
              <a:t>Chetviorkin</a:t>
            </a:r>
            <a:r>
              <a:rPr lang="de-DE" sz="1800" dirty="0"/>
              <a:t> I. (2014</a:t>
            </a:r>
            <a:r>
              <a:rPr lang="de-DE" sz="1800" dirty="0" smtClean="0"/>
              <a:t>), "</a:t>
            </a:r>
            <a:r>
              <a:rPr lang="de-DE" sz="1800" dirty="0" err="1"/>
              <a:t>Ruthes-lite</a:t>
            </a:r>
            <a:r>
              <a:rPr lang="de-DE" sz="1800" dirty="0"/>
              <a:t>, a </a:t>
            </a:r>
            <a:r>
              <a:rPr lang="de-DE" sz="1800" dirty="0" err="1"/>
              <a:t>publicly</a:t>
            </a:r>
            <a:r>
              <a:rPr lang="de-DE" sz="1800" dirty="0"/>
              <a:t> </a:t>
            </a:r>
            <a:r>
              <a:rPr lang="de-DE" sz="1800" dirty="0" err="1"/>
              <a:t>available</a:t>
            </a:r>
            <a:r>
              <a:rPr lang="de-DE" sz="1800" dirty="0"/>
              <a:t> </a:t>
            </a:r>
            <a:r>
              <a:rPr lang="de-DE" sz="1800" dirty="0" err="1"/>
              <a:t>version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thesaurus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russian</a:t>
            </a:r>
            <a:r>
              <a:rPr lang="de-DE" sz="1800" dirty="0"/>
              <a:t> </a:t>
            </a:r>
            <a:r>
              <a:rPr lang="de-DE" sz="1800" dirty="0" err="1"/>
              <a:t>language</a:t>
            </a:r>
            <a:r>
              <a:rPr lang="de-DE" sz="1800" dirty="0"/>
              <a:t> </a:t>
            </a:r>
            <a:r>
              <a:rPr lang="de-DE" sz="1800" dirty="0" err="1"/>
              <a:t>ruthes</a:t>
            </a:r>
            <a:r>
              <a:rPr lang="de-DE" sz="1800" dirty="0"/>
              <a:t>." </a:t>
            </a:r>
            <a:r>
              <a:rPr lang="de-DE" sz="1800" dirty="0" err="1"/>
              <a:t>Computational</a:t>
            </a:r>
            <a:r>
              <a:rPr lang="de-DE" sz="1800" dirty="0"/>
              <a:t> </a:t>
            </a:r>
            <a:r>
              <a:rPr lang="de-DE" sz="1800" dirty="0" err="1"/>
              <a:t>Linguistics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Intellectual</a:t>
            </a:r>
            <a:r>
              <a:rPr lang="de-DE" sz="1800" dirty="0"/>
              <a:t> Technologies: Papers </a:t>
            </a:r>
            <a:r>
              <a:rPr lang="de-DE" sz="1800" dirty="0" err="1"/>
              <a:t>from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Annual International Conference “</a:t>
            </a:r>
            <a:r>
              <a:rPr lang="de-DE" sz="1800" dirty="0" err="1"/>
              <a:t>Dialogue</a:t>
            </a:r>
            <a:r>
              <a:rPr lang="de-DE" sz="1800" dirty="0"/>
              <a:t>”, </a:t>
            </a:r>
            <a:r>
              <a:rPr lang="de-DE" sz="1800" dirty="0" err="1"/>
              <a:t>Bekasovo</a:t>
            </a:r>
            <a:r>
              <a:rPr lang="de-DE" sz="1800" dirty="0"/>
              <a:t>, </a:t>
            </a:r>
            <a:r>
              <a:rPr lang="de-DE" sz="1800" dirty="0" err="1"/>
              <a:t>Russia</a:t>
            </a:r>
            <a:r>
              <a:rPr lang="de-DE" sz="1800" dirty="0"/>
              <a:t>. 2014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r>
              <a:rPr lang="en-US" sz="1800" dirty="0" err="1"/>
              <a:t>Loukachevitch</a:t>
            </a:r>
            <a:r>
              <a:rPr lang="en-US" sz="1800" dirty="0"/>
              <a:t> N., </a:t>
            </a:r>
            <a:r>
              <a:rPr lang="en-US" sz="1800" dirty="0" err="1"/>
              <a:t>Parkhomenko</a:t>
            </a:r>
            <a:r>
              <a:rPr lang="en-US" sz="1800" dirty="0"/>
              <a:t> E (2018), Recognition of multiword expressions using word </a:t>
            </a:r>
            <a:r>
              <a:rPr lang="en-US" sz="1800" dirty="0" err="1"/>
              <a:t>embeddings</a:t>
            </a:r>
            <a:r>
              <a:rPr lang="en-US" sz="1800" dirty="0"/>
              <a:t> // Artificial Intelligence. RCAI 2018. — Vol. 934 of Communications in Computer and Information Science. — Springer Cham, 2018. — P. 112–124</a:t>
            </a:r>
            <a:r>
              <a:rPr lang="en-US" sz="1800" dirty="0" smtClean="0"/>
              <a:t>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3019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Roboto Slab" pitchFamily="2" charset="0"/>
                <a:ea typeface="Roboto Slab" pitchFamily="2" charset="0"/>
              </a:rPr>
              <a:t>References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/>
              <a:t>Pecina</a:t>
            </a:r>
            <a:r>
              <a:rPr lang="en-US" sz="1800" dirty="0"/>
              <a:t> P. (2008), A Machine Learning Approach to Multiword Expression Extraction. In Proceedings of the LREC 2008 Workshop Towards a Shared Task for Multiword Expressions (MWE 2008), pages 54–57, Marrakech, 2008.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Sag </a:t>
            </a:r>
            <a:r>
              <a:rPr lang="de-DE" sz="1800" dirty="0"/>
              <a:t>I. A., Baldwin T., Bond F., </a:t>
            </a:r>
            <a:r>
              <a:rPr lang="de-DE" sz="1800" dirty="0" err="1"/>
              <a:t>Copestake</a:t>
            </a:r>
            <a:r>
              <a:rPr lang="de-DE" sz="1800" dirty="0"/>
              <a:t> A., </a:t>
            </a:r>
            <a:r>
              <a:rPr lang="de-DE" sz="1800" dirty="0" err="1"/>
              <a:t>Flickinger</a:t>
            </a:r>
            <a:r>
              <a:rPr lang="de-DE" sz="1800" dirty="0"/>
              <a:t> D. (2002), </a:t>
            </a:r>
            <a:r>
              <a:rPr lang="de-DE" sz="1800" dirty="0" err="1"/>
              <a:t>Multiword</a:t>
            </a:r>
            <a:r>
              <a:rPr lang="de-DE" sz="1800" dirty="0"/>
              <a:t> </a:t>
            </a:r>
            <a:r>
              <a:rPr lang="de-DE" sz="1800" dirty="0" err="1"/>
              <a:t>expressions</a:t>
            </a:r>
            <a:r>
              <a:rPr lang="de-DE" sz="1800" dirty="0"/>
              <a:t>: A </a:t>
            </a:r>
            <a:r>
              <a:rPr lang="de-DE" sz="1800" dirty="0" err="1"/>
              <a:t>pain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neck </a:t>
            </a:r>
            <a:r>
              <a:rPr lang="de-DE" sz="1800" dirty="0" err="1"/>
              <a:t>for</a:t>
            </a:r>
            <a:r>
              <a:rPr lang="de-DE" sz="1800" dirty="0"/>
              <a:t> NLP. In </a:t>
            </a:r>
            <a:r>
              <a:rPr lang="de-DE" sz="1800" dirty="0" err="1"/>
              <a:t>Proceedings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Third International Conference on Intelligent Text Processing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Computational</a:t>
            </a:r>
            <a:r>
              <a:rPr lang="de-DE" sz="1800" dirty="0"/>
              <a:t> </a:t>
            </a:r>
            <a:r>
              <a:rPr lang="de-DE" sz="1800" dirty="0" err="1"/>
              <a:t>Linguistics</a:t>
            </a:r>
            <a:r>
              <a:rPr lang="de-DE" sz="1800" dirty="0"/>
              <a:t> (</a:t>
            </a:r>
            <a:r>
              <a:rPr lang="de-DE" sz="1800" dirty="0" err="1"/>
              <a:t>CICLing</a:t>
            </a:r>
            <a:r>
              <a:rPr lang="de-DE" sz="1800" dirty="0"/>
              <a:t> 2002), </a:t>
            </a:r>
            <a:r>
              <a:rPr lang="de-DE" sz="1800" dirty="0" err="1"/>
              <a:t>pages</a:t>
            </a:r>
            <a:r>
              <a:rPr lang="de-DE" sz="1800" dirty="0"/>
              <a:t> 1–15, Mexico City, Mexico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r>
              <a:rPr lang="en-US" sz="1800" dirty="0" err="1"/>
              <a:t>Tsvetkov</a:t>
            </a:r>
            <a:r>
              <a:rPr lang="en-US" sz="1800" dirty="0"/>
              <a:t> Y., </a:t>
            </a:r>
            <a:r>
              <a:rPr lang="en-US" sz="1800" dirty="0" err="1"/>
              <a:t>Wintner</a:t>
            </a:r>
            <a:r>
              <a:rPr lang="en-US" sz="1800" dirty="0"/>
              <a:t> S (2011), Identification of multi-word expressions by combining multiple linguistic information sources. In Proceedings of the 2011 Conference on Empirical Methods in Natural Language Processing, pages 836–845. Association for Computational Linguistics.</a:t>
            </a:r>
            <a:endParaRPr lang="de-DE" sz="1800" dirty="0" smtClean="0"/>
          </a:p>
          <a:p>
            <a:pPr marL="0" indent="0">
              <a:buNone/>
            </a:pPr>
            <a:r>
              <a:rPr lang="en-US" sz="1800" dirty="0" err="1"/>
              <a:t>Tutubalina</a:t>
            </a:r>
            <a:r>
              <a:rPr lang="en-US" sz="1800" dirty="0"/>
              <a:t> E. (2015), Clustering-based Approach to Multiword Expression Extraction and Ranking. In NAACL-HTL, pages 39–43, Denver, Colorado, 2015.</a:t>
            </a:r>
            <a:endParaRPr lang="de-DE" sz="1800" dirty="0"/>
          </a:p>
          <a:p>
            <a:pPr marL="0" indent="0">
              <a:buNone/>
            </a:pPr>
            <a:r>
              <a:rPr lang="en-US" sz="1800" dirty="0" err="1"/>
              <a:t>Zakharov</a:t>
            </a:r>
            <a:r>
              <a:rPr lang="en-US" sz="1800" dirty="0"/>
              <a:t> V. (2017), Automatic Collocation Extraction: Association Measures Evaluation and Integration // Computational Linguistics and Intellectual Technologies: Papers from the Annual conference “Dialogue”. Volume 1 of 2. Computational Linguistics: Practical Applications. — Moscow : RSUH, 2017. — P. 396–407</a:t>
            </a:r>
            <a:r>
              <a:rPr lang="en-US" sz="1800" dirty="0" smtClean="0"/>
              <a:t>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8391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Roboto Slab" pitchFamily="2" charset="0"/>
                <a:ea typeface="Roboto Slab" pitchFamily="2" charset="0"/>
              </a:rPr>
              <a:t>Thank you for attention!</a:t>
            </a:r>
            <a:endParaRPr lang="ru-RU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Roboto Slab" pitchFamily="2" charset="0"/>
                <a:ea typeface="Roboto Slab" pitchFamily="2" charset="0"/>
              </a:rPr>
              <a:t>Multiword expressions (MWEs)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idioms (</a:t>
            </a:r>
            <a:r>
              <a:rPr lang="en-US" i="1" dirty="0" smtClean="0"/>
              <a:t>to kick the bucket</a:t>
            </a:r>
            <a:r>
              <a:rPr lang="en-US" dirty="0" smtClean="0"/>
              <a:t>, </a:t>
            </a:r>
            <a:r>
              <a:rPr lang="en-US" i="1" dirty="0" smtClean="0"/>
              <a:t>to </a:t>
            </a:r>
            <a:r>
              <a:rPr lang="en-US" i="1" dirty="0"/>
              <a:t>spill the beans</a:t>
            </a:r>
            <a:r>
              <a:rPr lang="en-US" dirty="0" smtClean="0"/>
              <a:t>),</a:t>
            </a:r>
          </a:p>
          <a:p>
            <a:r>
              <a:rPr lang="en-US" dirty="0" smtClean="0"/>
              <a:t>terms </a:t>
            </a:r>
            <a:r>
              <a:rPr lang="en-US" dirty="0"/>
              <a:t>(</a:t>
            </a:r>
            <a:r>
              <a:rPr lang="en-US" i="1" dirty="0"/>
              <a:t>vowel </a:t>
            </a:r>
            <a:r>
              <a:rPr lang="en-US" i="1" dirty="0" smtClean="0"/>
              <a:t>harmony</a:t>
            </a:r>
            <a:r>
              <a:rPr lang="en-US" dirty="0" smtClean="0"/>
              <a:t>,</a:t>
            </a:r>
            <a:r>
              <a:rPr lang="en-US" i="1" dirty="0" smtClean="0"/>
              <a:t> extended projection principle</a:t>
            </a:r>
            <a:r>
              <a:rPr lang="en-US" dirty="0" smtClean="0"/>
              <a:t>),</a:t>
            </a:r>
          </a:p>
          <a:p>
            <a:r>
              <a:rPr lang="en-US" dirty="0" smtClean="0"/>
              <a:t>proper </a:t>
            </a:r>
            <a:r>
              <a:rPr lang="en-US" dirty="0"/>
              <a:t>names </a:t>
            </a:r>
            <a:r>
              <a:rPr lang="en-US" dirty="0" smtClean="0"/>
              <a:t>(</a:t>
            </a:r>
            <a:r>
              <a:rPr lang="en-US" i="1" dirty="0" smtClean="0"/>
              <a:t>South Korea, Lady Gaga</a:t>
            </a:r>
            <a:r>
              <a:rPr lang="en-US" dirty="0" smtClean="0"/>
              <a:t>),</a:t>
            </a:r>
          </a:p>
          <a:p>
            <a:r>
              <a:rPr lang="en-US" dirty="0" smtClean="0"/>
              <a:t>lexicalized </a:t>
            </a:r>
            <a:r>
              <a:rPr lang="en-US" dirty="0"/>
              <a:t>expressions </a:t>
            </a:r>
            <a:r>
              <a:rPr lang="en-US" dirty="0" smtClean="0"/>
              <a:t>(</a:t>
            </a:r>
            <a:r>
              <a:rPr lang="en-US" i="1" dirty="0" smtClean="0"/>
              <a:t>by and large</a:t>
            </a:r>
            <a:r>
              <a:rPr lang="en-US" dirty="0" smtClean="0"/>
              <a:t>, </a:t>
            </a:r>
            <a:r>
              <a:rPr lang="en-US" i="1" dirty="0" smtClean="0"/>
              <a:t>coat of arms</a:t>
            </a:r>
            <a:r>
              <a:rPr lang="en-US" dirty="0" smtClean="0"/>
              <a:t>),</a:t>
            </a:r>
          </a:p>
          <a:p>
            <a:r>
              <a:rPr lang="en-US" dirty="0" smtClean="0"/>
              <a:t>etc.?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6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Properties of MWEs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Non-compositionality (e.g. </a:t>
            </a:r>
            <a:r>
              <a:rPr lang="en-US" sz="2800" i="1" dirty="0" smtClean="0"/>
              <a:t>blue devils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Statistical </a:t>
            </a:r>
            <a:r>
              <a:rPr lang="en-US" sz="2800" dirty="0"/>
              <a:t>idiosyncrasy (e.g. </a:t>
            </a:r>
            <a:r>
              <a:rPr lang="en-US" sz="2800" i="1" dirty="0"/>
              <a:t>law and order</a:t>
            </a:r>
            <a:r>
              <a:rPr lang="en-US" sz="2800" dirty="0"/>
              <a:t> vs </a:t>
            </a:r>
            <a:r>
              <a:rPr lang="en-US" sz="2800" i="1" dirty="0"/>
              <a:t>order and law</a:t>
            </a:r>
            <a:r>
              <a:rPr lang="en-US" sz="2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Morphological/syntactic </a:t>
            </a:r>
            <a:r>
              <a:rPr lang="en-US" sz="2800" dirty="0"/>
              <a:t>idiosyncrasy (e. g. </a:t>
            </a:r>
            <a:r>
              <a:rPr lang="en-US" sz="2800" i="1" dirty="0"/>
              <a:t>by and large</a:t>
            </a:r>
            <a:r>
              <a:rPr lang="en-US" sz="2800" dirty="0"/>
              <a:t>) and rigidity (</a:t>
            </a:r>
            <a:r>
              <a:rPr lang="en-US" sz="2800" i="1" dirty="0"/>
              <a:t>John kicked the bucket </a:t>
            </a:r>
            <a:r>
              <a:rPr lang="en-US" sz="2800" dirty="0"/>
              <a:t>vs</a:t>
            </a:r>
            <a:r>
              <a:rPr lang="en-US" sz="2800" i="1" dirty="0"/>
              <a:t> </a:t>
            </a:r>
            <a:r>
              <a:rPr lang="en-US" sz="2800" i="1" baseline="30000" dirty="0"/>
              <a:t>#</a:t>
            </a:r>
            <a:r>
              <a:rPr lang="en-US" sz="2800" i="1" dirty="0"/>
              <a:t>John kicked a bucket </a:t>
            </a:r>
            <a:r>
              <a:rPr lang="en-US" sz="2800" dirty="0"/>
              <a:t>vs</a:t>
            </a:r>
            <a:r>
              <a:rPr lang="en-US" sz="2800" i="1" dirty="0"/>
              <a:t> </a:t>
            </a:r>
            <a:r>
              <a:rPr lang="en-US" sz="2800" i="1" baseline="30000" dirty="0"/>
              <a:t>#</a:t>
            </a:r>
            <a:r>
              <a:rPr lang="en-US" sz="2800" i="1" dirty="0"/>
              <a:t>The bucket was kicked by John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+ pragmatic </a:t>
            </a:r>
            <a:r>
              <a:rPr lang="en-US" sz="2800" dirty="0" err="1" smtClean="0"/>
              <a:t>idiomaticity</a:t>
            </a:r>
            <a:r>
              <a:rPr lang="en-US" sz="2800" dirty="0" smtClean="0"/>
              <a:t> (e. g. </a:t>
            </a:r>
            <a:r>
              <a:rPr lang="en-US" sz="2800" i="1" dirty="0" smtClean="0"/>
              <a:t>good morning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MWEs differ in regard to the prominence of these properties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77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Roboto Slab" pitchFamily="2" charset="0"/>
                <a:ea typeface="Roboto Slab" pitchFamily="2" charset="0"/>
              </a:rPr>
              <a:t>Overview of methods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987278"/>
              </p:ext>
            </p:extLst>
          </p:nvPr>
        </p:nvGraphicFramePr>
        <p:xfrm>
          <a:off x="457200" y="1600200"/>
          <a:ext cx="8229600" cy="43891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70784"/>
                <a:gridCol w="4258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Method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Properties used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statistical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statistical idiosyncrasy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context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non-compositionality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vector representations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non-compositionality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morphosyntactic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morphological/syntactic</a:t>
                      </a:r>
                      <a:r>
                        <a:rPr lang="en-US" sz="2400" baseline="0" dirty="0" smtClean="0"/>
                        <a:t> rigidity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external (machine translation, parallel corpora, thesauri)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non-compositionality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metalinguistic/heuristic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different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combinational (machine learning)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different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0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Task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number of MWEs is comparable to that of single lexemes and new ones appear in language constantly (</a:t>
            </a:r>
            <a:r>
              <a:rPr lang="en-US" sz="2600" dirty="0" err="1" smtClean="0"/>
              <a:t>Jackendoff</a:t>
            </a:r>
            <a:r>
              <a:rPr lang="en-US" sz="2600" dirty="0"/>
              <a:t> </a:t>
            </a:r>
            <a:r>
              <a:rPr lang="en-US" sz="2600" dirty="0" smtClean="0"/>
              <a:t>1997, Sag et al. 2002)</a:t>
            </a:r>
          </a:p>
          <a:p>
            <a:r>
              <a:rPr lang="en-US" sz="2600" dirty="0" smtClean="0"/>
              <a:t>The task is to propose a method to supplement lexical resources with new MWEs (noun phrases)</a:t>
            </a:r>
          </a:p>
          <a:p>
            <a:r>
              <a:rPr lang="en-US" sz="2600" dirty="0" smtClean="0"/>
              <a:t>Russian language thesaurus </a:t>
            </a:r>
            <a:r>
              <a:rPr lang="en-US" sz="2600" dirty="0" err="1" smtClean="0"/>
              <a:t>RuThes</a:t>
            </a:r>
            <a:r>
              <a:rPr lang="en-US" sz="2600" dirty="0"/>
              <a:t> (</a:t>
            </a:r>
            <a:r>
              <a:rPr lang="en-US" sz="2600" dirty="0" err="1"/>
              <a:t>Loukachevitch</a:t>
            </a:r>
            <a:r>
              <a:rPr lang="en-US" sz="2600" dirty="0"/>
              <a:t> et al. 2014</a:t>
            </a:r>
            <a:r>
              <a:rPr lang="en-US" sz="2600" dirty="0" smtClean="0"/>
              <a:t>) is used as a gold standard:</a:t>
            </a:r>
            <a:endParaRPr lang="ru-RU" sz="2600" dirty="0"/>
          </a:p>
        </p:txBody>
      </p:sp>
      <p:pic>
        <p:nvPicPr>
          <p:cNvPr id="5" name="Рисунок 4" descr="www.labinform.ru/pub/ruthes/c/19/000/1028.ht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578" y="4330143"/>
            <a:ext cx="8218609" cy="22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Roboto Slab" pitchFamily="2" charset="0"/>
                <a:ea typeface="Roboto Slab" pitchFamily="2" charset="0"/>
              </a:rPr>
              <a:t>Data</a:t>
            </a:r>
            <a:endParaRPr lang="ru-RU" sz="4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Corpus</a:t>
            </a:r>
          </a:p>
          <a:p>
            <a:r>
              <a:rPr lang="en-US" sz="2800" dirty="0" smtClean="0"/>
              <a:t>Russian </a:t>
            </a:r>
            <a:r>
              <a:rPr lang="en-US" sz="2800" dirty="0"/>
              <a:t>news’ texts from the Internet published in </a:t>
            </a:r>
            <a:r>
              <a:rPr lang="en-US" sz="2800" dirty="0" smtClean="0"/>
              <a:t>2011</a:t>
            </a:r>
          </a:p>
          <a:p>
            <a:r>
              <a:rPr lang="en-US" sz="2800" dirty="0" smtClean="0"/>
              <a:t>446 million tokens</a:t>
            </a:r>
          </a:p>
          <a:p>
            <a:pPr marL="0" indent="0">
              <a:buNone/>
            </a:pPr>
            <a:r>
              <a:rPr lang="en-US" sz="2800" dirty="0" smtClean="0"/>
              <a:t>Pre-processing</a:t>
            </a:r>
          </a:p>
          <a:p>
            <a:r>
              <a:rPr lang="en-US" sz="2800" dirty="0" err="1"/>
              <a:t>l</a:t>
            </a:r>
            <a:r>
              <a:rPr lang="en-US" sz="2800" dirty="0" err="1" smtClean="0"/>
              <a:t>emmatised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upper-cased,</a:t>
            </a:r>
          </a:p>
          <a:p>
            <a:r>
              <a:rPr lang="en-US" sz="2800" dirty="0" smtClean="0"/>
              <a:t>POS-tagged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59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2503</Words>
  <Application>Microsoft Office PowerPoint</Application>
  <PresentationFormat>Экран (4:3)</PresentationFormat>
  <Paragraphs>560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Measure clustering approach to MWE extraction</vt:lpstr>
      <vt:lpstr>Our goal</vt:lpstr>
      <vt:lpstr>Outline</vt:lpstr>
      <vt:lpstr>Multiword expressions</vt:lpstr>
      <vt:lpstr>Multiword expressions (MWEs)</vt:lpstr>
      <vt:lpstr>Properties of MWEs</vt:lpstr>
      <vt:lpstr>Overview of methods</vt:lpstr>
      <vt:lpstr>Task</vt:lpstr>
      <vt:lpstr>Data</vt:lpstr>
      <vt:lpstr>Initial candidate expressions</vt:lpstr>
      <vt:lpstr>20 most frequent expressions</vt:lpstr>
      <vt:lpstr>20 most frequent expressions</vt:lpstr>
      <vt:lpstr>Measures</vt:lpstr>
      <vt:lpstr>Statistical association measures</vt:lpstr>
      <vt:lpstr>Frequency distribution</vt:lpstr>
      <vt:lpstr>Frequency distribution</vt:lpstr>
      <vt:lpstr>Context measures</vt:lpstr>
      <vt:lpstr>type-LR</vt:lpstr>
      <vt:lpstr>type-LR – example</vt:lpstr>
      <vt:lpstr>Context intersection</vt:lpstr>
      <vt:lpstr>Combinations with frequency</vt:lpstr>
      <vt:lpstr>Distributional measures</vt:lpstr>
      <vt:lpstr>Individual measures (best)</vt:lpstr>
      <vt:lpstr>Individual results (best)</vt:lpstr>
      <vt:lpstr>Top-10 lists – type-FLR &amp; DFthes</vt:lpstr>
      <vt:lpstr>Top-10 lists – type-FLR &amp; DFthes</vt:lpstr>
      <vt:lpstr>Clustering</vt:lpstr>
      <vt:lpstr>Combinational methods</vt:lpstr>
      <vt:lpstr>Clustering</vt:lpstr>
      <vt:lpstr>2 measures (PMI3 and type-LR)</vt:lpstr>
      <vt:lpstr>2 measures (PMI3 and ICI)</vt:lpstr>
      <vt:lpstr>Clustering</vt:lpstr>
      <vt:lpstr>Feature subset</vt:lpstr>
      <vt:lpstr>Normalization</vt:lpstr>
      <vt:lpstr>Ranking function</vt:lpstr>
      <vt:lpstr>Clustering</vt:lpstr>
      <vt:lpstr>Results</vt:lpstr>
      <vt:lpstr>Discussion</vt:lpstr>
      <vt:lpstr>Top-20 list – best combination</vt:lpstr>
      <vt:lpstr>Top-20 list – best combination</vt:lpstr>
      <vt:lpstr>Conclusion</vt:lpstr>
      <vt:lpstr>References</vt:lpstr>
      <vt:lpstr>References</vt:lpstr>
      <vt:lpstr>Thank you for attention!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context information for Russian MWE extraction</dc:title>
  <dc:creator>Petr</dc:creator>
  <cp:lastModifiedBy>Petr</cp:lastModifiedBy>
  <cp:revision>137</cp:revision>
  <dcterms:created xsi:type="dcterms:W3CDTF">2018-11-28T04:08:51Z</dcterms:created>
  <dcterms:modified xsi:type="dcterms:W3CDTF">2019-05-30T06:16:44Z</dcterms:modified>
</cp:coreProperties>
</file>