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6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5280" y="5078160"/>
            <a:ext cx="6046920" cy="4809960"/>
          </a:xfrm>
          <a:prstGeom prst="rect">
            <a:avLst/>
          </a:prstGeom>
        </p:spPr>
        <p:txBody>
          <a:bodyPr lIns="0" rIns="0" tIns="0" bIns="0"/>
          <a:p>
            <a:r>
              <a:rPr b="0" lang="ru-RU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Для правки формата примечаний щёлкните мышью</a:t>
            </a:r>
            <a:endParaRPr b="0" lang="ru-RU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79600" cy="53352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93000"/>
              </a:lnSpc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&lt;заголовок&gt;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277880" y="0"/>
            <a:ext cx="3279960" cy="53352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93000"/>
              </a:lnSpc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&lt;дата/время&gt;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10156680"/>
            <a:ext cx="3279600" cy="533520"/>
          </a:xfrm>
          <a:prstGeom prst="rect">
            <a:avLst/>
          </a:prstGeom>
        </p:spPr>
        <p:txBody>
          <a:bodyPr lIns="0" rIns="0" tIns="0" bIns="0" anchor="b"/>
          <a:p>
            <a:pPr>
              <a:lnSpc>
                <a:spcPct val="93000"/>
              </a:lnSpc>
            </a:pPr>
            <a:r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&lt;нижний колонтитул&gt;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4277880" y="10156680"/>
            <a:ext cx="3279960" cy="533520"/>
          </a:xfrm>
          <a:prstGeom prst="rect">
            <a:avLst/>
          </a:prstGeom>
        </p:spPr>
        <p:txBody>
          <a:bodyPr lIns="0" rIns="0" tIns="0" bIns="0" anchor="b"/>
          <a:p>
            <a:pPr algn="r">
              <a:lnSpc>
                <a:spcPct val="93000"/>
              </a:lnSpc>
            </a:pPr>
            <a:fld id="{C9B05ABD-46CB-4F7A-8141-E601CBD8AC7B}" type="slidenum">
              <a:rPr b="0"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&lt;номер&gt;</a:t>
            </a:fld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755280" y="5078520"/>
            <a:ext cx="6048360" cy="48117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2920" y="284760"/>
            <a:ext cx="9069480" cy="129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6948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2920" y="4057920"/>
            <a:ext cx="906948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2920" y="284760"/>
            <a:ext cx="9069480" cy="129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584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84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0520" y="4057920"/>
            <a:ext cx="442584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2920" y="4057920"/>
            <a:ext cx="442584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2920" y="284760"/>
            <a:ext cx="9069480" cy="129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69480" cy="438336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69480" cy="438336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0320" y="1768320"/>
            <a:ext cx="5494320" cy="43833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0320" y="1768320"/>
            <a:ext cx="5494320" cy="43833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2920" y="284760"/>
            <a:ext cx="9069480" cy="129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2920" y="1768320"/>
            <a:ext cx="9069480" cy="438336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2920" y="284760"/>
            <a:ext cx="9069480" cy="129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69480" cy="438336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2920" y="284760"/>
            <a:ext cx="9069480" cy="129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5840" cy="438336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840" cy="438336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2920" y="284760"/>
            <a:ext cx="9069480" cy="129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2920" y="301320"/>
            <a:ext cx="9069480" cy="5843520"/>
          </a:xfrm>
          <a:prstGeom prst="rect">
            <a:avLst/>
          </a:prstGeom>
        </p:spPr>
        <p:txBody>
          <a:bodyPr lIns="0" rIns="0" tIns="0" bIns="0" anchor="ctr"/>
          <a:p>
            <a:pPr marL="342720" indent="-342720" algn="ctr"/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2920" y="284760"/>
            <a:ext cx="9069480" cy="129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584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2920" y="4057920"/>
            <a:ext cx="442584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840" cy="438336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2920" y="284760"/>
            <a:ext cx="9069480" cy="129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5840" cy="438336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84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0520" y="4057920"/>
            <a:ext cx="442584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2920" y="284760"/>
            <a:ext cx="9069480" cy="129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442584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0520" y="1768320"/>
            <a:ext cx="442584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2920" y="4057920"/>
            <a:ext cx="9069480" cy="2090520"/>
          </a:xfrm>
          <a:prstGeom prst="rect">
            <a:avLst/>
          </a:prstGeom>
        </p:spPr>
        <p:txBody>
          <a:bodyPr lIns="0" rIns="0" tIns="28440" bIns="0"/>
          <a:p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69480" cy="4383360"/>
          </a:xfrm>
          <a:prstGeom prst="rect">
            <a:avLst/>
          </a:prstGeom>
        </p:spPr>
        <p:txBody>
          <a:bodyPr lIns="0" rIns="0" tIns="28440" bIns="0"/>
          <a:p>
            <a:pPr marL="342720" indent="-342720"/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/>
            <a:r>
              <a:rPr b="0"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228600">
              <a:buClr>
                <a:srgbClr val="000000"/>
              </a:buClr>
              <a:buFont typeface="Times New Roman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600200" indent="-228600">
              <a:buClr>
                <a:srgbClr val="000000"/>
              </a:buClr>
              <a:buFont typeface="Times New Roman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057400" indent="-228600"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057400" indent="-228600"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2057400" indent="-228600">
              <a:buClr>
                <a:srgbClr val="000000"/>
              </a:buClr>
              <a:buFont typeface="Times New Roman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2920" y="6886440"/>
            <a:ext cx="2346120" cy="519120"/>
          </a:xfrm>
          <a:prstGeom prst="rect">
            <a:avLst/>
          </a:prstGeom>
        </p:spPr>
        <p:txBody>
          <a:bodyPr lIns="0" rIns="0" tIns="0" bIns="0"/>
          <a:p>
            <a:pPr/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&lt;дата/время&gt;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93920" cy="519120"/>
          </a:xfrm>
          <a:prstGeom prst="rect">
            <a:avLst/>
          </a:prstGeom>
        </p:spPr>
        <p:txBody>
          <a:bodyPr lIns="0" rIns="0" tIns="0" bIns="0"/>
          <a:p>
            <a:pPr/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&lt;нижний колонтитул&gt;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720" y="6886440"/>
            <a:ext cx="2346480" cy="519120"/>
          </a:xfrm>
          <a:prstGeom prst="rect">
            <a:avLst/>
          </a:prstGeom>
        </p:spPr>
        <p:txBody>
          <a:bodyPr lIns="0" rIns="0" tIns="0" bIns="0"/>
          <a:p>
            <a:pPr/>
            <a:fld id="{FB1714F3-ED21-40C6-8F72-663D3429DBF3}" type="slidenum"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&lt;номер&gt;</a:t>
            </a:fld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1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2920" y="22068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 anchor="ctr"/>
          <a:p>
            <a:pPr algn="ctr">
              <a:lnSpc>
                <a:spcPct val="93000"/>
              </a:lnSpc>
            </a:pPr>
            <a:r>
              <a:rPr b="1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Building gapping resolution system overnight: Lessons Learned</a:t>
            </a: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2160720" y="3060720"/>
            <a:ext cx="5616360" cy="345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60840" bIns="45000"/>
          <a:p>
            <a:pPr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Denis Tarasov, Tatyana Matveeva, Nailia Galliulina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407880" y="227160"/>
            <a:ext cx="930240" cy="888840"/>
          </a:xfrm>
          <a:prstGeom prst="rect">
            <a:avLst/>
          </a:prstGeom>
          <a:ln>
            <a:noFill/>
          </a:ln>
        </p:spPr>
      </p:pic>
      <p:sp>
        <p:nvSpPr>
          <p:cNvPr id="48" name="CustomShape 3"/>
          <p:cNvSpPr/>
          <p:nvPr/>
        </p:nvSpPr>
        <p:spPr>
          <a:xfrm>
            <a:off x="1415880" y="503280"/>
            <a:ext cx="1463760" cy="345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0840" bIns="45000"/>
          <a:p>
            <a:pPr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MEANOTEK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287280" y="4494240"/>
            <a:ext cx="5256360" cy="1625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0840" bIns="45000"/>
          <a:p>
            <a:pPr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Email for correspondence: dtarasov@meanotek.io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Line 5"/>
          <p:cNvSpPr/>
          <p:nvPr/>
        </p:nvSpPr>
        <p:spPr>
          <a:xfrm>
            <a:off x="360360" y="3571920"/>
            <a:ext cx="9215280" cy="1440"/>
          </a:xfrm>
          <a:prstGeom prst="line">
            <a:avLst/>
          </a:prstGeom>
          <a:ln w="72000">
            <a:solidFill>
              <a:srgbClr val="00008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6"/>
          <p:cNvSpPr/>
          <p:nvPr/>
        </p:nvSpPr>
        <p:spPr>
          <a:xfrm>
            <a:off x="360360" y="3714840"/>
            <a:ext cx="3024360" cy="379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62640" bIns="45000"/>
          <a:p>
            <a:pPr>
              <a:lnSpc>
                <a:spcPct val="93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Denis Tarasov,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b="1"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Tatyana Matveeva, Nailia Galliulina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7"/>
          <p:cNvSpPr/>
          <p:nvPr/>
        </p:nvSpPr>
        <p:spPr>
          <a:xfrm>
            <a:off x="4103640" y="3714840"/>
            <a:ext cx="5364360" cy="522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58320" bIns="45000"/>
          <a:p>
            <a:pPr>
              <a:lnSpc>
                <a:spcPct val="93000"/>
              </a:lnSpc>
            </a:pPr>
            <a:r>
              <a:rPr b="1" lang="ru-RU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Dialogue 2019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b="0" lang="en-US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international conference on computational linguistics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MODEL OVERVIEW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2879640" y="5688000"/>
            <a:ext cx="2952720" cy="360360"/>
          </a:xfrm>
          <a:prstGeom prst="rect">
            <a:avLst/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0840" bIns="45000" anchor="ctr"/>
          <a:p>
            <a:pPr algn="ctr"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LSTM 3192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3"/>
          <p:cNvSpPr/>
          <p:nvPr/>
        </p:nvSpPr>
        <p:spPr>
          <a:xfrm>
            <a:off x="2879640" y="5111640"/>
            <a:ext cx="2952720" cy="360360"/>
          </a:xfrm>
          <a:prstGeom prst="rect">
            <a:avLst/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0840" bIns="45000" anchor="ctr"/>
          <a:p>
            <a:pPr algn="ctr"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LSTM 2048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4"/>
          <p:cNvSpPr/>
          <p:nvPr/>
        </p:nvSpPr>
        <p:spPr>
          <a:xfrm>
            <a:off x="2879640" y="4464000"/>
            <a:ext cx="2952720" cy="360360"/>
          </a:xfrm>
          <a:prstGeom prst="rect">
            <a:avLst/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0840" bIns="45000" anchor="ctr"/>
          <a:p>
            <a:pPr algn="ctr"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LSTM 2048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5"/>
          <p:cNvSpPr/>
          <p:nvPr/>
        </p:nvSpPr>
        <p:spPr>
          <a:xfrm>
            <a:off x="3780000" y="2952720"/>
            <a:ext cx="1800000" cy="360360"/>
          </a:xfrm>
          <a:prstGeom prst="rect">
            <a:avLst/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0840" bIns="45000" anchor="ctr"/>
          <a:p>
            <a:pPr algn="ctr"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LSTM 256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6"/>
          <p:cNvSpPr/>
          <p:nvPr/>
        </p:nvSpPr>
        <p:spPr>
          <a:xfrm>
            <a:off x="3780000" y="2303640"/>
            <a:ext cx="1800000" cy="360360"/>
          </a:xfrm>
          <a:prstGeom prst="rect">
            <a:avLst/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0840" bIns="45000" anchor="ctr"/>
          <a:p>
            <a:pPr algn="ctr"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LSTM 256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7"/>
          <p:cNvSpPr/>
          <p:nvPr/>
        </p:nvSpPr>
        <p:spPr>
          <a:xfrm>
            <a:off x="3780000" y="1547640"/>
            <a:ext cx="1800000" cy="360360"/>
          </a:xfrm>
          <a:prstGeom prst="rect">
            <a:avLst/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0840" bIns="45000" anchor="ctr"/>
          <a:p>
            <a:pPr algn="ctr"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Softmax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8"/>
          <p:cNvSpPr/>
          <p:nvPr/>
        </p:nvSpPr>
        <p:spPr>
          <a:xfrm>
            <a:off x="2519280" y="6335640"/>
            <a:ext cx="3743280" cy="360360"/>
          </a:xfrm>
          <a:prstGeom prst="rect">
            <a:avLst/>
          </a:prstGeom>
          <a:solidFill>
            <a:srgbClr val="729fcf"/>
          </a:solidFill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0840" bIns="45000" anchor="ctr"/>
          <a:p>
            <a:pPr algn="ctr"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Character embeddings, size 50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9"/>
          <p:cNvSpPr/>
          <p:nvPr/>
        </p:nvSpPr>
        <p:spPr>
          <a:xfrm>
            <a:off x="2232000" y="4500720"/>
            <a:ext cx="216000" cy="2124000"/>
          </a:xfrm>
          <a:custGeom>
            <a:avLst/>
            <a:gdLst/>
            <a:ahLst/>
            <a:rect l="0" t="0" r="r" b="b"/>
            <a:pathLst>
              <a:path w="602" h="5902">
                <a:moveTo>
                  <a:pt x="601" y="0"/>
                </a:moveTo>
                <a:cubicBezTo>
                  <a:pt x="450" y="0"/>
                  <a:pt x="300" y="245"/>
                  <a:pt x="300" y="491"/>
                </a:cubicBezTo>
                <a:lnTo>
                  <a:pt x="300" y="2458"/>
                </a:lnTo>
                <a:cubicBezTo>
                  <a:pt x="300" y="2704"/>
                  <a:pt x="150" y="2950"/>
                  <a:pt x="0" y="2950"/>
                </a:cubicBezTo>
                <a:cubicBezTo>
                  <a:pt x="150" y="2950"/>
                  <a:pt x="300" y="3196"/>
                  <a:pt x="300" y="3442"/>
                </a:cubicBezTo>
                <a:lnTo>
                  <a:pt x="300" y="5409"/>
                </a:lnTo>
                <a:cubicBezTo>
                  <a:pt x="300" y="5655"/>
                  <a:pt x="450" y="5901"/>
                  <a:pt x="601" y="5901"/>
                </a:cubicBezTo>
              </a:path>
            </a:pathLst>
          </a:custGeom>
          <a:noFill/>
          <a:ln w="936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10"/>
          <p:cNvSpPr/>
          <p:nvPr/>
        </p:nvSpPr>
        <p:spPr>
          <a:xfrm>
            <a:off x="1008000" y="5040360"/>
            <a:ext cx="1371600" cy="601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0840" bIns="45000"/>
          <a:p>
            <a:pPr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Pre-trained 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 (fixed)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11"/>
          <p:cNvSpPr/>
          <p:nvPr/>
        </p:nvSpPr>
        <p:spPr>
          <a:xfrm>
            <a:off x="3240000" y="3672000"/>
            <a:ext cx="2111400" cy="345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60840" bIns="45000"/>
          <a:p>
            <a:pPr>
              <a:lnSpc>
                <a:spcPct val="93000"/>
              </a:lnSpc>
            </a:pPr>
            <a:r>
              <a:rPr b="0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cat sits on mat</a:t>
            </a:r>
            <a:endParaRPr b="0" lang="ru-RU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Line 12"/>
          <p:cNvSpPr/>
          <p:nvPr/>
        </p:nvSpPr>
        <p:spPr>
          <a:xfrm flipV="1">
            <a:off x="3672000" y="3886200"/>
            <a:ext cx="1440" cy="579600"/>
          </a:xfrm>
          <a:prstGeom prst="line">
            <a:avLst/>
          </a:prstGeom>
          <a:ln w="93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Line 13"/>
          <p:cNvSpPr/>
          <p:nvPr/>
        </p:nvSpPr>
        <p:spPr>
          <a:xfrm flipV="1">
            <a:off x="4068720" y="3886200"/>
            <a:ext cx="1800" cy="579600"/>
          </a:xfrm>
          <a:prstGeom prst="line">
            <a:avLst/>
          </a:prstGeom>
          <a:ln w="93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Line 14"/>
          <p:cNvSpPr/>
          <p:nvPr/>
        </p:nvSpPr>
        <p:spPr>
          <a:xfrm flipV="1">
            <a:off x="4464000" y="3886200"/>
            <a:ext cx="1800" cy="579600"/>
          </a:xfrm>
          <a:prstGeom prst="line">
            <a:avLst/>
          </a:prstGeom>
          <a:ln w="93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Line 15"/>
          <p:cNvSpPr/>
          <p:nvPr/>
        </p:nvSpPr>
        <p:spPr>
          <a:xfrm flipV="1">
            <a:off x="4751280" y="3886200"/>
            <a:ext cx="1800" cy="579600"/>
          </a:xfrm>
          <a:prstGeom prst="line">
            <a:avLst/>
          </a:prstGeom>
          <a:ln w="93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Line 16"/>
          <p:cNvSpPr/>
          <p:nvPr/>
        </p:nvSpPr>
        <p:spPr>
          <a:xfrm flipV="1">
            <a:off x="5219640" y="3886200"/>
            <a:ext cx="1800" cy="579600"/>
          </a:xfrm>
          <a:prstGeom prst="line">
            <a:avLst/>
          </a:prstGeom>
          <a:ln w="9360">
            <a:solidFill>
              <a:srgbClr val="000000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Line 17"/>
          <p:cNvSpPr/>
          <p:nvPr/>
        </p:nvSpPr>
        <p:spPr>
          <a:xfrm>
            <a:off x="3419640" y="129528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NeuThink Library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Model definition using expression trees syntax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Automatic generation of inference and training code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Automatic guessing of suitable hyperparameters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Line 3"/>
          <p:cNvSpPr/>
          <p:nvPr/>
        </p:nvSpPr>
        <p:spPr>
          <a:xfrm>
            <a:off x="3419640" y="129528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RESULTS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9" name="" descr=""/>
          <p:cNvPicPr/>
          <p:nvPr/>
        </p:nvPicPr>
        <p:blipFill>
          <a:blip r:embed="rId1"/>
          <a:stretch/>
        </p:blipFill>
        <p:spPr>
          <a:xfrm>
            <a:off x="2209680" y="1735200"/>
            <a:ext cx="5133960" cy="5105160"/>
          </a:xfrm>
          <a:prstGeom prst="rect">
            <a:avLst/>
          </a:prstGeom>
          <a:ln>
            <a:noFill/>
          </a:ln>
        </p:spPr>
      </p:pic>
      <p:sp>
        <p:nvSpPr>
          <p:cNvPr id="100" name="Line 2"/>
          <p:cNvSpPr/>
          <p:nvPr/>
        </p:nvSpPr>
        <p:spPr>
          <a:xfrm>
            <a:off x="3419640" y="129528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DISCUSSION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Need to extend system desing with new format converstion tools, to assist conversion from/to various data format types, since this seems to be main failure mode now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Interesting that character-level models can form representations that are useful for representing long-distance relations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Overall, results are sensible, given the time constraint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Line 3"/>
          <p:cNvSpPr/>
          <p:nvPr/>
        </p:nvSpPr>
        <p:spPr>
          <a:xfrm>
            <a:off x="3419640" y="129528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360000" y="215640"/>
            <a:ext cx="9070920" cy="126180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NOTES ON COMPETITIONS ORGANIZATION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4000">
              <a:lnSpc>
                <a:spcPct val="93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Automatic scoring during competition would be nice to have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Standartization of formats and eval scripts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Clear and consistent policy on after-deadline submissions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Line 3"/>
          <p:cNvSpPr/>
          <p:nvPr/>
        </p:nvSpPr>
        <p:spPr>
          <a:xfrm>
            <a:off x="3419640" y="165564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THANK YOU FOR YOUR ATTENTION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502920" y="-4680"/>
            <a:ext cx="9070920" cy="187488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APPENDIX 1. How NeuThink differential programming model works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" descr=""/>
          <p:cNvPicPr/>
          <p:nvPr/>
        </p:nvPicPr>
        <p:blipFill>
          <a:blip r:embed="rId1"/>
          <a:stretch/>
        </p:blipFill>
        <p:spPr>
          <a:xfrm>
            <a:off x="720720" y="1951200"/>
            <a:ext cx="8453520" cy="4600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GOAL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Test of NLP rapid model prototyping system on novel type of the task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Line 3"/>
          <p:cNvSpPr/>
          <p:nvPr/>
        </p:nvSpPr>
        <p:spPr>
          <a:xfrm>
            <a:off x="3419640" y="129528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MOTIVATION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need to quickly and reliably build NLP models in large quantities for different types of problems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need for techology to be extensible and improvable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Line 3"/>
          <p:cNvSpPr/>
          <p:nvPr/>
        </p:nvSpPr>
        <p:spPr>
          <a:xfrm>
            <a:off x="3419640" y="129528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REQUIREMENT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need to quickly and reliably build NLP models in large quantities for different types of problems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Line 3"/>
          <p:cNvSpPr/>
          <p:nvPr/>
        </p:nvSpPr>
        <p:spPr>
          <a:xfrm>
            <a:off x="3419640" y="129528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REQUIREMENT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usual way to quickly obtain competive result is to find out current SOTA model, get its code from github, adapt it, if necessary or just train on new data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Line 3"/>
          <p:cNvSpPr/>
          <p:nvPr/>
        </p:nvSpPr>
        <p:spPr>
          <a:xfrm>
            <a:off x="3419640" y="129528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REQUIREMENT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TextShape 2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PROBLEM #1: This leads to unmaintainable software code when combined into complex pipelines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7" name="" descr=""/>
          <p:cNvPicPr/>
          <p:nvPr/>
        </p:nvPicPr>
        <p:blipFill>
          <a:blip r:embed="rId1"/>
          <a:stretch/>
        </p:blipFill>
        <p:spPr>
          <a:xfrm>
            <a:off x="2982960" y="3311640"/>
            <a:ext cx="4000320" cy="3028680"/>
          </a:xfrm>
          <a:prstGeom prst="rect">
            <a:avLst/>
          </a:prstGeom>
          <a:ln>
            <a:noFill/>
          </a:ln>
        </p:spPr>
      </p:pic>
      <p:sp>
        <p:nvSpPr>
          <p:cNvPr id="68" name="Line 3"/>
          <p:cNvSpPr/>
          <p:nvPr/>
        </p:nvSpPr>
        <p:spPr>
          <a:xfrm>
            <a:off x="3419640" y="129528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REQUIREMENT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TextShape 2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PROBLEM NUMBER 2: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 cannot improve things that we do not really understand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 don“t really understand things that we can“t duplicate ourselves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Copying someone“s else research puts us in position of forever catching up party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Line 3"/>
          <p:cNvSpPr/>
          <p:nvPr/>
        </p:nvSpPr>
        <p:spPr>
          <a:xfrm>
            <a:off x="3419640" y="129528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METHODS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Character level context sensetive embeddeings based on language model 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Model parameters: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3192*2048*2048 LSTM language model trained on 2.2 GB of text (cleaned common crawl+books dataset) with the goal of predicting next character. Long BPTT length — 350 characters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Line 3"/>
          <p:cNvSpPr/>
          <p:nvPr/>
        </p:nvSpPr>
        <p:spPr>
          <a:xfrm>
            <a:off x="3419640" y="129528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2920" y="301680"/>
            <a:ext cx="907092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39240" bIns="0" anchor="ctr"/>
          <a:p>
            <a:pPr algn="ctr">
              <a:lnSpc>
                <a:spcPct val="93000"/>
              </a:lnSpc>
            </a:pPr>
            <a:r>
              <a:rPr b="0"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SIMPLIFICATIONS</a:t>
            </a:r>
            <a:endParaRPr b="0"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TextShape 2"/>
          <p:cNvSpPr txBox="1"/>
          <p:nvPr/>
        </p:nvSpPr>
        <p:spPr>
          <a:xfrm>
            <a:off x="502920" y="1768320"/>
            <a:ext cx="9070920" cy="4384800"/>
          </a:xfrm>
          <a:prstGeom prst="rect">
            <a:avLst/>
          </a:prstGeom>
          <a:noFill/>
          <a:ln>
            <a:noFill/>
          </a:ln>
        </p:spPr>
        <p:txBody>
          <a:bodyPr lIns="0" rIns="0" tIns="28440" bIns="0"/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Task is considered to be sequence labeling task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Position of V is start of R2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1640" indent="-324000">
              <a:lnSpc>
                <a:spcPct val="93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Gapping is present if R2 is present</a:t>
            </a:r>
            <a:endParaRPr b="0"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Line 3"/>
          <p:cNvSpPr/>
          <p:nvPr/>
        </p:nvSpPr>
        <p:spPr>
          <a:xfrm>
            <a:off x="3419640" y="1295280"/>
            <a:ext cx="3168360" cy="1800"/>
          </a:xfrm>
          <a:prstGeom prst="line">
            <a:avLst/>
          </a:prstGeom>
          <a:ln w="9360">
            <a:solidFill>
              <a:srgbClr val="6600ff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2019-05-29T20:22:44Z</dcterms:created>
  <dc:creator>Денис  Тарасов</dc:creator>
  <dc:description/>
  <dc:language>ru-RU</dc:language>
  <cp:lastModifiedBy>Денис  Тарасов</cp:lastModifiedBy>
  <dcterms:modified xsi:type="dcterms:W3CDTF">2019-05-29T23:10:03Z</dcterms:modified>
  <cp:revision>8</cp:revision>
  <dc:subject/>
  <dc:title/>
</cp:coreProperties>
</file>