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BERT finetuning and graph modeling for gapping resolution</a:t>
            </a:r>
            <a:endParaRPr lang="en-US" alt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33770" y="4072255"/>
            <a:ext cx="5829935" cy="1805305"/>
          </a:xfrm>
        </p:spPr>
        <p:txBody>
          <a:bodyPr>
            <a:noAutofit/>
          </a:bodyPr>
          <a:lstStyle/>
          <a:p>
            <a:pPr algn="l"/>
            <a:r>
              <a:rPr lang="en-US" altLang="ru-RU"/>
              <a:t>Belkin Ilya </a:t>
            </a:r>
            <a:endParaRPr lang="en-US" altLang="ru-RU"/>
          </a:p>
          <a:p>
            <a:pPr algn="l"/>
            <a:r>
              <a:rPr lang="en-US" altLang="ru-RU"/>
              <a:t>ilya.belkin-trade@yandex.ru </a:t>
            </a:r>
            <a:r>
              <a:rPr lang="ru-RU" altLang="en-US">
                <a:sym typeface="+mn-ea"/>
              </a:rPr>
              <a:t>https://github.com/ivbelkin</a:t>
            </a:r>
            <a:endParaRPr lang="ru-RU" altLang="en-US">
              <a:sym typeface="+mn-ea"/>
            </a:endParaRPr>
          </a:p>
          <a:p>
            <a:pPr algn="l"/>
            <a:r>
              <a:rPr lang="en-US" altLang="ru-RU"/>
              <a:t>Moscow Institute of Physics and Technology</a:t>
            </a:r>
            <a:endParaRPr lang="en-US" altLang="ru-RU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5773420" y="6276975"/>
            <a:ext cx="6985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ru-RU" sz="2000"/>
              <a:t>2019</a:t>
            </a:r>
            <a:endParaRPr lang="en-US" altLang="ru-RU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/>
              <a:t>Related links</a:t>
            </a:r>
            <a:endParaRPr lang="en-US" altLang="ru-RU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ru-RU">
                <a:sym typeface="+mn-ea"/>
              </a:rPr>
              <a:t>Jacob Devlin, Ming-Wei Chang, Kenton Lee, Kristina Toutanova (2018) BERT: Pre-training of Deep Bidirectional Transformers for Language Understanding, available at https://arxiv.org/abs/1810.04805</a:t>
            </a:r>
            <a:endParaRPr lang="en-US" altLang="ru-RU">
              <a:sym typeface="+mn-ea"/>
            </a:endParaRPr>
          </a:p>
          <a:p>
            <a:endParaRPr lang="en-US" altLang="ru-RU">
              <a:sym typeface="+mn-ea"/>
            </a:endParaRPr>
          </a:p>
          <a:p>
            <a:r>
              <a:rPr lang="en-US" altLang="ru-RU">
                <a:sym typeface="+mn-ea"/>
              </a:rPr>
              <a:t>Language models: </a:t>
            </a:r>
            <a:r>
              <a:rPr lang="ru-RU" altLang="en-US">
                <a:sym typeface="+mn-ea"/>
              </a:rPr>
              <a:t>https://github.com/huggingface/pytorch-pretrained-BERT</a:t>
            </a:r>
            <a:endParaRPr lang="ru-RU" altLang="en-US">
              <a:sym typeface="+mn-ea"/>
            </a:endParaRPr>
          </a:p>
          <a:p>
            <a:endParaRPr lang="en-US" altLang="ru-RU">
              <a:sym typeface="+mn-ea"/>
            </a:endParaRPr>
          </a:p>
          <a:p>
            <a:r>
              <a:rPr lang="en-US" altLang="ru-RU">
                <a:sym typeface="+mn-ea"/>
              </a:rPr>
              <a:t>Repository with solution: </a:t>
            </a:r>
            <a:r>
              <a:rPr lang="ru-RU" altLang="en-US">
                <a:sym typeface="+mn-ea"/>
              </a:rPr>
              <a:t>https://github.com/ivbelkin/AGRR_2019</a:t>
            </a:r>
            <a:endParaRPr lang="ru-RU" altLang="en-US"/>
          </a:p>
          <a:p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ru-RU"/>
              <a:t>Agenda</a:t>
            </a:r>
            <a:endParaRPr lang="en-US" altLang="ru-RU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447165" y="1815465"/>
            <a:ext cx="6029960" cy="4066540"/>
          </a:xfrm>
        </p:spPr>
        <p:txBody>
          <a:bodyPr>
            <a:normAutofit fontScale="90000" lnSpcReduction="10000"/>
          </a:bodyPr>
          <a:p>
            <a:r>
              <a:rPr lang="en-US" altLang="ru-RU" sz="4000"/>
              <a:t>Problem standing</a:t>
            </a:r>
            <a:endParaRPr lang="en-US" altLang="ru-RU" sz="4000"/>
          </a:p>
          <a:p>
            <a:r>
              <a:rPr lang="en-US" altLang="ru-RU" sz="4000"/>
              <a:t>Model architecture</a:t>
            </a:r>
            <a:endParaRPr lang="en-US" altLang="ru-RU" sz="4000"/>
          </a:p>
          <a:p>
            <a:r>
              <a:rPr lang="en-US" altLang="ru-RU" sz="4000"/>
              <a:t>Problems</a:t>
            </a:r>
            <a:endParaRPr lang="en-US" altLang="ru-RU" sz="4000"/>
          </a:p>
          <a:p>
            <a:r>
              <a:rPr lang="en-US" altLang="ru-RU" sz="4000"/>
              <a:t>Graph modeling</a:t>
            </a:r>
            <a:endParaRPr lang="en-US" altLang="ru-RU" sz="4000"/>
          </a:p>
          <a:p>
            <a:r>
              <a:rPr lang="en-US" altLang="ru-RU" sz="4000"/>
              <a:t>Use of additional data</a:t>
            </a:r>
            <a:endParaRPr lang="en-US" altLang="ru-RU" sz="4000"/>
          </a:p>
          <a:p>
            <a:r>
              <a:rPr lang="en-US" altLang="ru-RU" sz="4000"/>
              <a:t>Mistakes</a:t>
            </a:r>
            <a:endParaRPr lang="en-US" altLang="ru-RU" sz="4000"/>
          </a:p>
          <a:p>
            <a:r>
              <a:rPr lang="en-US" altLang="ru-RU" sz="4000"/>
              <a:t>Results</a:t>
            </a:r>
            <a:endParaRPr lang="en-US" altLang="ru-RU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>
                <a:sym typeface="+mn-ea"/>
              </a:rPr>
              <a:t>Problem standing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838200" y="5499735"/>
          <a:ext cx="10515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1196975"/>
                <a:gridCol w="1206500"/>
                <a:gridCol w="1299210"/>
                <a:gridCol w="1990725"/>
                <a:gridCol w="2030730"/>
                <a:gridCol w="204216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class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cV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cR1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cR2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V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R1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R2</a:t>
                      </a:r>
                      <a:endParaRPr lang="ru-RU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1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166:170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171:190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191:206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222:222 254:254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208:219 240:251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222:237 254:269</a:t>
                      </a:r>
                      <a:endParaRPr lang="ru-RU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овое поле 4"/>
          <p:cNvSpPr txBox="1"/>
          <p:nvPr/>
        </p:nvSpPr>
        <p:spPr>
          <a:xfrm>
            <a:off x="838200" y="1659890"/>
            <a:ext cx="10318115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altLang="en-US" sz="2800"/>
              <a:t>Binary presence-absence classification </a:t>
            </a:r>
            <a:r>
              <a:rPr lang="en-US" altLang="ru-RU" sz="2800"/>
              <a:t>= sentence level classification</a:t>
            </a:r>
            <a:endParaRPr lang="en-US" altLang="ru-RU" sz="2800"/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ru-RU" sz="2800"/>
              <a:t>Gap resolution + Full annotation = sequence tagging</a:t>
            </a:r>
            <a:endParaRPr lang="en-US" altLang="ru-RU" sz="2800"/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ru-RU" sz="2800"/>
              <a:t>Tags only for cV, cR1, cR2, R1, R2</a:t>
            </a:r>
            <a:endParaRPr lang="en-US" altLang="ru-RU" sz="2800"/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ru-RU" sz="2800"/>
              <a:t>V always is start of correspondent R2</a:t>
            </a:r>
            <a:endParaRPr lang="en-US" altLang="ru-RU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>
                <a:sym typeface="+mn-ea"/>
              </a:rPr>
              <a:t>Model architecture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4730115" cy="4351655"/>
          </a:xfrm>
        </p:spPr>
        <p:txBody>
          <a:bodyPr>
            <a:normAutofit lnSpcReduction="10000"/>
          </a:bodyPr>
          <a:p>
            <a:r>
              <a:rPr lang="en-US" altLang="en-US"/>
              <a:t>BERT - language model, new SOTA in 11 NLP tasks</a:t>
            </a:r>
            <a:endParaRPr lang="en-US" altLang="en-US"/>
          </a:p>
          <a:p>
            <a:r>
              <a:rPr lang="en-US" altLang="en-US"/>
              <a:t>Context-dependent word embeddings</a:t>
            </a:r>
            <a:endParaRPr lang="en-US" altLang="en-US"/>
          </a:p>
          <a:p>
            <a:r>
              <a:rPr lang="en-US" altLang="en-US"/>
              <a:t>12-layer, 768-hidden, 12-heads, 110M parameters</a:t>
            </a:r>
            <a:endParaRPr lang="en-US" altLang="en-US"/>
          </a:p>
          <a:p>
            <a:r>
              <a:rPr lang="en-US" altLang="en-US"/>
              <a:t>Songle model, 104 languages</a:t>
            </a:r>
            <a:endParaRPr lang="en-US" altLang="en-US"/>
          </a:p>
          <a:p>
            <a:r>
              <a:rPr lang="en-US" altLang="en-US"/>
              <a:t>Raw text, WordPiece tokenization</a:t>
            </a:r>
            <a:endParaRPr lang="en-US" altLang="en-US"/>
          </a:p>
          <a:p>
            <a:r>
              <a:rPr lang="en-US" altLang="en-US"/>
              <a:t>Pretrained weights by Google</a:t>
            </a:r>
            <a:endParaRPr lang="en-US" altLang="en-US"/>
          </a:p>
        </p:txBody>
      </p:sp>
      <p:pic>
        <p:nvPicPr>
          <p:cNvPr id="4" name="Изображение 3" descr="Fig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62295" y="1622425"/>
            <a:ext cx="6230620" cy="47580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>
                <a:sym typeface="+mn-ea"/>
              </a:rPr>
              <a:t>Problems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836930" y="5204460"/>
          <a:ext cx="1051687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00"/>
                <a:gridCol w="1196975"/>
                <a:gridCol w="1207135"/>
                <a:gridCol w="1299210"/>
                <a:gridCol w="1990725"/>
                <a:gridCol w="2031365"/>
                <a:gridCol w="204216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class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cV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cR1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cR2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V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R1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R2</a:t>
                      </a:r>
                      <a:endParaRPr lang="ru-RU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1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166:170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171:190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191:206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222:222 254:254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208:219 240:251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222:237 254:269</a:t>
                      </a:r>
                      <a:endParaRPr lang="ru-RU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овое поле 4"/>
          <p:cNvSpPr txBox="1"/>
          <p:nvPr/>
        </p:nvSpPr>
        <p:spPr>
          <a:xfrm>
            <a:off x="1037590" y="1691005"/>
            <a:ext cx="998220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ru-RU" sz="3200"/>
              <a:t>Number of V, R1, R2 are equal</a:t>
            </a:r>
            <a:endParaRPr lang="en-US" altLang="ru-RU" sz="320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ru-RU" sz="3200"/>
              <a:t>Order of tags is fixed</a:t>
            </a:r>
            <a:endParaRPr lang="en-US" altLang="ru-RU" sz="320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ru-RU" sz="3200"/>
              <a:t>If cR2 is presented, then R2 must be presented too</a:t>
            </a:r>
            <a:endParaRPr lang="en-US" altLang="ru-RU" sz="320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ru-RU" sz="3200"/>
              <a:t>If class == 1, then at least cV, cR1, V, R1 must be found.</a:t>
            </a:r>
            <a:endParaRPr lang="en-US" altLang="ru-RU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>
                <a:sym typeface="+mn-ea"/>
              </a:rPr>
              <a:t>Graph modeling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691005"/>
            <a:ext cx="6719570" cy="4361815"/>
          </a:xfr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lang="en-US" altLang="ru-RU" sz="3200"/>
              <a:t>Output distribution -&gt; distribution over paths in graph</a:t>
            </a:r>
            <a:endParaRPr lang="en-US" altLang="ru-RU" sz="3200"/>
          </a:p>
          <a:p>
            <a:pPr>
              <a:lnSpc>
                <a:spcPct val="100000"/>
              </a:lnSpc>
            </a:pPr>
            <a:endParaRPr lang="en-US" altLang="ru-RU" sz="3200"/>
          </a:p>
          <a:p>
            <a:pPr>
              <a:lnSpc>
                <a:spcPct val="100000"/>
              </a:lnSpc>
            </a:pPr>
            <a:r>
              <a:rPr lang="en-US" altLang="ru-RU" sz="3200"/>
              <a:t>Challange: find most likely path of fixed length</a:t>
            </a:r>
            <a:endParaRPr lang="en-US" altLang="ru-RU" sz="3200"/>
          </a:p>
          <a:p>
            <a:pPr>
              <a:lnSpc>
                <a:spcPct val="100000"/>
              </a:lnSpc>
            </a:pPr>
            <a:endParaRPr lang="en-US" altLang="ru-RU" sz="3200"/>
          </a:p>
          <a:p>
            <a:pPr>
              <a:lnSpc>
                <a:spcPct val="100000"/>
              </a:lnSpc>
            </a:pPr>
            <a:r>
              <a:rPr lang="en-US" altLang="ru-RU" sz="3200"/>
              <a:t>Modification of Dijkstra algorithm</a:t>
            </a:r>
            <a:endParaRPr lang="en-US" altLang="ru-RU" sz="3200"/>
          </a:p>
        </p:txBody>
      </p:sp>
      <p:pic>
        <p:nvPicPr>
          <p:cNvPr id="5" name="Изображение 4" descr="Fig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8105" y="517525"/>
            <a:ext cx="4090670" cy="58235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>
                <a:sym typeface="+mn-ea"/>
              </a:rPr>
              <a:t>Use of additional data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>
              <a:lnSpc>
                <a:spcPct val="100000"/>
              </a:lnSpc>
            </a:pPr>
            <a:r>
              <a:rPr lang="en-US" altLang="ru-RU"/>
              <a:t>Train set ~ 16K, Dev set ~ 4K sentences manualy annotated sentences</a:t>
            </a:r>
            <a:endParaRPr lang="en-US" altLang="ru-RU"/>
          </a:p>
          <a:p>
            <a:pPr>
              <a:lnSpc>
                <a:spcPct val="100000"/>
              </a:lnSpc>
            </a:pPr>
            <a:r>
              <a:rPr lang="en-US" altLang="ru-RU"/>
              <a:t>Add set ~ 115K sentences automatically annotated sentences</a:t>
            </a:r>
            <a:endParaRPr lang="en-US" altLang="ru-RU"/>
          </a:p>
          <a:p>
            <a:pPr>
              <a:lnSpc>
                <a:spcPct val="100000"/>
              </a:lnSpc>
            </a:pPr>
            <a:endParaRPr lang="en-US" altLang="ru-RU"/>
          </a:p>
          <a:p>
            <a:pPr>
              <a:lnSpc>
                <a:spcPct val="100000"/>
              </a:lnSpc>
            </a:pPr>
            <a:r>
              <a:rPr lang="en-US" altLang="ru-RU"/>
              <a:t>Add* = filtered by ensemble of models Add set</a:t>
            </a:r>
            <a:endParaRPr lang="en-US" altLang="ru-RU"/>
          </a:p>
          <a:p>
            <a:pPr>
              <a:lnSpc>
                <a:spcPct val="100000"/>
              </a:lnSpc>
            </a:pPr>
            <a:r>
              <a:rPr lang="en-US" altLang="ru-RU"/>
              <a:t>Train + Add* ~ 126K</a:t>
            </a:r>
            <a:endParaRPr lang="en-US" altLang="ru-RU"/>
          </a:p>
          <a:p>
            <a:pPr>
              <a:lnSpc>
                <a:spcPct val="100000"/>
              </a:lnSpc>
            </a:pPr>
            <a:endParaRPr lang="en-US" altLang="ru-RU"/>
          </a:p>
          <a:p>
            <a:pPr>
              <a:lnSpc>
                <a:spcPct val="100000"/>
              </a:lnSpc>
            </a:pPr>
            <a:r>
              <a:rPr lang="en-US" altLang="ru-RU"/>
              <a:t>Gives ~ 2% boost on Dev set</a:t>
            </a:r>
            <a:endParaRPr lang="en-US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>
                <a:sym typeface="+mn-ea"/>
              </a:rPr>
              <a:t>Mistakes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3600"/>
              <a:t>False negatives:</a:t>
            </a:r>
            <a:endParaRPr lang="ru-RU" altLang="en-US" sz="3600"/>
          </a:p>
          <a:p>
            <a:pPr lvl="1"/>
            <a:r>
              <a:rPr lang="ru-RU" altLang="en-US" sz="3200"/>
              <a:t>В жестах - нет песен, в музыке - ритма.</a:t>
            </a:r>
            <a:endParaRPr lang="ru-RU" altLang="en-US" sz="3200"/>
          </a:p>
          <a:p>
            <a:pPr lvl="1"/>
            <a:r>
              <a:rPr lang="ru-RU" altLang="en-US" sz="3200"/>
              <a:t>За 15 лет добросовестной службы в МЧС всё стало родным и все родными.</a:t>
            </a:r>
            <a:endParaRPr lang="ru-RU" altLang="en-US" sz="3200"/>
          </a:p>
          <a:p>
            <a:pPr lvl="0"/>
            <a:r>
              <a:rPr lang="en-US" altLang="ru-RU" sz="3600"/>
              <a:t>False positives:</a:t>
            </a:r>
            <a:endParaRPr lang="en-US" altLang="ru-RU" sz="3600"/>
          </a:p>
          <a:p>
            <a:pPr lvl="1"/>
            <a:r>
              <a:rPr lang="en-US" altLang="ru-RU" sz="3200"/>
              <a:t>Но к тому времени Джек был влюблен в Синди Пейдж, сейчас – миссис Джек Свайтек.</a:t>
            </a:r>
            <a:endParaRPr lang="en-US" altLang="ru-RU" sz="3200"/>
          </a:p>
          <a:p>
            <a:pPr lvl="1"/>
            <a:r>
              <a:rPr lang="en-US" altLang="ru-RU" sz="3200"/>
              <a:t>Раздался вой, а потом удаляющийся топот.</a:t>
            </a:r>
            <a:endParaRPr lang="en-US" altLang="ru-RU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ru-RU">
                <a:sym typeface="+mn-ea"/>
              </a:rPr>
              <a:t>Results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1874520" y="1853565"/>
          <a:ext cx="8442960" cy="357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320"/>
                <a:gridCol w="2814320"/>
                <a:gridCol w="2814320"/>
              </a:tblGrid>
              <a:tr h="715010">
                <a:tc>
                  <a:txBody>
                    <a:bodyPr/>
                    <a:p>
                      <a:pPr algn="ctr">
                        <a:buNone/>
                      </a:pP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Binary classification quality</a:t>
                      </a: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Gapping resolution quality</a:t>
                      </a:r>
                      <a:endParaRPr lang="ru-RU" altLang="en-US" sz="3200"/>
                    </a:p>
                  </a:txBody>
                  <a:tcPr anchor="ctr" anchorCtr="0"/>
                </a:tc>
              </a:tr>
              <a:tr h="7150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Train + Add</a:t>
                      </a: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0.9988</a:t>
                      </a: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0.9895</a:t>
                      </a:r>
                      <a:endParaRPr lang="ru-RU" altLang="en-US" sz="3200"/>
                    </a:p>
                  </a:txBody>
                  <a:tcPr anchor="ctr" anchorCtr="0"/>
                </a:tc>
              </a:tr>
              <a:tr h="7150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Train</a:t>
                      </a: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0.9973</a:t>
                      </a: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0.9784</a:t>
                      </a:r>
                      <a:endParaRPr lang="ru-RU" altLang="en-US" sz="3200"/>
                    </a:p>
                  </a:txBody>
                  <a:tcPr anchor="ctr" anchorCtr="0"/>
                </a:tc>
              </a:tr>
              <a:tr h="7150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Dev</a:t>
                      </a: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0.9778</a:t>
                      </a: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0.9313</a:t>
                      </a:r>
                      <a:endParaRPr lang="ru-RU" altLang="en-US" sz="3200"/>
                    </a:p>
                  </a:txBody>
                  <a:tcPr anchor="ctr" anchorCtr="0"/>
                </a:tc>
              </a:tr>
              <a:tr h="7150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Test</a:t>
                      </a: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0.9590</a:t>
                      </a:r>
                      <a:endParaRPr lang="ru-RU" altLang="en-US" sz="32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0.8901</a:t>
                      </a:r>
                      <a:endParaRPr lang="ru-RU" altLang="en-US" sz="3200"/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2177</Words>
  <Application>WPS Presentation</Application>
  <PresentationFormat>Широкоэкранный</PresentationFormat>
  <Paragraphs>163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Segoe Print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BERT finetuning and graph modeling for gapping resolution</dc:title>
  <dc:creator/>
  <cp:lastModifiedBy>ivb</cp:lastModifiedBy>
  <cp:revision>1</cp:revision>
  <dcterms:created xsi:type="dcterms:W3CDTF">2019-05-29T21:34:38Z</dcterms:created>
  <dcterms:modified xsi:type="dcterms:W3CDTF">2019-05-29T21:34:38Z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