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65" r:id="rId5"/>
    <p:sldId id="266" r:id="rId6"/>
    <p:sldId id="268" r:id="rId7"/>
    <p:sldId id="269" r:id="rId8"/>
    <p:sldId id="302" r:id="rId9"/>
    <p:sldId id="303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A1D"/>
    <a:srgbClr val="5E7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FF8C7-C57D-4492-855C-AD914604A572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71528-B6E9-4397-B8DB-FB98764CBE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Номер слайда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4F45F4FD-47A1-4341-8C39-218146D44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Номер слайда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705C9908-E724-41F6-9535-205FDD2F0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Номер слайда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0B7B6E2D-4A97-47D8-BEF0-BC3D9D11A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Номер слайда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E4B3FCFE-5D53-4716-B9B3-48B1E9F7D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Номер слайда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B0066902-2AA7-4487-987E-98C212D55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Номер слайда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A3D6FA1A-2DE5-4BD7-BFD9-E9EE9CB02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Номер слайда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2C0E72AB-51E6-47D5-AECA-4949F3C36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Номер слайда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F09B974-F63C-486A-B2E5-8900D832C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Номер слайда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56590AAF-D2BA-4CC4-BBBB-AD5ABEE94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абочая страница. БЕЛЫЙ ФОН.">
    <p:bg>
      <p:bgPr>
        <a:blipFill>
          <a:blip r:embed="rId1">
            <a:lum bright="0" contrast="0"/>
          </a:blip>
          <a:srcRect l="0" t="0" r="0" b="0"/>
          <a:stretch>
            <a:fillRect l="0" t="0" r="0" b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 hasCustomPrompt="1"/>
          </p:nvPr>
        </p:nvSpPr>
        <p:spPr>
          <a:xfrm>
            <a:off x="2411760" y="188640"/>
            <a:ext cx="6480720" cy="418058"/>
          </a:xfrm>
        </p:spPr>
        <p:txBody>
          <a:bodyPr>
            <a:normAutofit/>
          </a:bodyPr>
          <a:lstStyle>
            <a:lvl1pPr algn="r"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2411760" y="1268760"/>
            <a:ext cx="6285384" cy="452596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>
          <a:xfrm>
            <a:off x="467544" y="6448251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33067CA6-2D92-4602-87FB-B81B94BA46B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Объект 2"/>
          <p:cNvSpPr>
            <a:spLocks noGrp="1" noEditPoints="1"/>
          </p:cNvSpPr>
          <p:nvPr>
            <p:ph idx="13" hasCustomPrompt="1"/>
          </p:nvPr>
        </p:nvSpPr>
        <p:spPr>
          <a:xfrm>
            <a:off x="467544" y="1268760"/>
            <a:ext cx="1728192" cy="13681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8" name="Объект 2"/>
          <p:cNvSpPr>
            <a:spLocks noGrp="1" noEditPoints="1"/>
          </p:cNvSpPr>
          <p:nvPr>
            <p:ph idx="14" hasCustomPrompt="1"/>
          </p:nvPr>
        </p:nvSpPr>
        <p:spPr>
          <a:xfrm>
            <a:off x="467544" y="2852936"/>
            <a:ext cx="1728192" cy="129614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9" name="Объект 2"/>
          <p:cNvSpPr>
            <a:spLocks noGrp="1" noEditPoints="1"/>
          </p:cNvSpPr>
          <p:nvPr>
            <p:ph idx="15" hasCustomPrompt="1"/>
          </p:nvPr>
        </p:nvSpPr>
        <p:spPr>
          <a:xfrm>
            <a:off x="467544" y="4365104"/>
            <a:ext cx="1728192" cy="144016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фото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Рабочая страница. КРАСНЫЙ ФОН.">
    <p:bg>
      <p:bgPr>
        <a:blipFill>
          <a:blip r:embed="rId1">
            <a:lum bright="0" contrast="0"/>
          </a:blip>
          <a:srcRect l="0" t="0" r="0" b="0"/>
          <a:stretch>
            <a:fillRect l="0" t="0" r="0" b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 hasCustomPrompt="1"/>
          </p:nvPr>
        </p:nvSpPr>
        <p:spPr>
          <a:xfrm>
            <a:off x="2411760" y="188640"/>
            <a:ext cx="6480720" cy="418058"/>
          </a:xfrm>
        </p:spPr>
        <p:txBody>
          <a:bodyPr>
            <a:normAutofit/>
          </a:bodyPr>
          <a:lstStyle>
            <a:lvl1pPr algn="r"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>
          <a:xfrm>
            <a:off x="467544" y="6448251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33067CA6-2D92-4602-87FB-B81B94BA46B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абочая страница. СЕРЫЙ ФОН.">
    <p:bg>
      <p:bgPr>
        <a:blipFill>
          <a:blip r:embed="rId1">
            <a:lum bright="0" contrast="0"/>
          </a:blip>
          <a:srcRect l="0" t="0" r="0" b="0"/>
          <a:stretch>
            <a:fillRect l="0" t="0" r="0" b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/>
          <p:nvPr userDrawn="1"/>
        </p:nvSpPr>
        <p:spPr>
          <a:xfrm>
            <a:off x="2411760" y="188640"/>
            <a:ext cx="648072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КОЛОНТИТУЛ</a:t>
            </a:r>
          </a:p>
        </p:txBody>
      </p:sp>
      <p:sp>
        <p:nvSpPr>
          <p:cNvPr id="9" name="Номер слайда 5"/>
          <p:cNvSpPr>
            <a:spLocks noGrp="1" noEditPoints="1"/>
          </p:cNvSpPr>
          <p:nvPr>
            <p:ph type="sldNum" sz="quarter" idx="12"/>
          </p:nvPr>
        </p:nvSpPr>
        <p:spPr>
          <a:xfrm>
            <a:off x="467544" y="6448251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33067CA6-2D92-4602-87FB-B81B94BA46B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Объект 2"/>
          <p:cNvSpPr>
            <a:spLocks noGrp="1" noEditPoints="1"/>
          </p:cNvSpPr>
          <p:nvPr>
            <p:ph idx="1"/>
          </p:nvPr>
        </p:nvSpPr>
        <p:spPr>
          <a:xfrm>
            <a:off x="2411760" y="1268760"/>
            <a:ext cx="6285384" cy="452596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2"/>
          <p:cNvSpPr>
            <a:spLocks noGrp="1" noEditPoints="1"/>
          </p:cNvSpPr>
          <p:nvPr>
            <p:ph idx="13" hasCustomPrompt="1"/>
          </p:nvPr>
        </p:nvSpPr>
        <p:spPr>
          <a:xfrm>
            <a:off x="467544" y="1268760"/>
            <a:ext cx="1728192" cy="1368152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17" name="Объект 2"/>
          <p:cNvSpPr>
            <a:spLocks noGrp="1" noEditPoints="1"/>
          </p:cNvSpPr>
          <p:nvPr>
            <p:ph idx="14" hasCustomPrompt="1"/>
          </p:nvPr>
        </p:nvSpPr>
        <p:spPr>
          <a:xfrm>
            <a:off x="467544" y="2852936"/>
            <a:ext cx="1728192" cy="129614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18" name="Объект 2"/>
          <p:cNvSpPr>
            <a:spLocks noGrp="1" noEditPoints="1"/>
          </p:cNvSpPr>
          <p:nvPr>
            <p:ph idx="15" hasCustomPrompt="1"/>
          </p:nvPr>
        </p:nvSpPr>
        <p:spPr>
          <a:xfrm>
            <a:off x="467544" y="4365104"/>
            <a:ext cx="1728192" cy="144016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фото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крыв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 hasCustomPrompt="1"/>
          </p:nvPr>
        </p:nvSpPr>
        <p:spPr>
          <a:xfrm>
            <a:off x="1371600" y="285293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Санкт-Петербургский</a:t>
            </a:r>
            <a:br>
              <a:rPr lang="ru-RU" dirty="0"/>
            </a:br>
            <a:r>
              <a:rPr lang="ru-RU" dirty="0"/>
              <a:t>государственный университет</a:t>
            </a:r>
            <a:br>
              <a:rPr lang="ru-RU" dirty="0"/>
            </a:br>
            <a:r>
              <a:rPr lang="ru-RU" dirty="0"/>
              <a:t>2016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lum bright="0" contrast="0"/>
          </a:blip>
          <a:srcRect l="0" t="0" r="0" b="0"/>
          <a:stretch>
            <a:fillRect l="0" t="0" r="0" b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935A-E16E-4B6D-89BB-CEE100CDDA09}" type="datetime1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7CA6-2D92-4602-87FB-B81B94BA46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hyperlink" Target="mailto:o.blinova@spbu.ru" TargetMode="Externa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685800" y="1340768"/>
            <a:ext cx="7846640" cy="2545431"/>
          </a:xfrm>
        </p:spPr>
        <p:txBody>
          <a:bodyPr>
            <a:normAutofit fontScale="90000"/>
          </a:bodyPr>
          <a:lstStyle/>
          <a:p>
            <a:r>
              <a:rPr lang="ru-RU" dirty="0"/>
              <a:t>ПОЗИЦИОННЫЕ СВОЙСТВА РУССКИХ АПЕЛЛЯТИВОВ: </a:t>
            </a:r>
            <a:br>
              <a:rPr lang="ru-RU" dirty="0"/>
            </a:br>
            <a:r>
              <a:rPr lang="ru-RU" dirty="0"/>
              <a:t>ФОРМАТ ОПИСАНИЯ В РЕЧЕВОМ КОРПУСЕ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ru-RU" dirty="0"/>
              <a:t>Ольга Блинова, СПбГУ</a:t>
            </a:r>
          </a:p>
          <a:p>
            <a:pPr>
              <a:spcBef>
                <a:spcPts val="600"/>
              </a:spcBef>
            </a:pPr>
            <a:r>
              <a:rPr lang="en-US" dirty="0">
                <a:hlinkClick r:id="rId1"/>
              </a:rPr>
              <a:t>o.blinova@spbu.ru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ru-RU" dirty="0"/>
              <a:t>Диалог-201</a:t>
            </a:r>
            <a:r>
              <a:rPr lang="en-US" dirty="0"/>
              <a:t>8</a:t>
            </a:r>
            <a:r>
              <a:rPr lang="ru-RU" dirty="0"/>
              <a:t>, 2 июня 2018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 noEditPoint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«апеллятив»</a:t>
            </a:r>
          </a:p>
        </p:txBody>
      </p:sp>
      <p:sp>
        <p:nvSpPr>
          <p:cNvPr id="6" name="Объект 5"/>
          <p:cNvSpPr>
            <a:spLocks noGrp="1" noEditPoints="1"/>
          </p:cNvSpPr>
          <p:nvPr>
            <p:ph idx="1"/>
          </p:nvPr>
        </p:nvSpPr>
        <p:spPr>
          <a:xfrm>
            <a:off x="456133" y="983485"/>
            <a:ext cx="8503464" cy="5267677"/>
          </a:xfrm>
        </p:spPr>
        <p:txBody>
          <a:bodyPr/>
          <a:lstStyle/>
          <a:p>
            <a:pPr marL="0" indent="0">
              <a:buNone/>
            </a:pPr>
            <a:r>
              <a:rPr lang="en-US" sz="2800"/>
              <a:t>обращения, выраженны</a:t>
            </a:r>
            <a:r>
              <a:rPr lang="ru-RU" sz="2800"/>
              <a:t>е</a:t>
            </a:r>
            <a:r>
              <a:rPr lang="en-US" sz="2800"/>
              <a:t> </a:t>
            </a:r>
            <a:endParaRPr lang="ru-RU" sz="2800"/>
          </a:p>
          <a:p>
            <a:pPr marL="0" indent="0">
              <a:buNone/>
            </a:pPr>
            <a:r>
              <a:rPr lang="en-US" sz="2800"/>
              <a:t>номинативом (</a:t>
            </a:r>
            <a:r>
              <a:rPr lang="ru-RU" sz="2800" i="1"/>
              <a:t>мама!</a:t>
            </a:r>
            <a:r>
              <a:rPr lang="en-US" sz="2800"/>
              <a:t>)</a:t>
            </a:r>
            <a:endParaRPr lang="ru-RU" sz="2800"/>
          </a:p>
          <a:p>
            <a:pPr marL="0" indent="0">
              <a:buNone/>
            </a:pPr>
            <a:r>
              <a:rPr lang="en-US" sz="2800"/>
              <a:t>новым вокативом</a:t>
            </a:r>
            <a:r>
              <a:rPr lang="ru-RU" sz="2800"/>
              <a:t> (</a:t>
            </a:r>
            <a:r>
              <a:rPr lang="ru-RU" sz="2800" i="1"/>
              <a:t>мам!</a:t>
            </a:r>
            <a:r>
              <a:rPr lang="ru-RU" sz="2800"/>
              <a:t>)</a:t>
            </a:r>
            <a:endParaRPr sz="2800"/>
          </a:p>
          <a:p>
            <a:pPr marL="0" indent="0">
              <a:buNone/>
            </a:pPr>
            <a:r>
              <a:rPr lang="ru-RU" sz="2800"/>
              <a:t>+</a:t>
            </a:r>
            <a:endParaRPr sz="2800"/>
          </a:p>
          <a:p>
            <a:pPr marL="0" indent="0">
              <a:buNone/>
            </a:pPr>
            <a:r>
              <a:rPr lang="ru-RU" sz="2800"/>
              <a:t>дискурсивные маркеры(ДМ) с функциями привлечения и поддержания внимания типа </a:t>
            </a:r>
            <a:r>
              <a:rPr lang="ru-RU" sz="2800" i="1"/>
              <a:t>слушай</a:t>
            </a:r>
          </a:p>
          <a:p>
            <a:pPr marL="0" indent="0">
              <a:buNone/>
            </a:pPr>
          </a:p>
          <a:p>
            <a:pPr marL="0" indent="0">
              <a:buNone/>
            </a:pPr>
            <a:r>
              <a:rPr lang="ru-RU" sz="2800" i="1"/>
              <a:t>слушай мам!</a:t>
            </a:r>
            <a:r>
              <a:rPr lang="ru-RU" sz="2800" i="0"/>
              <a:t> </a:t>
            </a:r>
            <a:r>
              <a:rPr lang="ru-RU" sz="2800" i="1"/>
              <a:t>ну слушай мам</a:t>
            </a:r>
            <a:r>
              <a:rPr lang="ru-RU" sz="2800" i="0"/>
              <a:t> = </a:t>
            </a:r>
            <a:r>
              <a:rPr lang="ru-RU" sz="2800" b="1" i="0"/>
              <a:t>"апеллятивный комплекс"</a:t>
            </a:r>
            <a:endParaRPr lang="ru-RU" i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3067CA6-2D92-4602-87FB-B81B94BA46B2}" type="slidenum">
              <a:rPr lang="ru-RU" smtClean="0"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 noEditPoint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Общие свойства ДМ и Voc</a:t>
            </a:r>
          </a:p>
        </p:txBody>
      </p:sp>
      <p:sp>
        <p:nvSpPr>
          <p:cNvPr id="6" name="Объект 5"/>
          <p:cNvSpPr>
            <a:spLocks noGrp="1" noEditPoints="1"/>
          </p:cNvSpPr>
          <p:nvPr>
            <p:ph idx="1"/>
          </p:nvPr>
        </p:nvSpPr>
        <p:spPr>
          <a:xfrm>
            <a:off x="467544" y="1268760"/>
            <a:ext cx="8424936" cy="489654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- Между ДМ типа </a:t>
            </a:r>
            <a:r>
              <a:rPr lang="ru-RU" sz="2800" i="1" dirty="0"/>
              <a:t>слушай</a:t>
            </a:r>
            <a:r>
              <a:rPr lang="ru-RU" sz="2800" dirty="0"/>
              <a:t> и обращением — явное </a:t>
            </a:r>
            <a:r>
              <a:rPr lang="ru-RU" sz="2800" b="1" dirty="0"/>
              <a:t>функциональное сходство </a:t>
            </a:r>
            <a:r>
              <a:rPr lang="ru-RU" sz="2800" b="0" dirty="0"/>
              <a:t>(наряду с вокативами служат для сохранения контакта с адресатом).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- ДМ </a:t>
            </a:r>
            <a:r>
              <a:rPr lang="ru-RU" sz="2800" b="1" dirty="0"/>
              <a:t>синтаксически независимы</a:t>
            </a:r>
            <a:r>
              <a:rPr lang="ru-RU" sz="2800" dirty="0"/>
              <a:t> от окружения и, как правило, </a:t>
            </a:r>
            <a:r>
              <a:rPr lang="ru-RU" sz="2800" b="1" dirty="0"/>
              <a:t>просодически выделены </a:t>
            </a:r>
            <a:r>
              <a:rPr lang="ru-RU" sz="2800" dirty="0"/>
              <a:t>(Heine 2013) и др.</a:t>
            </a:r>
          </a:p>
          <a:p>
            <a:pPr marL="0" indent="0">
              <a:buNone/>
            </a:pPr>
            <a:r>
              <a:rPr lang="ru-RU" sz="2800" b="1" dirty="0"/>
              <a:t>- Синтаксическая неинтегрированность </a:t>
            </a:r>
            <a:r>
              <a:rPr lang="ru-RU" sz="2800" dirty="0"/>
              <a:t>и специальное </a:t>
            </a:r>
            <a:r>
              <a:rPr lang="ru-RU" sz="2800" b="1" dirty="0"/>
              <a:t>просодическое оформление</a:t>
            </a:r>
            <a:r>
              <a:rPr lang="ru-RU" sz="2800" dirty="0"/>
              <a:t> — базовые свойства обращения, см.  (Sonnenhauser, Hanna 2013) и мн. др.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=</a:t>
            </a:r>
            <a:r>
              <a:rPr lang="en-US" dirty="0"/>
              <a:t>&gt; </a:t>
            </a:r>
            <a:r>
              <a:rPr lang="ru-RU" b="1" dirty="0"/>
              <a:t>СХОЖИЕ ПОЗИЦИОННЫЕ СВОЙСТВА</a:t>
            </a:r>
            <a:r>
              <a:rPr lang="ru-RU" dirty="0"/>
              <a:t>?</a:t>
            </a:r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3067CA6-2D92-4602-87FB-B81B94BA46B2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 noEditPoints="1"/>
          </p:cNvSpPr>
          <p:nvPr>
            <p:ph type="title"/>
          </p:nvPr>
        </p:nvSpPr>
        <p:spPr>
          <a:xfrm>
            <a:off x="2267744" y="188641"/>
            <a:ext cx="6768752" cy="426592"/>
          </a:xfrm>
        </p:spPr>
        <p:txBody>
          <a:bodyPr>
            <a:noAutofit/>
          </a:bodyPr>
          <a:lstStyle/>
          <a:p>
            <a:r>
              <a:rPr lang="ru-RU" sz="3600" b="1" dirty="0"/>
              <a:t>Важное различие ДМ и Voc</a:t>
            </a:r>
            <a:endParaRPr lang="ru-RU" sz="2400" b="1" dirty="0"/>
          </a:p>
        </p:txBody>
      </p:sp>
      <p:sp>
        <p:nvSpPr>
          <p:cNvPr id="6" name="Объект 5"/>
          <p:cNvSpPr>
            <a:spLocks noGrp="1" noEditPoints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ДМ не может</a:t>
            </a:r>
            <a:r>
              <a:rPr lang="en-US" b="1" dirty="0"/>
              <a:t> идентифицировать адресата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способен употребляться в меньшем числе ситуаций.</a:t>
            </a:r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3067CA6-2D92-4602-87FB-B81B94BA46B2}" type="slidenum">
              <a:rPr lang="ru-RU" smtClean="0"/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 noEditPoint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Формат описания</a:t>
            </a:r>
          </a:p>
        </p:txBody>
      </p:sp>
      <p:sp>
        <p:nvSpPr>
          <p:cNvPr id="6" name="Объект 5"/>
          <p:cNvSpPr>
            <a:spLocks noGrp="1" noEditPoints="1"/>
          </p:cNvSpPr>
          <p:nvPr>
            <p:ph idx="1"/>
          </p:nvPr>
        </p:nvSpPr>
        <p:spPr>
          <a:xfrm>
            <a:off x="467544" y="1268760"/>
            <a:ext cx="8377943" cy="497099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Два основных типа употреблений: </a:t>
            </a:r>
            <a:r>
              <a:rPr lang="ru-RU" b="1" dirty="0"/>
              <a:t> «изолированные» и «кооперированные»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«Изолированное» употребление образует </a:t>
            </a:r>
            <a:r>
              <a:rPr lang="ru-RU" b="1" dirty="0"/>
              <a:t>отдельную иллокуцию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/>
              <a:t>«Кооперированное» употребление встраивается в реплику с одной из трёх базовых иллокутивных функций (вопрос, директив, сообщение). </a:t>
            </a:r>
          </a:p>
          <a:p>
            <a:pPr marL="0" indent="0">
              <a:buNone/>
            </a:pPr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3067CA6-2D92-4602-87FB-B81B94BA46B2}" type="slidenum">
              <a:rPr lang="ru-RU" smtClean="0"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 noEditPoint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Формат описания</a:t>
            </a:r>
          </a:p>
        </p:txBody>
      </p:sp>
      <p:sp>
        <p:nvSpPr>
          <p:cNvPr id="6" name="Объект 5"/>
          <p:cNvSpPr>
            <a:spLocks noGrp="1" noEditPoints="1"/>
          </p:cNvSpPr>
          <p:nvPr>
            <p:ph idx="1"/>
          </p:nvPr>
        </p:nvSpPr>
        <p:spPr>
          <a:xfrm>
            <a:off x="467544" y="1268760"/>
            <a:ext cx="8286655" cy="515356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ПАРАМЕТРЫ:</a:t>
            </a:r>
            <a:endParaRPr lang="ru-RU" sz="2800" dirty="0"/>
          </a:p>
          <a:p>
            <a:pPr marL="0" indent="0">
              <a:buNone/>
            </a:pPr>
            <a:r>
              <a:rPr lang="ru-RU" sz="3200" dirty="0"/>
              <a:t>1.	</a:t>
            </a:r>
            <a:r>
              <a:rPr lang="ru-RU" sz="3200" b="1" dirty="0"/>
              <a:t>позиция</a:t>
            </a:r>
            <a:r>
              <a:rPr lang="ru-RU" sz="3200" dirty="0"/>
              <a:t> апеллятива в реплике,</a:t>
            </a:r>
            <a:endParaRPr sz="3200"/>
          </a:p>
          <a:p>
            <a:pPr marL="0" indent="0">
              <a:buNone/>
            </a:pPr>
            <a:r>
              <a:rPr lang="ru-RU" sz="3200" dirty="0"/>
              <a:t>2.	наличие </a:t>
            </a:r>
            <a:r>
              <a:rPr lang="ru-RU" sz="3200" b="1" dirty="0"/>
              <a:t>акцента</a:t>
            </a:r>
            <a:r>
              <a:rPr lang="ru-RU" sz="3200" dirty="0"/>
              <a:t> на апеллятиве,</a:t>
            </a:r>
            <a:endParaRPr sz="3200"/>
          </a:p>
          <a:p>
            <a:pPr marL="0" indent="0">
              <a:buNone/>
            </a:pPr>
            <a:r>
              <a:rPr lang="ru-RU" sz="3200" dirty="0"/>
              <a:t>3.	длина заполненной или незаполненной </a:t>
            </a:r>
            <a:r>
              <a:rPr lang="ru-RU" sz="3200" b="1" dirty="0"/>
              <a:t>паузы </a:t>
            </a:r>
            <a:r>
              <a:rPr lang="ru-RU" sz="3200" b="0" dirty="0"/>
              <a:t>после</a:t>
            </a:r>
            <a:r>
              <a:rPr lang="ru-RU" sz="3200" dirty="0"/>
              <a:t> апеллятива,</a:t>
            </a:r>
            <a:endParaRPr sz="3200"/>
          </a:p>
          <a:p>
            <a:pPr marL="0" indent="0">
              <a:buNone/>
            </a:pPr>
            <a:r>
              <a:rPr lang="ru-RU" sz="3200" dirty="0"/>
              <a:t>4.	особенности протекания диалога, его </a:t>
            </a:r>
            <a:r>
              <a:rPr lang="ru-RU" sz="3200" b="1" dirty="0"/>
              <a:t>секвенциальная организация</a:t>
            </a:r>
            <a:r>
              <a:rPr lang="ru-RU" sz="3200" dirty="0"/>
              <a:t> (в частности, наличие после апеллятива реактивной реплики другого говорящего).</a:t>
            </a:r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3067CA6-2D92-4602-87FB-B81B94BA46B2}" type="slidenum">
              <a:rPr lang="ru-RU" smtClean="0"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Типы апеллятивов (6)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251520" y="1268760"/>
            <a:ext cx="8673844" cy="50508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(1) «начальный изолированный»</a:t>
            </a:r>
          </a:p>
          <a:p>
            <a:pPr marL="0" indent="0">
              <a:buNone/>
            </a:pPr>
            <a:r>
              <a:rPr lang="ru-RU" dirty="0"/>
              <a:t>(2) «срединный акцентированный»</a:t>
            </a:r>
          </a:p>
          <a:p>
            <a:pPr marL="0" indent="0">
              <a:buNone/>
            </a:pPr>
            <a:r>
              <a:rPr lang="ru-RU" dirty="0"/>
              <a:t>(3) «конечный акцентированный»</a:t>
            </a:r>
          </a:p>
          <a:p>
            <a:pPr marL="0" indent="0">
              <a:buNone/>
            </a:pPr>
          </a:p>
          <a:p>
            <a:pPr marL="0" indent="0">
              <a:buNone/>
            </a:pPr>
            <a:r>
              <a:rPr lang="ru-RU" dirty="0"/>
              <a:t>(4) «начальный кооперированный»</a:t>
            </a:r>
          </a:p>
          <a:p>
            <a:pPr marL="0" indent="0">
              <a:buNone/>
            </a:pPr>
            <a:r>
              <a:rPr lang="ru-RU" dirty="0"/>
              <a:t>(5) «срединный неакцентированный»</a:t>
            </a:r>
          </a:p>
          <a:p>
            <a:pPr marL="0" indent="0">
              <a:buNone/>
            </a:pPr>
            <a:r>
              <a:rPr lang="ru-RU" dirty="0"/>
              <a:t> (6) «конечный неакцентированный»</a:t>
            </a:r>
          </a:p>
          <a:p>
            <a:pPr marL="0" indent="0">
              <a:buNone/>
            </a:pPr>
          </a:p>
          <a:p>
            <a:pPr marL="0" indent="0">
              <a:buNone/>
            </a:pPr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3067CA6-2D92-4602-87FB-B81B94BA46B2}" type="slidenum">
              <a:rPr lang="ru-RU" smtClean="0"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Позиции  ДМ и </a:t>
            </a:r>
            <a:r>
              <a:rPr lang="en-US"/>
              <a:t>Voc</a:t>
            </a:r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871277" y="1268760"/>
            <a:ext cx="7825867" cy="4525963"/>
          </a:xfrm>
        </p:spPr>
        <p:txBody>
          <a:bodyPr/>
          <a:lstStyle/>
          <a:p>
            <a:endParaRPr lang="ru-RU"/>
          </a:p>
          <a:p>
            <a:r>
              <a:rPr lang="en-US"/>
              <a:t>Voc </a:t>
            </a:r>
            <a:r>
              <a:rPr lang="ru-RU"/>
              <a:t>встречается во всех позициях</a:t>
            </a:r>
          </a:p>
          <a:p>
            <a:r>
              <a:rPr lang="ru-RU"/>
              <a:t>ДМ не показывает надёжных употреблений в позициях типа (2) и (3), а в позициях типа (5), (6) реализованы его варианты с сильной фонетической редукцией (</a:t>
            </a:r>
            <a:r>
              <a:rPr lang="ru-RU" i="1"/>
              <a:t>сушь</a:t>
            </a:r>
            <a:r>
              <a:rPr lang="ru-RU"/>
              <a:t> ...).</a:t>
            </a:r>
          </a:p>
        </p:txBody>
      </p:sp>
      <p:sp>
        <p:nvSpPr>
          <p:cNvPr id="4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33067CA6-2D92-4602-87FB-B81B94BA46B2}" type="slidenum">
              <a:rPr lang="ru-RU" smtClean="0"/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 noEditPoints="1"/>
          </p:cNvSpPr>
          <p:nvPr>
            <p:ph type="subTitle" idx="1"/>
          </p:nvPr>
        </p:nvSpPr>
        <p:spPr>
          <a:xfrm>
            <a:off x="1371600" y="2852936"/>
            <a:ext cx="6400800" cy="936104"/>
          </a:xfrm>
        </p:spPr>
        <p:txBody>
          <a:bodyPr>
            <a:normAutofit/>
          </a:bodyPr>
          <a:lstStyle/>
          <a:p>
            <a:r>
              <a:rPr lang="ru-RU" sz="4400" dirty="0"/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597</Words>
  <Application>Microsoft Office PowerPoint</Application>
  <PresentationFormat>Экран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ПОЗИЦИОННЫЕ СВОЙСТВА РУССКИХ АПЕЛЛЯТИВОВ:  ФОРМАТ ОПИСАНИЯ В РЕЧЕВОМ КОРПУСЕ</vt:lpstr>
      <vt:lpstr>Термин «апеллятив»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  <vt:lpstr>ЛИТЕРАТУРА</vt:lpstr>
      <vt:lpstr>ЛИТЕРАТУРА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Баранова Ольга Владимировна</dc:creator>
  <cp:lastModifiedBy>Матвей Магин</cp:lastModifiedBy>
  <cp:revision>152</cp:revision>
  <dcterms:created xsi:type="dcterms:W3CDTF">2015-06-15T11:22:03Z</dcterms:created>
  <dcterms:modified xsi:type="dcterms:W3CDTF">2018-06-02T05:28:09.399238</dcterms:modified>
</cp:coreProperties>
</file>