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8C950FAC-242F-44ED-8715-B9DF28E48021}">
  <a:tblStyle styleId="{8C950FAC-242F-44ED-8715-B9DF28E48021}"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ru">
                <a:solidFill>
                  <a:schemeClr val="dk1"/>
                </a:solidFill>
              </a:rPr>
              <a:t>MD: I am not sure in what sense it is not a solution of threshold problem. In a sense, for PCA, a substitute for significance is the percent of dispersion explained by the model. ANd it is pretty high in our case. So if you guys know how to interpret the model, it’s ok)))</a:t>
            </a:r>
            <a:endParaRPr>
              <a:solidFill>
                <a:schemeClr val="dk1"/>
              </a:solidFill>
            </a:endParaRPr>
          </a:p>
          <a:p>
            <a:pPr indent="0" lvl="0" marL="0">
              <a:spcBef>
                <a:spcPts val="0"/>
              </a:spcBef>
              <a:spcAft>
                <a:spcPts val="0"/>
              </a:spcAft>
              <a:buClr>
                <a:schemeClr val="dk1"/>
              </a:buClr>
              <a:buSzPts val="1100"/>
              <a:buFont typeface="Arial"/>
              <a:buNone/>
            </a:pPr>
            <a:r>
              <a:t/>
            </a:r>
            <a:endParaRPr>
              <a:solidFill>
                <a:schemeClr val="dk1"/>
              </a:solidFill>
            </a:endParaRPr>
          </a:p>
          <a:p>
            <a:pPr indent="0" lvl="0" marL="0">
              <a:spcBef>
                <a:spcPts val="0"/>
              </a:spcBef>
              <a:spcAft>
                <a:spcPts val="0"/>
              </a:spcAft>
              <a:buClr>
                <a:schemeClr val="dk1"/>
              </a:buClr>
              <a:buSzPts val="1100"/>
              <a:buFont typeface="Arial"/>
              <a:buNone/>
            </a:pPr>
            <a:r>
              <a:rPr lang="ru">
                <a:solidFill>
                  <a:schemeClr val="dk1"/>
                </a:solidFill>
              </a:rPr>
              <a:t>here, the axes are speakers and dots are morphemes</a:t>
            </a:r>
            <a:endParaRPr>
              <a:solidFill>
                <a:schemeClr val="dk1"/>
              </a:solidFill>
            </a:endParaRPr>
          </a:p>
          <a:p>
            <a:pPr indent="0" lvl="0" marL="0">
              <a:spcBef>
                <a:spcPts val="0"/>
              </a:spcBef>
              <a:spcAft>
                <a:spcPts val="0"/>
              </a:spcAft>
              <a:buClr>
                <a:schemeClr val="dk1"/>
              </a:buClr>
              <a:buSzPts val="1100"/>
              <a:buFont typeface="Arial"/>
              <a:buNone/>
            </a:pPr>
            <a:r>
              <a:rPr lang="ru">
                <a:solidFill>
                  <a:schemeClr val="dk1"/>
                </a:solidFill>
              </a:rPr>
              <a:t>but still no indication of the speaker’s impact</a:t>
            </a:r>
            <a:endParaRPr>
              <a:solidFill>
                <a:schemeClr val="dk1"/>
              </a:solidFill>
            </a:endParaRPr>
          </a:p>
          <a:p>
            <a:pPr indent="0" lvl="0" marL="0">
              <a:spcBef>
                <a:spcPts val="0"/>
              </a:spcBef>
              <a:spcAft>
                <a:spcPts val="0"/>
              </a:spcAft>
              <a:buClr>
                <a:schemeClr val="dk1"/>
              </a:buClr>
              <a:buSzPts val="1100"/>
              <a:buFont typeface="Arial"/>
              <a:buNone/>
            </a:pPr>
            <a:r>
              <a:t/>
            </a:r>
            <a:endParaRPr>
              <a:solidFill>
                <a:schemeClr val="dk1"/>
              </a:solidFill>
            </a:endParaRPr>
          </a:p>
          <a:p>
            <a:pPr indent="0" lvl="0" marL="0">
              <a:spcBef>
                <a:spcPts val="0"/>
              </a:spcBef>
              <a:spcAft>
                <a:spcPts val="0"/>
              </a:spcAft>
              <a:buClr>
                <a:schemeClr val="dk1"/>
              </a:buClr>
              <a:buSzPts val="1100"/>
              <a:buFont typeface="Arial"/>
              <a:buNone/>
            </a:pPr>
            <a:r>
              <a:rPr lang="ru">
                <a:solidFill>
                  <a:schemeClr val="dk1"/>
                </a:solidFill>
              </a:rPr>
              <a:t>it’s not the high contributors that are outliers</a:t>
            </a:r>
            <a:endParaRPr>
              <a:solidFill>
                <a:schemeClr val="dk1"/>
              </a:solidFill>
            </a:endParaRPr>
          </a:p>
          <a:p>
            <a:pPr indent="-298450" lvl="0" marL="457200" rtl="0">
              <a:spcBef>
                <a:spcPts val="0"/>
              </a:spcBef>
              <a:spcAft>
                <a:spcPts val="0"/>
              </a:spcAft>
              <a:buClr>
                <a:schemeClr val="dk1"/>
              </a:buClr>
              <a:buSzPts val="1100"/>
              <a:buChar char="-"/>
            </a:pPr>
            <a:r>
              <a:rPr lang="ru">
                <a:solidFill>
                  <a:schemeClr val="dk1"/>
                </a:solidFill>
              </a:rPr>
              <a:t>still not a solution for DP no-threshold problem</a:t>
            </a:r>
            <a:endParaRPr>
              <a:solidFill>
                <a:schemeClr val="dk1"/>
              </a:solidFill>
            </a:endParaRPr>
          </a:p>
          <a:p>
            <a:pPr indent="0" lvl="0" marL="0">
              <a:spcBef>
                <a:spcPts val="0"/>
              </a:spcBef>
              <a:spcAft>
                <a:spcPts val="0"/>
              </a:spcAft>
              <a:buClr>
                <a:schemeClr val="dk1"/>
              </a:buClr>
              <a:buSzPts val="1100"/>
              <a:buFont typeface="Arial"/>
              <a:buNone/>
            </a:pPr>
            <a:r>
              <a:rPr lang="ru">
                <a:solidFill>
                  <a:schemeClr val="dk1"/>
                </a:solidFill>
              </a:rPr>
              <a:t>and suffixes are different not the ones we are interested in are driving the difference</a:t>
            </a:r>
            <a:endParaRPr>
              <a:solidFill>
                <a:schemeClr val="dk1"/>
              </a:solidFill>
            </a:endParaRPr>
          </a:p>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suppose that we build a barplot with speaker frequencies for a given morpheme. Then we should consider the two groups on this slide badly separated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MD: better: almost perfectly</a:t>
            </a:r>
            <a:endParaRPr/>
          </a:p>
          <a:p>
            <a:pPr indent="0" lvl="0" marL="0" rtl="0">
              <a:spcBef>
                <a:spcPts val="0"/>
              </a:spcBef>
              <a:spcAft>
                <a:spcPts val="0"/>
              </a:spcAft>
              <a:buNone/>
            </a:pPr>
            <a:r>
              <a:rPr lang="ru"/>
              <a:t>and the two groups on this slide perfectly separated</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MD: non-parametrical test which is a measure for the degree of случайности (hell knows how to tgranslate it here, there is probably no such word as incidentality) of ranking</a:t>
            </a:r>
            <a:endParaRPr/>
          </a:p>
          <a:p>
            <a:pPr indent="0" lvl="0" marL="0">
              <a:spcBef>
                <a:spcPts val="0"/>
              </a:spcBef>
              <a:spcAft>
                <a:spcPts val="0"/>
              </a:spcAft>
              <a:buNone/>
            </a:pPr>
            <a:r>
              <a:rPr lang="ru"/>
              <a:t>MD: what does it mean that MW gives a significant result for the locative which does not seem to be well separated?</a:t>
            </a:r>
            <a:endParaRPr/>
          </a:p>
          <a:p>
            <a:pPr indent="0" lvl="0" marL="0">
              <a:spcBef>
                <a:spcPts val="0"/>
              </a:spcBef>
              <a:spcAft>
                <a:spcPts val="0"/>
              </a:spcAft>
              <a:buNone/>
            </a:pPr>
            <a:r>
              <a:t/>
            </a:r>
            <a:endParaRPr/>
          </a:p>
          <a:p>
            <a:pPr indent="0" lvl="0" marL="0">
              <a:spcBef>
                <a:spcPts val="0"/>
              </a:spcBef>
              <a:spcAft>
                <a:spcPts val="0"/>
              </a:spcAft>
              <a:buNone/>
            </a:pPr>
            <a:r>
              <a:rPr lang="ru"/>
              <a:t>called differently in different domains</a:t>
            </a:r>
            <a:endParaRPr/>
          </a:p>
          <a:p>
            <a:pPr indent="0" lvl="0" marL="0" rtl="0">
              <a:spcBef>
                <a:spcPts val="0"/>
              </a:spcBef>
              <a:spcAft>
                <a:spcPts val="0"/>
              </a:spcAft>
              <a:buNone/>
            </a:pPr>
            <a:r>
              <a:rPr lang="ru"/>
              <a:t>it calculates the probability of the two samples being from the same population</a:t>
            </a:r>
            <a:endParaRPr/>
          </a:p>
          <a:p>
            <a:pPr indent="0" lvl="0" marL="0" rtl="0">
              <a:spcBef>
                <a:spcPts val="0"/>
              </a:spcBef>
              <a:spcAft>
                <a:spcPts val="0"/>
              </a:spcAft>
              <a:buNone/>
            </a:pPr>
            <a:r>
              <a:rPr lang="ru"/>
              <a:t>решение проблемы statistical significance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MD: Whoa, indeed! which analysis do we trust here? keine ahnung, need to discuss this at some point. I cannot yet imagine why the two counts give the results that are so different. Vasilisa, I think we need to look also at the bar charts as above but built with respect to nouns, not the corpus, as we calculated MW here.</a:t>
            </a:r>
            <a:endParaRPr/>
          </a:p>
          <a:p>
            <a:pPr indent="0" lvl="0" marL="0">
              <a:spcBef>
                <a:spcPts val="0"/>
              </a:spcBef>
              <a:spcAft>
                <a:spcPts val="0"/>
              </a:spcAft>
              <a:buNone/>
            </a:pPr>
            <a:r>
              <a:rPr lang="ru"/>
              <a:t>MD: Vasilisa, can you add to this slide a similar comparison of two ways of counting for the simultaneity converb? is statistical significance also lost when you count against verbs?</a:t>
            </a:r>
            <a:endParaRPr/>
          </a:p>
          <a:p>
            <a:pPr indent="0" lvl="0" marL="0">
              <a:spcBef>
                <a:spcPts val="0"/>
              </a:spcBef>
              <a:spcAft>
                <a:spcPts val="0"/>
              </a:spcAft>
              <a:buNone/>
            </a:pPr>
            <a:r>
              <a:rPr lang="ru"/>
              <a:t>MD: count frequency not in the whole corpus but among eligible morphemes (seems to be more precise); for instance. locatives against the total number of nominals or converbs against the total number of verbs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to sum up</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MD: can’t we put the comparison of the four models together?</a:t>
            </a:r>
            <a:endParaRPr/>
          </a:p>
          <a:p>
            <a:pPr indent="0" lvl="0" marL="0">
              <a:spcBef>
                <a:spcPts val="0"/>
              </a:spcBef>
              <a:spcAft>
                <a:spcPts val="0"/>
              </a:spcAft>
              <a:buNone/>
            </a:pPr>
            <a:r>
              <a:t/>
            </a:r>
            <a:endParaRPr/>
          </a:p>
          <a:p>
            <a:pPr indent="0" lvl="0" marL="0" rtl="0">
              <a:spcBef>
                <a:spcPts val="0"/>
              </a:spcBef>
              <a:spcAft>
                <a:spcPts val="0"/>
              </a:spcAft>
              <a:buNone/>
            </a:pPr>
            <a:r>
              <a:rPr lang="ru"/>
              <a:t>W gives p-values does not directly take into account different inputs from different speakers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MD: The conclusions need to be put better: One need to keep in mind different input from different speakers. Some models (whether they do account for different input) provide results that are hard to interpret (LL, DP). MW results are not very clear (why does significance go away when we count against eligible morphemes). We are still looking for a model that would satisfy us.</a:t>
            </a:r>
            <a:endParaRPr/>
          </a:p>
          <a:p>
            <a:pPr indent="0" lvl="0" marL="0">
              <a:spcBef>
                <a:spcPts val="0"/>
              </a:spcBef>
              <a:spcAft>
                <a:spcPts val="0"/>
              </a:spcAft>
              <a:buNone/>
            </a:pPr>
            <a:r>
              <a:t/>
            </a:r>
            <a:endParaRPr/>
          </a:p>
          <a:p>
            <a:pPr indent="0" lvl="0" marL="0">
              <a:spcBef>
                <a:spcPts val="0"/>
              </a:spcBef>
              <a:spcAft>
                <a:spcPts val="0"/>
              </a:spcAft>
              <a:buNone/>
            </a:pPr>
            <a:r>
              <a:rPr lang="ru"/>
              <a:t>the question stands still, and the ideal model would incorporate all of the features we need including speaker impact.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increase font size, here and below where possible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to be inserted yet?</a:t>
            </a:r>
            <a:endParaRPr/>
          </a:p>
          <a:p>
            <a:pPr indent="0" lvl="0" marL="0">
              <a:spcBef>
                <a:spcPts val="0"/>
              </a:spcBef>
              <a:spcAft>
                <a:spcPts val="0"/>
              </a:spcAft>
              <a:buNone/>
            </a:pPr>
            <a:r>
              <a:rPr i="1" lang="ru"/>
              <a:t>in many cases categorical differences come from differences in frequencies and that’s some kind of justification</a:t>
            </a:r>
            <a:endParaRPr i="1"/>
          </a:p>
          <a:p>
            <a:pPr indent="0" lvl="0" marL="0">
              <a:spcBef>
                <a:spcPts val="0"/>
              </a:spcBef>
              <a:spcAft>
                <a:spcPts val="0"/>
              </a:spcAft>
              <a:buNone/>
            </a:pPr>
            <a:r>
              <a:rPr lang="ru"/>
              <a:t>categ come from freq changes therefore we investigate freq diffs and for a later stage we think that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locative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MD: I would make it more explicit on the slide that these are two different points, and the charts are only illustrative of the second. Something like a. … b. … (cf. the charts)</a:t>
            </a:r>
            <a:endParaRPr/>
          </a:p>
          <a:p>
            <a:pPr indent="0" lvl="0" marL="0">
              <a:spcBef>
                <a:spcPts val="0"/>
              </a:spcBef>
              <a:spcAft>
                <a:spcPts val="0"/>
              </a:spcAft>
              <a:buNone/>
            </a:pPr>
            <a:r>
              <a:rPr lang="ru"/>
              <a:t>and we can’t just throw away overrepresented speakers, remember the corpus size</a:t>
            </a:r>
            <a:endParaRPr/>
          </a:p>
          <a:p>
            <a:pPr indent="0" lvl="0" marL="0">
              <a:spcBef>
                <a:spcPts val="0"/>
              </a:spcBef>
              <a:spcAft>
                <a:spcPts val="0"/>
              </a:spcAft>
              <a:buNone/>
            </a:pPr>
            <a:r>
              <a:rPr lang="ru"/>
              <a:t>when significant when ~ 18?</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MD: cool! but paint the upper part of SC3 into something other than blue - either red or maybe another shade of red/pink, to show that here it is the deficit, not proficit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Suggest to change to - What if not?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MD: I think, this is one and the same problem - not two lines. If in two lines, one tries to see this as two different problems (and fails)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t/>
            </a:r>
            <a:endParaRPr/>
          </a:p>
          <a:p>
            <a:pPr indent="0" lvl="0" marL="0" marR="0" rtl="0">
              <a:lnSpc>
                <a:spcPct val="100000"/>
              </a:lnSpc>
              <a:spcBef>
                <a:spcPts val="0"/>
              </a:spcBef>
              <a:spcAft>
                <a:spcPts val="0"/>
              </a:spcAft>
              <a:buNone/>
            </a:pPr>
            <a:r>
              <a:rPr lang="ru"/>
              <a:t>Discovering dialectal differences based on oral corpora</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ru"/>
              <a:t>Andriyanets Vasilisa, Michael Daniel,               Brigitte Packendorf</a:t>
            </a:r>
            <a:endParaRPr/>
          </a:p>
          <a:p>
            <a:pPr indent="0" lvl="0" marL="0">
              <a:spcBef>
                <a:spcPts val="0"/>
              </a:spcBef>
              <a:spcAft>
                <a:spcPts val="0"/>
              </a:spcAft>
              <a:buNone/>
            </a:pPr>
            <a:r>
              <a:rPr lang="ru"/>
              <a:t>Dialog 31.05.2018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PCA</a:t>
            </a:r>
            <a:endParaRPr/>
          </a:p>
        </p:txBody>
      </p:sp>
      <p:sp>
        <p:nvSpPr>
          <p:cNvPr id="115" name="Shape 1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16" name="Shape 116"/>
          <p:cNvPicPr preferRelativeResize="0"/>
          <p:nvPr/>
        </p:nvPicPr>
        <p:blipFill>
          <a:blip r:embed="rId3">
            <a:alphaModFix/>
          </a:blip>
          <a:stretch>
            <a:fillRect/>
          </a:stretch>
        </p:blipFill>
        <p:spPr>
          <a:xfrm>
            <a:off x="2415263" y="557900"/>
            <a:ext cx="4313476" cy="431347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PCA</a:t>
            </a:r>
            <a:endParaRPr/>
          </a:p>
        </p:txBody>
      </p:sp>
      <p:sp>
        <p:nvSpPr>
          <p:cNvPr id="122" name="Shape 1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23" name="Shape 123"/>
          <p:cNvPicPr preferRelativeResize="0"/>
          <p:nvPr/>
        </p:nvPicPr>
        <p:blipFill>
          <a:blip r:embed="rId3">
            <a:alphaModFix/>
          </a:blip>
          <a:stretch>
            <a:fillRect/>
          </a:stretch>
        </p:blipFill>
        <p:spPr>
          <a:xfrm>
            <a:off x="2334550" y="194025"/>
            <a:ext cx="4741176" cy="47554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9" name="Shape 1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30" name="Shape 130"/>
          <p:cNvPicPr preferRelativeResize="0"/>
          <p:nvPr/>
        </p:nvPicPr>
        <p:blipFill>
          <a:blip r:embed="rId3">
            <a:alphaModFix/>
          </a:blip>
          <a:stretch>
            <a:fillRect/>
          </a:stretch>
        </p:blipFill>
        <p:spPr>
          <a:xfrm>
            <a:off x="311700" y="445025"/>
            <a:ext cx="8520600" cy="460111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36" name="Shape 1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t/>
            </a:r>
            <a:endParaRPr/>
          </a:p>
        </p:txBody>
      </p:sp>
      <p:pic>
        <p:nvPicPr>
          <p:cNvPr id="137" name="Shape 137"/>
          <p:cNvPicPr preferRelativeResize="0"/>
          <p:nvPr/>
        </p:nvPicPr>
        <p:blipFill>
          <a:blip r:embed="rId3">
            <a:alphaModFix/>
          </a:blip>
          <a:stretch>
            <a:fillRect/>
          </a:stretch>
        </p:blipFill>
        <p:spPr>
          <a:xfrm>
            <a:off x="311700" y="445025"/>
            <a:ext cx="8520600" cy="460111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ru"/>
              <a:t>Wilcoxon (Mann-Whitney) rank sum test</a:t>
            </a:r>
            <a:endParaRPr/>
          </a:p>
        </p:txBody>
      </p:sp>
      <p:sp>
        <p:nvSpPr>
          <p:cNvPr id="143" name="Shape 1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marR="0" rtl="0" algn="l">
              <a:lnSpc>
                <a:spcPct val="115000"/>
              </a:lnSpc>
              <a:spcBef>
                <a:spcPts val="0"/>
              </a:spcBef>
              <a:spcAft>
                <a:spcPts val="0"/>
              </a:spcAft>
              <a:buSzPts val="2400"/>
              <a:buChar char="-"/>
            </a:pPr>
            <a:r>
              <a:rPr lang="ru" sz="2400"/>
              <a:t>count frequency not in the whole corpus but among eligible morphemes</a:t>
            </a:r>
            <a:endParaRPr sz="2400"/>
          </a:p>
          <a:p>
            <a:pPr indent="0" lvl="0" marL="0">
              <a:spcBef>
                <a:spcPts val="1600"/>
              </a:spcBef>
              <a:spcAft>
                <a:spcPts val="0"/>
              </a:spcAft>
              <a:buClr>
                <a:schemeClr val="dk1"/>
              </a:buClr>
              <a:buSzPts val="1100"/>
              <a:buFont typeface="Arial"/>
              <a:buNone/>
            </a:pPr>
            <a:r>
              <a:rPr lang="ru" sz="2400"/>
              <a:t>data:  (dU)LE.loc.n/n by corpus</a:t>
            </a:r>
            <a:br>
              <a:rPr lang="ru" sz="2400"/>
            </a:br>
            <a:r>
              <a:rPr lang="ru" sz="2400"/>
              <a:t>W = 364, p-value = 0.1152</a:t>
            </a:r>
            <a:endParaRPr sz="2400"/>
          </a:p>
          <a:p>
            <a:pPr indent="0" lvl="0" marL="0">
              <a:spcBef>
                <a:spcPts val="1600"/>
              </a:spcBef>
              <a:spcAft>
                <a:spcPts val="0"/>
              </a:spcAft>
              <a:buClr>
                <a:schemeClr val="dk1"/>
              </a:buClr>
              <a:buSzPts val="1100"/>
              <a:buFont typeface="Arial"/>
              <a:buNone/>
            </a:pPr>
            <a:r>
              <a:rPr lang="ru" sz="2400"/>
              <a:t>data:  nIkEn.sim.cvb.v/v by corpus</a:t>
            </a:r>
            <a:br>
              <a:rPr lang="ru" sz="2400"/>
            </a:br>
            <a:r>
              <a:rPr lang="ru" sz="2400"/>
              <a:t>W = 36, p-value = 3.825e-10</a:t>
            </a:r>
            <a:endParaRPr sz="2400"/>
          </a:p>
          <a:p>
            <a:pPr indent="0" lvl="0" marL="0" rtl="0">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147" name="Shape 147"/>
        <p:cNvGrpSpPr/>
        <p:nvPr/>
      </p:nvGrpSpPr>
      <p:grpSpPr>
        <a:xfrm>
          <a:off x="0" y="0"/>
          <a:ext cx="0" cy="0"/>
          <a:chOff x="0" y="0"/>
          <a:chExt cx="0" cy="0"/>
        </a:xfrm>
      </p:grpSpPr>
      <p:sp>
        <p:nvSpPr>
          <p:cNvPr id="148" name="Shape 1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Adjustment</a:t>
            </a:r>
            <a:endParaRPr/>
          </a:p>
        </p:txBody>
      </p:sp>
      <p:sp>
        <p:nvSpPr>
          <p:cNvPr id="149" name="Shape 1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ru"/>
              <a:t>count frequency of nominal suffixes among nominals, not all words</a:t>
            </a:r>
            <a:endParaRPr/>
          </a:p>
          <a:p>
            <a:pPr indent="-342900" lvl="0" marL="457200" rtl="0">
              <a:spcBef>
                <a:spcPts val="0"/>
              </a:spcBef>
              <a:spcAft>
                <a:spcPts val="0"/>
              </a:spcAft>
              <a:buSzPts val="1800"/>
              <a:buChar char="-"/>
            </a:pPr>
            <a:r>
              <a:rPr lang="ru"/>
              <a:t>the results can be different</a:t>
            </a:r>
            <a:endParaRPr/>
          </a:p>
          <a:p>
            <a:pPr indent="-342900" lvl="0" marL="457200" rtl="0">
              <a:spcBef>
                <a:spcPts val="0"/>
              </a:spcBef>
              <a:spcAft>
                <a:spcPts val="0"/>
              </a:spcAft>
              <a:buSzPts val="1800"/>
              <a:buChar char="-"/>
            </a:pPr>
            <a:r>
              <a:rPr lang="ru"/>
              <a:t>which analysis do we trust and what does the difference tell us?</a:t>
            </a:r>
            <a:endParaRPr/>
          </a:p>
          <a:p>
            <a:pPr indent="0" lvl="0" marL="0" rtl="0">
              <a:spcBef>
                <a:spcPts val="1600"/>
              </a:spcBef>
              <a:spcAft>
                <a:spcPts val="0"/>
              </a:spcAft>
              <a:buNone/>
            </a:pPr>
            <a:r>
              <a:t/>
            </a:r>
            <a:endParaRPr/>
          </a:p>
          <a:p>
            <a:pPr indent="0" lvl="0" marL="0" rtl="0">
              <a:spcBef>
                <a:spcPts val="1600"/>
              </a:spcBef>
              <a:spcAft>
                <a:spcPts val="0"/>
              </a:spcAft>
              <a:buClr>
                <a:schemeClr val="dk1"/>
              </a:buClr>
              <a:buSzPts val="1100"/>
              <a:buFont typeface="Arial"/>
              <a:buNone/>
            </a:pPr>
            <a:r>
              <a:rPr lang="ru"/>
              <a:t>data:  (dU)LE.loc.n/overall by corpus</a:t>
            </a:r>
            <a:br>
              <a:rPr lang="ru"/>
            </a:br>
            <a:r>
              <a:rPr lang="ru"/>
              <a:t>W = 297, p-value = 0.01086</a:t>
            </a:r>
            <a:endParaRPr/>
          </a:p>
          <a:p>
            <a:pPr indent="0" lvl="0" marL="0" rtl="0">
              <a:spcBef>
                <a:spcPts val="1600"/>
              </a:spcBef>
              <a:spcAft>
                <a:spcPts val="1600"/>
              </a:spcAft>
              <a:buNone/>
            </a:pPr>
            <a:r>
              <a:rPr lang="ru"/>
              <a:t>data:  (dU)LE.loc.n/n by corpus</a:t>
            </a:r>
            <a:br>
              <a:rPr lang="ru"/>
            </a:br>
            <a:r>
              <a:rPr lang="ru"/>
              <a:t>W = 364, p-value = 0.1152</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Comparing models</a:t>
            </a:r>
            <a:endParaRPr/>
          </a:p>
        </p:txBody>
      </p:sp>
      <p:sp>
        <p:nvSpPr>
          <p:cNvPr id="155" name="Shape 155"/>
          <p:cNvSpPr txBox="1"/>
          <p:nvPr>
            <p:ph idx="1" type="body"/>
          </p:nvPr>
        </p:nvSpPr>
        <p:spPr>
          <a:xfrm>
            <a:off x="311700" y="1152475"/>
            <a:ext cx="21513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Log-Likelihood</a:t>
            </a:r>
            <a:endParaRPr/>
          </a:p>
          <a:p>
            <a:pPr indent="-342900" lvl="0" marL="457200" rtl="0">
              <a:spcBef>
                <a:spcPts val="1600"/>
              </a:spcBef>
              <a:spcAft>
                <a:spcPts val="0"/>
              </a:spcAft>
              <a:buSzPts val="1800"/>
              <a:buChar char="-"/>
            </a:pPr>
            <a:r>
              <a:rPr lang="ru"/>
              <a:t>no clear significance thresholds</a:t>
            </a:r>
            <a:endParaRPr/>
          </a:p>
          <a:p>
            <a:pPr indent="-342900" lvl="0" marL="457200" rtl="0">
              <a:spcBef>
                <a:spcPts val="0"/>
              </a:spcBef>
              <a:spcAft>
                <a:spcPts val="0"/>
              </a:spcAft>
              <a:buSzPts val="1800"/>
              <a:buChar char="-"/>
            </a:pPr>
            <a:r>
              <a:rPr lang="ru"/>
              <a:t>does not account for uneven contribution from different speakers</a:t>
            </a:r>
            <a:endParaRPr/>
          </a:p>
        </p:txBody>
      </p:sp>
      <p:sp>
        <p:nvSpPr>
          <p:cNvPr id="156" name="Shape 156"/>
          <p:cNvSpPr txBox="1"/>
          <p:nvPr>
            <p:ph idx="1" type="body"/>
          </p:nvPr>
        </p:nvSpPr>
        <p:spPr>
          <a:xfrm>
            <a:off x="2286100" y="1152475"/>
            <a:ext cx="21513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ru"/>
              <a:t>DP</a:t>
            </a:r>
            <a:endParaRPr/>
          </a:p>
          <a:p>
            <a:pPr indent="-342900" lvl="0" marL="457200" rtl="0">
              <a:spcBef>
                <a:spcPts val="1600"/>
              </a:spcBef>
              <a:spcAft>
                <a:spcPts val="0"/>
              </a:spcAft>
              <a:buSzPts val="1800"/>
              <a:buChar char="-"/>
            </a:pPr>
            <a:r>
              <a:rPr lang="ru"/>
              <a:t>indicates uneven contribution from different speakers</a:t>
            </a:r>
            <a:endParaRPr/>
          </a:p>
          <a:p>
            <a:pPr indent="-342900" lvl="0" marL="457200" rtl="0">
              <a:spcBef>
                <a:spcPts val="0"/>
              </a:spcBef>
              <a:spcAft>
                <a:spcPts val="0"/>
              </a:spcAft>
              <a:buSzPts val="1800"/>
              <a:buChar char="-"/>
            </a:pPr>
            <a:r>
              <a:rPr lang="ru"/>
              <a:t>no clear significance thresholds</a:t>
            </a:r>
            <a:endParaRPr/>
          </a:p>
        </p:txBody>
      </p:sp>
      <p:sp>
        <p:nvSpPr>
          <p:cNvPr id="157" name="Shape 157"/>
          <p:cNvSpPr txBox="1"/>
          <p:nvPr>
            <p:ph idx="1" type="body"/>
          </p:nvPr>
        </p:nvSpPr>
        <p:spPr>
          <a:xfrm>
            <a:off x="4301325" y="1152475"/>
            <a:ext cx="21375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ru"/>
              <a:t>PCA</a:t>
            </a:r>
            <a:endParaRPr/>
          </a:p>
          <a:p>
            <a:pPr indent="-342900" lvl="0" marL="457200" rtl="0">
              <a:spcBef>
                <a:spcPts val="1600"/>
              </a:spcBef>
              <a:spcAft>
                <a:spcPts val="0"/>
              </a:spcAft>
              <a:buSzPts val="1800"/>
              <a:buChar char="-"/>
            </a:pPr>
            <a:r>
              <a:rPr lang="ru"/>
              <a:t>allows to check for outliers</a:t>
            </a:r>
            <a:endParaRPr/>
          </a:p>
          <a:p>
            <a:pPr indent="-342900" lvl="0" marL="457200" rtl="0">
              <a:spcBef>
                <a:spcPts val="0"/>
              </a:spcBef>
              <a:spcAft>
                <a:spcPts val="0"/>
              </a:spcAft>
              <a:buSzPts val="1800"/>
              <a:buChar char="-"/>
            </a:pPr>
            <a:r>
              <a:rPr lang="ru"/>
              <a:t>does not account for different speakers’ impact</a:t>
            </a:r>
            <a:endParaRPr/>
          </a:p>
        </p:txBody>
      </p:sp>
      <p:sp>
        <p:nvSpPr>
          <p:cNvPr id="158" name="Shape 158"/>
          <p:cNvSpPr txBox="1"/>
          <p:nvPr>
            <p:ph idx="1" type="body"/>
          </p:nvPr>
        </p:nvSpPr>
        <p:spPr>
          <a:xfrm>
            <a:off x="6218550" y="1152475"/>
            <a:ext cx="26139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ru"/>
              <a:t>Wilcoxon test</a:t>
            </a:r>
            <a:endParaRPr/>
          </a:p>
          <a:p>
            <a:pPr indent="-342900" lvl="0" marL="457200" rtl="0">
              <a:spcBef>
                <a:spcPts val="1600"/>
              </a:spcBef>
              <a:spcAft>
                <a:spcPts val="0"/>
              </a:spcAft>
              <a:buSzPts val="1800"/>
              <a:buChar char="-"/>
            </a:pPr>
            <a:r>
              <a:rPr lang="ru"/>
              <a:t>clear significance estimates</a:t>
            </a:r>
            <a:endParaRPr/>
          </a:p>
          <a:p>
            <a:pPr indent="-342900" lvl="0" marL="457200" rtl="0">
              <a:spcBef>
                <a:spcPts val="0"/>
              </a:spcBef>
              <a:spcAft>
                <a:spcPts val="0"/>
              </a:spcAft>
              <a:buSzPts val="1800"/>
              <a:buChar char="-"/>
            </a:pPr>
            <a:r>
              <a:rPr lang="ru"/>
              <a:t>does not account for uneven contribution from different speakers</a:t>
            </a:r>
            <a:endParaRPr/>
          </a:p>
          <a:p>
            <a:pPr indent="-342900" lvl="0" marL="457200" rtl="0">
              <a:spcBef>
                <a:spcPts val="0"/>
              </a:spcBef>
              <a:spcAft>
                <a:spcPts val="0"/>
              </a:spcAft>
              <a:buSzPts val="1800"/>
              <a:buChar char="-"/>
            </a:pPr>
            <a:r>
              <a:rPr lang="ru"/>
              <a:t>(but does not seem to be overly sensitive to this)</a:t>
            </a:r>
            <a:endParaRPr/>
          </a:p>
          <a:p>
            <a:pPr indent="0" lvl="0" marL="0" rtl="0">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162" name="Shape 162"/>
        <p:cNvGrpSpPr/>
        <p:nvPr/>
      </p:nvGrpSpPr>
      <p:grpSpPr>
        <a:xfrm>
          <a:off x="0" y="0"/>
          <a:ext cx="0" cy="0"/>
          <a:chOff x="0" y="0"/>
          <a:chExt cx="0" cy="0"/>
        </a:xfrm>
      </p:grpSpPr>
      <p:sp>
        <p:nvSpPr>
          <p:cNvPr id="163" name="Shape 1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ru"/>
              <a:t>Comparing models</a:t>
            </a:r>
            <a:endParaRPr/>
          </a:p>
        </p:txBody>
      </p:sp>
      <p:sp>
        <p:nvSpPr>
          <p:cNvPr id="164" name="Shape 164"/>
          <p:cNvSpPr txBox="1"/>
          <p:nvPr>
            <p:ph idx="1" type="body"/>
          </p:nvPr>
        </p:nvSpPr>
        <p:spPr>
          <a:xfrm>
            <a:off x="4572000" y="1152475"/>
            <a:ext cx="21375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Wilcoxon test</a:t>
            </a:r>
            <a:endParaRPr/>
          </a:p>
          <a:p>
            <a:pPr indent="-342900" lvl="0" marL="457200" rtl="0">
              <a:spcBef>
                <a:spcPts val="1600"/>
              </a:spcBef>
              <a:spcAft>
                <a:spcPts val="0"/>
              </a:spcAft>
              <a:buSzPts val="1800"/>
              <a:buChar char="-"/>
            </a:pPr>
            <a:r>
              <a:rPr lang="ru"/>
              <a:t>clear significance estimates</a:t>
            </a:r>
            <a:endParaRPr/>
          </a:p>
          <a:p>
            <a:pPr indent="-342900" lvl="0" marL="457200" rtl="0">
              <a:spcBef>
                <a:spcPts val="0"/>
              </a:spcBef>
              <a:spcAft>
                <a:spcPts val="0"/>
              </a:spcAft>
              <a:buSzPts val="1800"/>
              <a:buChar char="-"/>
            </a:pPr>
            <a:r>
              <a:rPr lang="ru"/>
              <a:t>does not account for uneven contribution from different speakers</a:t>
            </a:r>
            <a:endParaRPr/>
          </a:p>
          <a:p>
            <a:pPr indent="-342900" lvl="0" marL="457200" rtl="0">
              <a:spcBef>
                <a:spcPts val="0"/>
              </a:spcBef>
              <a:spcAft>
                <a:spcPts val="0"/>
              </a:spcAft>
              <a:buSzPts val="1800"/>
              <a:buChar char="-"/>
            </a:pPr>
            <a:r>
              <a:rPr lang="ru"/>
              <a:t>(but does not seem to be over-sensitive to this)</a:t>
            </a:r>
            <a:endParaRPr/>
          </a:p>
          <a:p>
            <a:pPr indent="0" lvl="0" marL="0" rtl="0">
              <a:spcBef>
                <a:spcPts val="1600"/>
              </a:spcBef>
              <a:spcAft>
                <a:spcPts val="1600"/>
              </a:spcAft>
              <a:buNone/>
            </a:pPr>
            <a:r>
              <a:t/>
            </a:r>
            <a:endParaRPr/>
          </a:p>
        </p:txBody>
      </p:sp>
      <p:sp>
        <p:nvSpPr>
          <p:cNvPr id="165" name="Shape 165"/>
          <p:cNvSpPr txBox="1"/>
          <p:nvPr>
            <p:ph idx="1" type="body"/>
          </p:nvPr>
        </p:nvSpPr>
        <p:spPr>
          <a:xfrm>
            <a:off x="311700" y="1152475"/>
            <a:ext cx="21375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PCA</a:t>
            </a:r>
            <a:endParaRPr/>
          </a:p>
          <a:p>
            <a:pPr indent="-342900" lvl="0" marL="457200" rtl="0">
              <a:spcBef>
                <a:spcPts val="1600"/>
              </a:spcBef>
              <a:spcAft>
                <a:spcPts val="0"/>
              </a:spcAft>
              <a:buSzPts val="1800"/>
              <a:buChar char="-"/>
            </a:pPr>
            <a:r>
              <a:rPr lang="ru"/>
              <a:t>allows to check for outliers</a:t>
            </a:r>
            <a:endParaRPr/>
          </a:p>
          <a:p>
            <a:pPr indent="-342900" lvl="0" marL="457200" rtl="0">
              <a:spcBef>
                <a:spcPts val="0"/>
              </a:spcBef>
              <a:spcAft>
                <a:spcPts val="0"/>
              </a:spcAft>
              <a:buSzPts val="1800"/>
              <a:buChar char="-"/>
            </a:pPr>
            <a:r>
              <a:rPr lang="ru"/>
              <a:t>does not account for different speakers’ impact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Conclusion</a:t>
            </a:r>
            <a:endParaRPr/>
          </a:p>
        </p:txBody>
      </p:sp>
      <p:sp>
        <p:nvSpPr>
          <p:cNvPr id="171" name="Shape 17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00000"/>
              </a:lnSpc>
              <a:spcBef>
                <a:spcPts val="0"/>
              </a:spcBef>
              <a:spcAft>
                <a:spcPts val="0"/>
              </a:spcAft>
              <a:buSzPts val="1800"/>
              <a:buChar char="-"/>
            </a:pPr>
            <a:r>
              <a:rPr lang="ru"/>
              <a:t>One needs to keep in mind different input from different speakers</a:t>
            </a:r>
            <a:endParaRPr/>
          </a:p>
          <a:p>
            <a:pPr indent="-342900" lvl="0" marL="457200" marR="0" rtl="0" algn="l">
              <a:lnSpc>
                <a:spcPct val="115000"/>
              </a:lnSpc>
              <a:spcBef>
                <a:spcPts val="0"/>
              </a:spcBef>
              <a:spcAft>
                <a:spcPts val="0"/>
              </a:spcAft>
              <a:buSzPts val="1800"/>
              <a:buChar char="-"/>
            </a:pPr>
            <a:r>
              <a:rPr lang="ru"/>
              <a:t>Some models (whether they do account for different input) provide results that are hard to interpret (LL, DP)</a:t>
            </a:r>
            <a:endParaRPr/>
          </a:p>
          <a:p>
            <a:pPr indent="-342900" lvl="0" marL="457200" marR="0" rtl="0" algn="l">
              <a:lnSpc>
                <a:spcPct val="115000"/>
              </a:lnSpc>
              <a:spcBef>
                <a:spcPts val="1600"/>
              </a:spcBef>
              <a:spcAft>
                <a:spcPts val="1600"/>
              </a:spcAft>
              <a:buSzPts val="1800"/>
              <a:buChar char="-"/>
            </a:pPr>
            <a:r>
              <a:rPr lang="ru"/>
              <a:t>Still looking for an ideal model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Even</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marR="0" rtl="0" algn="l">
              <a:lnSpc>
                <a:spcPct val="115000"/>
              </a:lnSpc>
              <a:spcBef>
                <a:spcPts val="0"/>
              </a:spcBef>
              <a:spcAft>
                <a:spcPts val="0"/>
              </a:spcAft>
              <a:buSzPts val="2400"/>
              <a:buChar char="-"/>
            </a:pPr>
            <a:r>
              <a:rPr lang="ru" sz="2400"/>
              <a:t>North Tungusic language spoken in Siberia and the Russian Far East</a:t>
            </a:r>
            <a:endParaRPr sz="2400"/>
          </a:p>
          <a:p>
            <a:pPr indent="-381000" lvl="0" marL="457200" marR="0" rtl="0" algn="l">
              <a:lnSpc>
                <a:spcPct val="115000"/>
              </a:lnSpc>
              <a:spcBef>
                <a:spcPts val="0"/>
              </a:spcBef>
              <a:spcAft>
                <a:spcPts val="0"/>
              </a:spcAft>
              <a:buSzPts val="2400"/>
              <a:buChar char="-"/>
            </a:pPr>
            <a:r>
              <a:rPr lang="ru" sz="2400"/>
              <a:t>dialectally diverse (13 dialects and up to 24 sub-dialects)</a:t>
            </a:r>
            <a:endParaRPr sz="2400"/>
          </a:p>
          <a:p>
            <a:pPr indent="-381000" lvl="0" marL="457200" marR="0" rtl="0" algn="l">
              <a:lnSpc>
                <a:spcPct val="115000"/>
              </a:lnSpc>
              <a:spcBef>
                <a:spcPts val="0"/>
              </a:spcBef>
              <a:spcAft>
                <a:spcPts val="0"/>
              </a:spcAft>
              <a:buSzPts val="2400"/>
              <a:buChar char="-"/>
            </a:pPr>
            <a:r>
              <a:rPr lang="ru" sz="2400"/>
              <a:t>Lamunkhin dialect still viable, contact with Sakha</a:t>
            </a:r>
            <a:endParaRPr sz="2400"/>
          </a:p>
          <a:p>
            <a:pPr indent="-381000" lvl="0" marL="457200" marR="0" rtl="0" algn="l">
              <a:lnSpc>
                <a:spcPct val="115000"/>
              </a:lnSpc>
              <a:spcBef>
                <a:spcPts val="0"/>
              </a:spcBef>
              <a:spcAft>
                <a:spcPts val="0"/>
              </a:spcAft>
              <a:buSzPts val="2400"/>
              <a:buChar char="-"/>
            </a:pPr>
            <a:r>
              <a:rPr lang="ru" sz="2400"/>
              <a:t>Bystraja dialect is undergoing a shift to Russian</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Data</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ru" sz="2400"/>
              <a:t>Lamunkhin Even and Bystraja Even</a:t>
            </a:r>
            <a:endParaRPr sz="2400"/>
          </a:p>
          <a:p>
            <a:pPr indent="-381000" lvl="0" marL="457200" rtl="0">
              <a:spcBef>
                <a:spcPts val="0"/>
              </a:spcBef>
              <a:spcAft>
                <a:spcPts val="0"/>
              </a:spcAft>
              <a:buSzPts val="2400"/>
              <a:buChar char="-"/>
            </a:pPr>
            <a:r>
              <a:rPr lang="ru" sz="2400"/>
              <a:t>several field trips between 2007 and 2015</a:t>
            </a:r>
            <a:endParaRPr sz="2400"/>
          </a:p>
          <a:p>
            <a:pPr indent="-381000" lvl="0" marL="457200" rtl="0">
              <a:spcBef>
                <a:spcPts val="0"/>
              </a:spcBef>
              <a:spcAft>
                <a:spcPts val="0"/>
              </a:spcAft>
              <a:buSzPts val="2400"/>
              <a:buChar char="-"/>
            </a:pPr>
            <a:r>
              <a:rPr lang="ru" sz="2400"/>
              <a:t>Lamunkhin: </a:t>
            </a:r>
            <a:r>
              <a:rPr lang="ru" sz="2400"/>
              <a:t>~50,000 tokens, 37 speakers</a:t>
            </a:r>
            <a:endParaRPr sz="2400"/>
          </a:p>
          <a:p>
            <a:pPr indent="-381000" lvl="0" marL="457200">
              <a:spcBef>
                <a:spcPts val="0"/>
              </a:spcBef>
              <a:spcAft>
                <a:spcPts val="0"/>
              </a:spcAft>
              <a:buSzPts val="2400"/>
              <a:buChar char="-"/>
            </a:pPr>
            <a:r>
              <a:rPr lang="ru" sz="2400"/>
              <a:t>Bystraja: ~34,000 tokens, 26 speakers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Goal</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nSpc>
                <a:spcPct val="100000"/>
              </a:lnSpc>
              <a:spcBef>
                <a:spcPts val="0"/>
              </a:spcBef>
              <a:spcAft>
                <a:spcPts val="0"/>
              </a:spcAft>
              <a:buSzPts val="2400"/>
              <a:buChar char="-"/>
            </a:pPr>
            <a:r>
              <a:rPr lang="ru" sz="2400"/>
              <a:t>in many cases categorical differences come from differences in frequencies</a:t>
            </a:r>
            <a:endParaRPr sz="2400"/>
          </a:p>
          <a:p>
            <a:pPr indent="-381000" lvl="0" marL="457200" marR="0" rtl="0" algn="l">
              <a:lnSpc>
                <a:spcPct val="115000"/>
              </a:lnSpc>
              <a:spcBef>
                <a:spcPts val="0"/>
              </a:spcBef>
              <a:spcAft>
                <a:spcPts val="0"/>
              </a:spcAft>
              <a:buSzPts val="2400"/>
              <a:buChar char="-"/>
            </a:pPr>
            <a:r>
              <a:rPr lang="ru" sz="2400"/>
              <a:t>detecting significant quantitative differences between the dialects using small corpora of oral narratives</a:t>
            </a:r>
            <a:endParaRPr sz="2400"/>
          </a:p>
          <a:p>
            <a:pPr indent="-381000" lvl="0" marL="457200" marR="0" rtl="0" algn="l">
              <a:lnSpc>
                <a:spcPct val="115000"/>
              </a:lnSpc>
              <a:spcBef>
                <a:spcPts val="0"/>
              </a:spcBef>
              <a:spcAft>
                <a:spcPts val="0"/>
              </a:spcAft>
              <a:buSzPts val="2400"/>
              <a:buChar char="-"/>
            </a:pPr>
            <a:r>
              <a:rPr lang="ru" sz="2400"/>
              <a:t>we assume that quantitative difference deserves a qualitative explanation</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First Attempts</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ru"/>
              <a:t>Log-Likelihood</a:t>
            </a:r>
            <a:endParaRPr/>
          </a:p>
          <a:p>
            <a:pPr indent="-342900" lvl="0" marL="457200" rtl="0">
              <a:spcBef>
                <a:spcPts val="0"/>
              </a:spcBef>
              <a:spcAft>
                <a:spcPts val="0"/>
              </a:spcAft>
              <a:buSzPts val="1800"/>
              <a:buChar char="-"/>
            </a:pPr>
            <a:r>
              <a:rPr lang="ru"/>
              <a:t>showed high values for several morphemes, e.g.</a:t>
            </a:r>
            <a:endParaRPr/>
          </a:p>
          <a:p>
            <a:pPr indent="0" lvl="0" marL="0" rtl="0">
              <a:spcBef>
                <a:spcPts val="1600"/>
              </a:spcBef>
              <a:spcAft>
                <a:spcPts val="1600"/>
              </a:spcAft>
              <a:buNone/>
            </a:pPr>
            <a:r>
              <a:t/>
            </a:r>
            <a:endParaRPr/>
          </a:p>
        </p:txBody>
      </p:sp>
      <p:graphicFrame>
        <p:nvGraphicFramePr>
          <p:cNvPr id="80" name="Shape 80"/>
          <p:cNvGraphicFramePr/>
          <p:nvPr/>
        </p:nvGraphicFramePr>
        <p:xfrm>
          <a:off x="311700" y="2017550"/>
          <a:ext cx="3000000" cy="3000000"/>
        </p:xfrm>
        <a:graphic>
          <a:graphicData uri="http://schemas.openxmlformats.org/drawingml/2006/table">
            <a:tbl>
              <a:tblPr>
                <a:solidFill>
                  <a:srgbClr val="D0DDEF"/>
                </a:solidFill>
                <a:tableStyleId>{8C950FAC-242F-44ED-8715-B9DF28E48021}</a:tableStyleId>
              </a:tblPr>
              <a:tblGrid>
                <a:gridCol w="1788250"/>
                <a:gridCol w="1415175"/>
                <a:gridCol w="1302850"/>
                <a:gridCol w="1470275"/>
                <a:gridCol w="1374075"/>
                <a:gridCol w="993700"/>
              </a:tblGrid>
              <a:tr h="917000">
                <a:tc>
                  <a:txBody>
                    <a:bodyPr>
                      <a:noAutofit/>
                    </a:bodyPr>
                    <a:lstStyle/>
                    <a:p>
                      <a:pPr indent="0" lvl="0" marL="139700" rtl="0">
                        <a:lnSpc>
                          <a:spcPct val="115000"/>
                        </a:lnSpc>
                        <a:spcBef>
                          <a:spcPts val="0"/>
                        </a:spcBef>
                        <a:spcAft>
                          <a:spcPts val="0"/>
                        </a:spcAft>
                        <a:buNone/>
                      </a:pPr>
                      <a:r>
                        <a:rPr lang="ru" sz="1600">
                          <a:highlight>
                            <a:srgbClr val="D0DDEF"/>
                          </a:highlight>
                        </a:rPr>
                        <a:t>Suffix</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Observed, Lamunkhin</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Observed, Bystraja</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Expected, Lamunkhin</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Expected, Bystraja</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LL</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917000">
                <a:tc>
                  <a:txBody>
                    <a:bodyPr>
                      <a:noAutofit/>
                    </a:bodyPr>
                    <a:lstStyle/>
                    <a:p>
                      <a:pPr indent="0" lvl="0" marL="139700" rtl="0">
                        <a:lnSpc>
                          <a:spcPct val="115000"/>
                        </a:lnSpc>
                        <a:spcBef>
                          <a:spcPts val="0"/>
                        </a:spcBef>
                        <a:spcAft>
                          <a:spcPts val="0"/>
                        </a:spcAft>
                        <a:buNone/>
                      </a:pPr>
                      <a:r>
                        <a:rPr lang="ru" sz="1600">
                          <a:highlight>
                            <a:srgbClr val="D0DDEF"/>
                          </a:highlight>
                        </a:rPr>
                        <a:t>Simultaneity converb -nikEn</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1083</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59</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688.72</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453.28</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739.84</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717325">
                <a:tc>
                  <a:txBody>
                    <a:bodyPr>
                      <a:noAutofit/>
                    </a:bodyPr>
                    <a:lstStyle/>
                    <a:p>
                      <a:pPr indent="0" lvl="0" marL="139700" rtl="0">
                        <a:lnSpc>
                          <a:spcPct val="115000"/>
                        </a:lnSpc>
                        <a:spcBef>
                          <a:spcPts val="0"/>
                        </a:spcBef>
                        <a:spcAft>
                          <a:spcPts val="0"/>
                        </a:spcAft>
                        <a:buNone/>
                      </a:pPr>
                      <a:r>
                        <a:rPr lang="ru" sz="1600">
                          <a:highlight>
                            <a:srgbClr val="D0DDEF"/>
                          </a:highlight>
                        </a:rPr>
                        <a:t>Locative (nouns) -(Du)LE</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966</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503</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885.93</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583.07</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139700" rtl="0">
                        <a:lnSpc>
                          <a:spcPct val="115000"/>
                        </a:lnSpc>
                        <a:spcBef>
                          <a:spcPts val="0"/>
                        </a:spcBef>
                        <a:spcAft>
                          <a:spcPts val="0"/>
                        </a:spcAft>
                        <a:buNone/>
                      </a:pPr>
                      <a:r>
                        <a:rPr lang="ru" sz="1600">
                          <a:highlight>
                            <a:srgbClr val="D0DDEF"/>
                          </a:highlight>
                        </a:rPr>
                        <a:t>18.56</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Problem</a:t>
            </a:r>
            <a:endParaRPr/>
          </a:p>
        </p:txBody>
      </p:sp>
      <p:sp>
        <p:nvSpPr>
          <p:cNvPr id="86" name="Shape 8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ru"/>
              <a:t>What is significance and what is effect size?</a:t>
            </a:r>
            <a:endParaRPr/>
          </a:p>
          <a:p>
            <a:pPr indent="-342900" lvl="0" marL="457200">
              <a:spcBef>
                <a:spcPts val="0"/>
              </a:spcBef>
              <a:spcAft>
                <a:spcPts val="0"/>
              </a:spcAft>
              <a:buSzPts val="1800"/>
              <a:buChar char="-"/>
            </a:pPr>
            <a:r>
              <a:rPr lang="ru"/>
              <a:t>In this approach we can’t </a:t>
            </a:r>
            <a:r>
              <a:rPr lang="ru"/>
              <a:t>be sure whether it is dialectal or speaker-based difference (cf. the charts)</a:t>
            </a:r>
            <a:endParaRPr/>
          </a:p>
        </p:txBody>
      </p:sp>
      <p:pic>
        <p:nvPicPr>
          <p:cNvPr id="87" name="Shape 87"/>
          <p:cNvPicPr preferRelativeResize="0"/>
          <p:nvPr/>
        </p:nvPicPr>
        <p:blipFill>
          <a:blip r:embed="rId3">
            <a:alphaModFix/>
          </a:blip>
          <a:stretch>
            <a:fillRect/>
          </a:stretch>
        </p:blipFill>
        <p:spPr>
          <a:xfrm>
            <a:off x="4572000" y="2462900"/>
            <a:ext cx="4260300" cy="2514600"/>
          </a:xfrm>
          <a:prstGeom prst="rect">
            <a:avLst/>
          </a:prstGeom>
          <a:noFill/>
          <a:ln>
            <a:noFill/>
          </a:ln>
        </p:spPr>
      </p:pic>
      <p:pic>
        <p:nvPicPr>
          <p:cNvPr id="88" name="Shape 88"/>
          <p:cNvPicPr preferRelativeResize="0"/>
          <p:nvPr/>
        </p:nvPicPr>
        <p:blipFill>
          <a:blip r:embed="rId4">
            <a:alphaModFix/>
          </a:blip>
          <a:stretch>
            <a:fillRect/>
          </a:stretch>
        </p:blipFill>
        <p:spPr>
          <a:xfrm>
            <a:off x="311700" y="2462900"/>
            <a:ext cx="4260300" cy="2514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DP</a:t>
            </a:r>
            <a:endParaRPr/>
          </a:p>
        </p:txBody>
      </p:sp>
      <p:sp>
        <p:nvSpPr>
          <p:cNvPr id="94" name="Shape 9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SzPts val="1800"/>
              <a:buChar char="-"/>
            </a:pPr>
            <a:r>
              <a:rPr lang="ru"/>
              <a:t>DP = sum(abs(exp-obs))/2</a:t>
            </a:r>
            <a:endParaRPr/>
          </a:p>
          <a:p>
            <a:pPr indent="0" lvl="0" marL="0" marR="0" rtl="0" algn="l">
              <a:lnSpc>
                <a:spcPct val="115000"/>
              </a:lnSpc>
              <a:spcBef>
                <a:spcPts val="1600"/>
              </a:spcBef>
              <a:spcAft>
                <a:spcPts val="1600"/>
              </a:spcAft>
              <a:buNone/>
            </a:pPr>
            <a:r>
              <a:t/>
            </a:r>
            <a:endParaRPr/>
          </a:p>
        </p:txBody>
      </p:sp>
      <p:pic>
        <p:nvPicPr>
          <p:cNvPr id="95" name="Shape 95"/>
          <p:cNvPicPr preferRelativeResize="0"/>
          <p:nvPr/>
        </p:nvPicPr>
        <p:blipFill>
          <a:blip r:embed="rId3">
            <a:alphaModFix/>
          </a:blip>
          <a:stretch>
            <a:fillRect/>
          </a:stretch>
        </p:blipFill>
        <p:spPr>
          <a:xfrm>
            <a:off x="1947188" y="1510775"/>
            <a:ext cx="5249624" cy="3288225"/>
          </a:xfrm>
          <a:prstGeom prst="rect">
            <a:avLst/>
          </a:prstGeom>
          <a:noFill/>
          <a:ln>
            <a:noFill/>
          </a:ln>
        </p:spPr>
      </p:pic>
      <p:pic>
        <p:nvPicPr>
          <p:cNvPr id="96" name="Shape 96"/>
          <p:cNvPicPr preferRelativeResize="0"/>
          <p:nvPr/>
        </p:nvPicPr>
        <p:blipFill>
          <a:blip r:embed="rId4">
            <a:alphaModFix/>
          </a:blip>
          <a:stretch>
            <a:fillRect/>
          </a:stretch>
        </p:blipFill>
        <p:spPr>
          <a:xfrm>
            <a:off x="1947200" y="1578940"/>
            <a:ext cx="5249601" cy="298993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Application of DP</a:t>
            </a:r>
            <a:endParaRPr/>
          </a:p>
        </p:txBody>
      </p:sp>
      <p:sp>
        <p:nvSpPr>
          <p:cNvPr id="102" name="Shape 10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ru"/>
              <a:t>DP on subcorpora of speakers inside the two corpora</a:t>
            </a:r>
            <a:endParaRPr/>
          </a:p>
          <a:p>
            <a:pPr indent="-342900" lvl="0" marL="457200" rtl="0">
              <a:spcBef>
                <a:spcPts val="0"/>
              </a:spcBef>
              <a:spcAft>
                <a:spcPts val="0"/>
              </a:spcAft>
              <a:buSzPts val="1800"/>
              <a:buChar char="-"/>
            </a:pPr>
            <a:r>
              <a:rPr lang="ru"/>
              <a:t>If the DP value inside the corpus &lt; 0.2 =&gt; fairly evenly distributed</a:t>
            </a:r>
            <a:endParaRPr/>
          </a:p>
          <a:p>
            <a:pPr indent="-342900" lvl="0" marL="457200" rtl="0">
              <a:spcBef>
                <a:spcPts val="0"/>
              </a:spcBef>
              <a:spcAft>
                <a:spcPts val="0"/>
              </a:spcAft>
              <a:buSzPts val="1800"/>
              <a:buChar char="-"/>
            </a:pPr>
            <a:r>
              <a:rPr lang="ru"/>
              <a:t>If even distribution in both corpora =&gt; we can trust LL</a:t>
            </a:r>
            <a:endParaRPr/>
          </a:p>
          <a:p>
            <a:pPr indent="-342900" lvl="0" marL="457200">
              <a:spcBef>
                <a:spcPts val="0"/>
              </a:spcBef>
              <a:spcAft>
                <a:spcPts val="0"/>
              </a:spcAft>
              <a:buSzPts val="1800"/>
              <a:buChar char="-"/>
            </a:pPr>
            <a:r>
              <a:rPr lang="ru"/>
              <a:t>What if not?</a:t>
            </a:r>
            <a:endParaRPr/>
          </a:p>
        </p:txBody>
      </p:sp>
      <p:graphicFrame>
        <p:nvGraphicFramePr>
          <p:cNvPr id="103" name="Shape 103"/>
          <p:cNvGraphicFramePr/>
          <p:nvPr/>
        </p:nvGraphicFramePr>
        <p:xfrm>
          <a:off x="311700" y="2571750"/>
          <a:ext cx="3000000" cy="3000000"/>
        </p:xfrm>
        <a:graphic>
          <a:graphicData uri="http://schemas.openxmlformats.org/drawingml/2006/table">
            <a:tbl>
              <a:tblPr>
                <a:solidFill>
                  <a:srgbClr val="D0DDEF"/>
                </a:solidFill>
                <a:tableStyleId>{8C950FAC-242F-44ED-8715-B9DF28E48021}</a:tableStyleId>
              </a:tblPr>
              <a:tblGrid>
                <a:gridCol w="2259650"/>
                <a:gridCol w="1649900"/>
                <a:gridCol w="1219500"/>
                <a:gridCol w="1560225"/>
              </a:tblGrid>
              <a:tr h="771600">
                <a:tc>
                  <a:txBody>
                    <a:bodyPr>
                      <a:noAutofit/>
                    </a:bodyPr>
                    <a:lstStyle/>
                    <a:p>
                      <a:pPr indent="0" lvl="0" marL="203200" rtl="0">
                        <a:lnSpc>
                          <a:spcPct val="115000"/>
                        </a:lnSpc>
                        <a:spcBef>
                          <a:spcPts val="0"/>
                        </a:spcBef>
                        <a:spcAft>
                          <a:spcPts val="0"/>
                        </a:spcAft>
                        <a:buNone/>
                      </a:pPr>
                      <a:r>
                        <a:rPr lang="ru" sz="1600">
                          <a:highlight>
                            <a:srgbClr val="D0DDEF"/>
                          </a:highlight>
                        </a:rPr>
                        <a:t>Suffix</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203200" rtl="0">
                        <a:lnSpc>
                          <a:spcPct val="115000"/>
                        </a:lnSpc>
                        <a:spcBef>
                          <a:spcPts val="0"/>
                        </a:spcBef>
                        <a:spcAft>
                          <a:spcPts val="0"/>
                        </a:spcAft>
                        <a:buNone/>
                      </a:pPr>
                      <a:r>
                        <a:rPr lang="ru" sz="1600">
                          <a:highlight>
                            <a:srgbClr val="D0DDEF"/>
                          </a:highlight>
                        </a:rPr>
                        <a:t>DP  Lamunkhin</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203200" rtl="0">
                        <a:lnSpc>
                          <a:spcPct val="115000"/>
                        </a:lnSpc>
                        <a:spcBef>
                          <a:spcPts val="0"/>
                        </a:spcBef>
                        <a:spcAft>
                          <a:spcPts val="0"/>
                        </a:spcAft>
                        <a:buNone/>
                      </a:pPr>
                      <a:r>
                        <a:rPr lang="ru" sz="1600">
                          <a:highlight>
                            <a:srgbClr val="D0DDEF"/>
                          </a:highlight>
                        </a:rPr>
                        <a:t>DP Bystraja</a:t>
                      </a:r>
                      <a:endParaRPr sz="1600">
                        <a:highlight>
                          <a:srgbClr val="D0DDEF"/>
                        </a:highlight>
                      </a:endParaRPr>
                    </a:p>
                  </a:txBody>
                  <a:tcPr marT="91425" marB="91425" marR="91425" marL="9142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203200" rtl="0">
                        <a:lnSpc>
                          <a:spcPct val="115000"/>
                        </a:lnSpc>
                        <a:spcBef>
                          <a:spcPts val="0"/>
                        </a:spcBef>
                        <a:spcAft>
                          <a:spcPts val="0"/>
                        </a:spcAft>
                        <a:buNone/>
                      </a:pPr>
                      <a:r>
                        <a:rPr lang="ru" sz="1600">
                          <a:highlight>
                            <a:srgbClr val="D0DDEF"/>
                          </a:highlight>
                        </a:rPr>
                        <a:t>Log-likelihood</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573125">
                <a:tc>
                  <a:txBody>
                    <a:bodyPr>
                      <a:noAutofit/>
                    </a:bodyPr>
                    <a:lstStyle/>
                    <a:p>
                      <a:pPr indent="0" lvl="0" marL="203200" rtl="0">
                        <a:lnSpc>
                          <a:spcPct val="115000"/>
                        </a:lnSpc>
                        <a:spcBef>
                          <a:spcPts val="0"/>
                        </a:spcBef>
                        <a:spcAft>
                          <a:spcPts val="0"/>
                        </a:spcAft>
                        <a:buNone/>
                      </a:pPr>
                      <a:r>
                        <a:rPr lang="ru" sz="1600">
                          <a:highlight>
                            <a:srgbClr val="D0DDEF"/>
                          </a:highlight>
                        </a:rPr>
                        <a:t>locative (nouns) -(Du)LE</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203200" rtl="0">
                        <a:lnSpc>
                          <a:spcPct val="115000"/>
                        </a:lnSpc>
                        <a:spcBef>
                          <a:spcPts val="0"/>
                        </a:spcBef>
                        <a:spcAft>
                          <a:spcPts val="0"/>
                        </a:spcAft>
                        <a:buNone/>
                      </a:pPr>
                      <a:r>
                        <a:rPr lang="ru" sz="1600">
                          <a:highlight>
                            <a:srgbClr val="D0DDEF"/>
                          </a:highlight>
                        </a:rPr>
                        <a:t>0.085</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203200" rtl="0">
                        <a:lnSpc>
                          <a:spcPct val="115000"/>
                        </a:lnSpc>
                        <a:spcBef>
                          <a:spcPts val="0"/>
                        </a:spcBef>
                        <a:spcAft>
                          <a:spcPts val="0"/>
                        </a:spcAft>
                        <a:buNone/>
                      </a:pPr>
                      <a:r>
                        <a:rPr lang="ru" sz="1600">
                          <a:highlight>
                            <a:srgbClr val="D0DDEF"/>
                          </a:highlight>
                        </a:rPr>
                        <a:t> 0.098</a:t>
                      </a:r>
                      <a:endParaRPr sz="1600">
                        <a:highlight>
                          <a:srgbClr val="D0DDEF"/>
                        </a:highlight>
                      </a:endParaRPr>
                    </a:p>
                  </a:txBody>
                  <a:tcPr marT="91425" marB="91425" marR="91425" marL="9142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203200" rtl="0">
                        <a:lnSpc>
                          <a:spcPct val="115000"/>
                        </a:lnSpc>
                        <a:spcBef>
                          <a:spcPts val="0"/>
                        </a:spcBef>
                        <a:spcAft>
                          <a:spcPts val="0"/>
                        </a:spcAft>
                        <a:buNone/>
                      </a:pPr>
                      <a:r>
                        <a:rPr lang="ru" sz="1600">
                          <a:highlight>
                            <a:srgbClr val="D0DDEF"/>
                          </a:highlight>
                        </a:rPr>
                        <a:t>18.56</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652375">
                <a:tc>
                  <a:txBody>
                    <a:bodyPr>
                      <a:noAutofit/>
                    </a:bodyPr>
                    <a:lstStyle/>
                    <a:p>
                      <a:pPr indent="0" lvl="0" marL="203200" rtl="0">
                        <a:lnSpc>
                          <a:spcPct val="115000"/>
                        </a:lnSpc>
                        <a:spcBef>
                          <a:spcPts val="0"/>
                        </a:spcBef>
                        <a:spcAft>
                          <a:spcPts val="0"/>
                        </a:spcAft>
                        <a:buNone/>
                      </a:pPr>
                      <a:r>
                        <a:rPr lang="ru" sz="1600">
                          <a:highlight>
                            <a:srgbClr val="D0DDEF"/>
                          </a:highlight>
                        </a:rPr>
                        <a:t>simultaneity converb -nikEn</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203200" rtl="0">
                        <a:lnSpc>
                          <a:spcPct val="115000"/>
                        </a:lnSpc>
                        <a:spcBef>
                          <a:spcPts val="0"/>
                        </a:spcBef>
                        <a:spcAft>
                          <a:spcPts val="0"/>
                        </a:spcAft>
                        <a:buNone/>
                      </a:pPr>
                      <a:r>
                        <a:rPr lang="ru" sz="1600">
                          <a:highlight>
                            <a:srgbClr val="D0DDEF"/>
                          </a:highlight>
                        </a:rPr>
                        <a:t>0.139</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203200" rtl="0">
                        <a:lnSpc>
                          <a:spcPct val="115000"/>
                        </a:lnSpc>
                        <a:spcBef>
                          <a:spcPts val="0"/>
                        </a:spcBef>
                        <a:spcAft>
                          <a:spcPts val="0"/>
                        </a:spcAft>
                        <a:buNone/>
                      </a:pPr>
                      <a:r>
                        <a:rPr lang="ru" sz="1600">
                          <a:highlight>
                            <a:srgbClr val="D0DDEF"/>
                          </a:highlight>
                        </a:rPr>
                        <a:t> 0.294</a:t>
                      </a:r>
                      <a:endParaRPr sz="1600">
                        <a:highlight>
                          <a:srgbClr val="D0DDEF"/>
                        </a:highlight>
                      </a:endParaRPr>
                    </a:p>
                  </a:txBody>
                  <a:tcPr marT="91425" marB="91425" marR="91425" marL="9142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noAutofit/>
                    </a:bodyPr>
                    <a:lstStyle/>
                    <a:p>
                      <a:pPr indent="0" lvl="0" marL="203200" rtl="0">
                        <a:lnSpc>
                          <a:spcPct val="115000"/>
                        </a:lnSpc>
                        <a:spcBef>
                          <a:spcPts val="0"/>
                        </a:spcBef>
                        <a:spcAft>
                          <a:spcPts val="0"/>
                        </a:spcAft>
                        <a:buNone/>
                      </a:pPr>
                      <a:r>
                        <a:rPr lang="ru" sz="1600">
                          <a:highlight>
                            <a:srgbClr val="D0DDEF"/>
                          </a:highlight>
                        </a:rPr>
                        <a:t>739.84</a:t>
                      </a:r>
                      <a:endParaRPr sz="1600">
                        <a:highlight>
                          <a:srgbClr val="D0DDEF"/>
                        </a:highlight>
                      </a:endParaRPr>
                    </a:p>
                  </a:txBody>
                  <a:tcPr marT="50800" marB="50800" marR="50800" marL="508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ru"/>
              <a:t>Problem</a:t>
            </a:r>
            <a:endParaRPr/>
          </a:p>
        </p:txBody>
      </p:sp>
      <p:sp>
        <p:nvSpPr>
          <p:cNvPr id="109" name="Shape 10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ru" sz="2400"/>
              <a:t>DP values are hard to interpret:</a:t>
            </a:r>
            <a:endParaRPr sz="2400"/>
          </a:p>
          <a:p>
            <a:pPr indent="-381000" lvl="0" marL="457200" rtl="0">
              <a:spcBef>
                <a:spcPts val="1600"/>
              </a:spcBef>
              <a:spcAft>
                <a:spcPts val="0"/>
              </a:spcAft>
              <a:buSzPts val="2400"/>
              <a:buChar char="-"/>
            </a:pPr>
            <a:r>
              <a:rPr lang="ru" sz="2400"/>
              <a:t>no significance thresholds!</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